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2.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381" r:id="rId3"/>
    <p:sldId id="257" r:id="rId4"/>
    <p:sldId id="414" r:id="rId5"/>
    <p:sldId id="313" r:id="rId6"/>
    <p:sldId id="417" r:id="rId7"/>
    <p:sldId id="382" r:id="rId8"/>
    <p:sldId id="385" r:id="rId9"/>
    <p:sldId id="386" r:id="rId10"/>
    <p:sldId id="419" r:id="rId11"/>
    <p:sldId id="387" r:id="rId12"/>
    <p:sldId id="389" r:id="rId13"/>
    <p:sldId id="391" r:id="rId14"/>
    <p:sldId id="388" r:id="rId15"/>
    <p:sldId id="412" r:id="rId16"/>
    <p:sldId id="390" r:id="rId17"/>
    <p:sldId id="392" r:id="rId18"/>
    <p:sldId id="393" r:id="rId19"/>
    <p:sldId id="396" r:id="rId20"/>
    <p:sldId id="394" r:id="rId21"/>
    <p:sldId id="395" r:id="rId22"/>
    <p:sldId id="423" r:id="rId23"/>
    <p:sldId id="307" r:id="rId24"/>
    <p:sldId id="310" r:id="rId25"/>
    <p:sldId id="424" r:id="rId26"/>
    <p:sldId id="303" r:id="rId27"/>
    <p:sldId id="306" r:id="rId28"/>
    <p:sldId id="399" r:id="rId29"/>
    <p:sldId id="259" r:id="rId30"/>
    <p:sldId id="401" r:id="rId31"/>
    <p:sldId id="416" r:id="rId32"/>
    <p:sldId id="314" r:id="rId33"/>
    <p:sldId id="318" r:id="rId34"/>
    <p:sldId id="420" r:id="rId35"/>
    <p:sldId id="334" r:id="rId36"/>
    <p:sldId id="322" r:id="rId37"/>
    <p:sldId id="323" r:id="rId38"/>
    <p:sldId id="319" r:id="rId39"/>
    <p:sldId id="320" r:id="rId40"/>
    <p:sldId id="402" r:id="rId41"/>
    <p:sldId id="422" r:id="rId42"/>
    <p:sldId id="335" r:id="rId43"/>
    <p:sldId id="409" r:id="rId44"/>
    <p:sldId id="403" r:id="rId45"/>
    <p:sldId id="410" r:id="rId46"/>
    <p:sldId id="421" r:id="rId47"/>
  </p:sldIdLst>
  <p:sldSz cx="9144000" cy="6858000" type="screen4x3"/>
  <p:notesSz cx="7053263" cy="10180638"/>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87C3"/>
    <a:srgbClr val="C8A3FF"/>
    <a:srgbClr val="4D4D4D"/>
    <a:srgbClr val="94DE00"/>
    <a:srgbClr val="BCFF37"/>
    <a:srgbClr val="FF97FF"/>
    <a:srgbClr val="FFD869"/>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B6F222-4505-428E-A3F5-7EBAED37A1D0}" v="7" dt="2021-06-10T00:02:26.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7128" autoAdjust="0"/>
  </p:normalViewPr>
  <p:slideViewPr>
    <p:cSldViewPr showGuides="1">
      <p:cViewPr varScale="1">
        <p:scale>
          <a:sx n="54" d="100"/>
          <a:sy n="54" d="100"/>
        </p:scale>
        <p:origin x="2218" y="5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2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embeddings/oleObject4.bin"/><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5.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0" i="0" u="none" strike="noStrike" baseline="0">
                <a:solidFill>
                  <a:srgbClr val="000000"/>
                </a:solidFill>
                <a:latin typeface="HG創英角ｺﾞｼｯｸUB"/>
                <a:ea typeface="HG創英角ｺﾞｼｯｸUB"/>
                <a:cs typeface="HG創英角ｺﾞｼｯｸUB"/>
              </a:defRPr>
            </a:pPr>
            <a:r>
              <a:rPr lang="ja-JP" altLang="en-US"/>
              <a:t>仲間ふやし</a:t>
            </a:r>
          </a:p>
        </c:rich>
      </c:tx>
      <c:layout>
        <c:manualLayout>
          <c:xMode val="edge"/>
          <c:yMode val="edge"/>
          <c:x val="0.39269320102110522"/>
          <c:y val="3.8932565335947793E-2"/>
        </c:manualLayout>
      </c:layout>
      <c:overlay val="0"/>
      <c:spPr>
        <a:noFill/>
        <a:ln w="25400">
          <a:noFill/>
        </a:ln>
      </c:spPr>
    </c:title>
    <c:autoTitleDeleted val="0"/>
    <c:plotArea>
      <c:layout>
        <c:manualLayout>
          <c:layoutTarget val="inner"/>
          <c:xMode val="edge"/>
          <c:yMode val="edge"/>
          <c:x val="0.13171085945865421"/>
          <c:y val="0.13237007808653456"/>
          <c:w val="0.74880062692234894"/>
          <c:h val="0.7241421918851596"/>
        </c:manualLayout>
      </c:layout>
      <c:barChart>
        <c:barDir val="col"/>
        <c:grouping val="clustered"/>
        <c:varyColors val="0"/>
        <c:ser>
          <c:idx val="1"/>
          <c:order val="0"/>
          <c:tx>
            <c:strRef>
              <c:f>'[最終0520）21総代会＜数字の到達点＞.xls]★＜表2＞'!$B$3</c:f>
              <c:strCache>
                <c:ptCount val="1"/>
                <c:pt idx="0">
                  <c:v>　仲間ふやし：人</c:v>
                </c:pt>
              </c:strCache>
            </c:strRef>
          </c:tx>
          <c:spPr>
            <a:gradFill rotWithShape="0">
              <a:gsLst>
                <a:gs pos="0">
                  <a:srgbClr val="B4698E"/>
                </a:gs>
                <a:gs pos="50000">
                  <a:srgbClr val="993366"/>
                </a:gs>
                <a:gs pos="100000">
                  <a:srgbClr val="B4698E"/>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'[最終0520）21総代会＜数字の到達点＞.xls]★＜表2＞'!$F$3:$K$3</c:f>
              <c:numCache>
                <c:formatCode>#,##0_);[Red]\(#,##0\)</c:formatCode>
                <c:ptCount val="6"/>
                <c:pt idx="0">
                  <c:v>5432</c:v>
                </c:pt>
                <c:pt idx="1">
                  <c:v>6699</c:v>
                </c:pt>
                <c:pt idx="2">
                  <c:v>5785</c:v>
                </c:pt>
                <c:pt idx="3">
                  <c:v>5605</c:v>
                </c:pt>
                <c:pt idx="4">
                  <c:v>5162</c:v>
                </c:pt>
                <c:pt idx="5">
                  <c:v>4581</c:v>
                </c:pt>
              </c:numCache>
            </c:numRef>
          </c:val>
          <c:extLst>
            <c:ext xmlns:c16="http://schemas.microsoft.com/office/drawing/2014/chart" uri="{C3380CC4-5D6E-409C-BE32-E72D297353CC}">
              <c16:uniqueId val="{00000000-BF31-4A84-ABC1-70E56E60C0B7}"/>
            </c:ext>
          </c:extLst>
        </c:ser>
        <c:ser>
          <c:idx val="0"/>
          <c:order val="1"/>
          <c:tx>
            <c:strRef>
              <c:f>'[最終0520）21総代会＜数字の到達点＞.xls]★＜表2＞'!$B$6</c:f>
              <c:strCache>
                <c:ptCount val="1"/>
                <c:pt idx="0">
                  <c:v>　　　脱退：人</c:v>
                </c:pt>
              </c:strCache>
            </c:strRef>
          </c:tx>
          <c:spPr>
            <a:gradFill rotWithShape="0">
              <a:gsLst>
                <a:gs pos="0">
                  <a:srgbClr val="B4B4FF"/>
                </a:gs>
                <a:gs pos="50000">
                  <a:srgbClr val="9999FF"/>
                </a:gs>
                <a:gs pos="100000">
                  <a:srgbClr val="B4B4FF"/>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'[最終0520）21総代会＜数字の到達点＞.xls]★＜表2＞'!$F$6:$K$6</c:f>
              <c:numCache>
                <c:formatCode>#,##0_);[Red]\(#,##0\)</c:formatCode>
                <c:ptCount val="6"/>
                <c:pt idx="0">
                  <c:v>2083</c:v>
                </c:pt>
                <c:pt idx="1">
                  <c:v>2139</c:v>
                </c:pt>
                <c:pt idx="2">
                  <c:v>2852</c:v>
                </c:pt>
                <c:pt idx="3">
                  <c:v>2434</c:v>
                </c:pt>
                <c:pt idx="4">
                  <c:v>2349</c:v>
                </c:pt>
                <c:pt idx="5">
                  <c:v>2474</c:v>
                </c:pt>
              </c:numCache>
            </c:numRef>
          </c:val>
          <c:extLst>
            <c:ext xmlns:c16="http://schemas.microsoft.com/office/drawing/2014/chart" uri="{C3380CC4-5D6E-409C-BE32-E72D297353CC}">
              <c16:uniqueId val="{00000001-BF31-4A84-ABC1-70E56E60C0B7}"/>
            </c:ext>
          </c:extLst>
        </c:ser>
        <c:dLbls>
          <c:showLegendKey val="0"/>
          <c:showVal val="0"/>
          <c:showCatName val="0"/>
          <c:showSerName val="0"/>
          <c:showPercent val="0"/>
          <c:showBubbleSize val="0"/>
        </c:dLbls>
        <c:gapWidth val="150"/>
        <c:axId val="142856928"/>
        <c:axId val="262784200"/>
      </c:barChart>
      <c:lineChart>
        <c:grouping val="standard"/>
        <c:varyColors val="0"/>
        <c:ser>
          <c:idx val="2"/>
          <c:order val="2"/>
          <c:tx>
            <c:strRef>
              <c:f>'[最終0520）21総代会＜数字の到達点＞.xls]★＜表2＞'!$B$7</c:f>
              <c:strCache>
                <c:ptCount val="1"/>
                <c:pt idx="0">
                  <c:v>　　　組合員総数：人</c:v>
                </c:pt>
              </c:strCache>
            </c:strRef>
          </c:tx>
          <c:spPr>
            <a:ln w="38100">
              <a:solidFill>
                <a:srgbClr val="000000"/>
              </a:solidFill>
              <a:prstDash val="solid"/>
            </a:ln>
          </c:spPr>
          <c:marker>
            <c:symbol val="circle"/>
            <c:size val="10"/>
            <c:spPr>
              <a:solidFill>
                <a:srgbClr val="000000"/>
              </a:solidFill>
              <a:ln>
                <a:solidFill>
                  <a:srgbClr val="000000"/>
                </a:solidFill>
                <a:prstDash val="solid"/>
              </a:ln>
            </c:spPr>
          </c:marker>
          <c:cat>
            <c:strRef>
              <c:f>'[最終0520）21総代会＜数字の到達点＞.xls]★＜表2＞'!$C$2:$H$2</c:f>
              <c:strCache>
                <c:ptCount val="6"/>
                <c:pt idx="0">
                  <c:v>２０１２年度</c:v>
                </c:pt>
                <c:pt idx="1">
                  <c:v>２０１３年度</c:v>
                </c:pt>
                <c:pt idx="2">
                  <c:v>２０１４年度</c:v>
                </c:pt>
                <c:pt idx="3">
                  <c:v>２０１５年度</c:v>
                </c:pt>
                <c:pt idx="4">
                  <c:v>２０１６年度</c:v>
                </c:pt>
                <c:pt idx="5">
                  <c:v>２０１７年度</c:v>
                </c:pt>
              </c:strCache>
            </c:strRef>
          </c:cat>
          <c:val>
            <c:numRef>
              <c:f>'[最終0520）21総代会＜数字の到達点＞.xls]★＜表2＞'!$F$7:$K$7</c:f>
              <c:numCache>
                <c:formatCode>#,##0_);[Red]\(#,##0\)</c:formatCode>
                <c:ptCount val="6"/>
                <c:pt idx="0">
                  <c:v>79119</c:v>
                </c:pt>
                <c:pt idx="1">
                  <c:v>83680</c:v>
                </c:pt>
                <c:pt idx="2">
                  <c:v>86615</c:v>
                </c:pt>
                <c:pt idx="3">
                  <c:v>89780</c:v>
                </c:pt>
                <c:pt idx="4">
                  <c:v>92547</c:v>
                </c:pt>
                <c:pt idx="5">
                  <c:v>94648</c:v>
                </c:pt>
              </c:numCache>
            </c:numRef>
          </c:val>
          <c:smooth val="0"/>
          <c:extLst>
            <c:ext xmlns:c16="http://schemas.microsoft.com/office/drawing/2014/chart" uri="{C3380CC4-5D6E-409C-BE32-E72D297353CC}">
              <c16:uniqueId val="{00000002-BF31-4A84-ABC1-70E56E60C0B7}"/>
            </c:ext>
          </c:extLst>
        </c:ser>
        <c:dLbls>
          <c:showLegendKey val="0"/>
          <c:showVal val="0"/>
          <c:showCatName val="0"/>
          <c:showSerName val="0"/>
          <c:showPercent val="0"/>
          <c:showBubbleSize val="0"/>
        </c:dLbls>
        <c:marker val="1"/>
        <c:smooth val="0"/>
        <c:axId val="636567288"/>
        <c:axId val="636567680"/>
      </c:lineChart>
      <c:catAx>
        <c:axId val="142856928"/>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262784200"/>
        <c:crosses val="autoZero"/>
        <c:auto val="0"/>
        <c:lblAlgn val="ctr"/>
        <c:lblOffset val="100"/>
        <c:tickLblSkip val="1"/>
        <c:tickMarkSkip val="1"/>
        <c:noMultiLvlLbl val="0"/>
      </c:catAx>
      <c:valAx>
        <c:axId val="262784200"/>
        <c:scaling>
          <c:orientation val="minMax"/>
        </c:scaling>
        <c:delete val="0"/>
        <c:axPos val="l"/>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142856928"/>
        <c:crosses val="autoZero"/>
        <c:crossBetween val="between"/>
      </c:valAx>
      <c:catAx>
        <c:axId val="636567288"/>
        <c:scaling>
          <c:orientation val="minMax"/>
        </c:scaling>
        <c:delete val="1"/>
        <c:axPos val="b"/>
        <c:numFmt formatCode="General" sourceLinked="1"/>
        <c:majorTickMark val="out"/>
        <c:minorTickMark val="none"/>
        <c:tickLblPos val="nextTo"/>
        <c:crossAx val="636567680"/>
        <c:crosses val="autoZero"/>
        <c:auto val="0"/>
        <c:lblAlgn val="ctr"/>
        <c:lblOffset val="100"/>
        <c:noMultiLvlLbl val="0"/>
      </c:catAx>
      <c:valAx>
        <c:axId val="636567680"/>
        <c:scaling>
          <c:orientation val="minMax"/>
          <c:min val="60000"/>
        </c:scaling>
        <c:delete val="0"/>
        <c:axPos val="r"/>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67288"/>
        <c:crosses val="max"/>
        <c:crossBetween val="between"/>
      </c:valAx>
      <c:spPr>
        <a:gradFill rotWithShape="0">
          <a:gsLst>
            <a:gs pos="0">
              <a:srgbClr val="FFFFFF"/>
            </a:gs>
            <a:gs pos="100000">
              <a:srgbClr val="C0C0C0"/>
            </a:gs>
          </a:gsLst>
          <a:lin ang="5400000" scaled="1"/>
        </a:gradFill>
        <a:ln w="12700">
          <a:solidFill>
            <a:srgbClr val="808080"/>
          </a:solidFill>
          <a:prstDash val="solid"/>
        </a:ln>
      </c:spPr>
    </c:plotArea>
    <c:legend>
      <c:legendPos val="r"/>
      <c:legendEntry>
        <c:idx val="0"/>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1"/>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2"/>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ayout>
        <c:manualLayout>
          <c:xMode val="edge"/>
          <c:yMode val="edge"/>
          <c:x val="0.14768845128319075"/>
          <c:y val="0.15296980373316252"/>
          <c:w val="0.34794520547945207"/>
          <c:h val="0.15953307392996111"/>
        </c:manualLayout>
      </c:layout>
      <c:overlay val="0"/>
      <c:spPr>
        <a:solidFill>
          <a:srgbClr val="FFFFFF"/>
        </a:solidFill>
        <a:ln w="3175">
          <a:solidFill>
            <a:srgbClr val="000000"/>
          </a:solidFill>
          <a:prstDash val="solid"/>
        </a:ln>
      </c:spPr>
      <c:txPr>
        <a:bodyPr/>
        <a:lstStyle/>
        <a:p>
          <a:pPr>
            <a:defRPr sz="675"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0" i="0" u="none" strike="noStrike" baseline="0">
                <a:solidFill>
                  <a:srgbClr val="000000"/>
                </a:solidFill>
                <a:latin typeface="HG創英角ｺﾞｼｯｸUB"/>
                <a:ea typeface="HG創英角ｺﾞｼｯｸUB"/>
                <a:cs typeface="HG創英角ｺﾞｼｯｸUB"/>
              </a:defRPr>
            </a:pPr>
            <a:r>
              <a:rPr lang="ja-JP" altLang="en-US"/>
              <a:t>出資金</a:t>
            </a:r>
          </a:p>
        </c:rich>
      </c:tx>
      <c:layout>
        <c:manualLayout>
          <c:xMode val="edge"/>
          <c:yMode val="edge"/>
          <c:x val="0.43712076731149346"/>
          <c:y val="3.9371732076797485E-2"/>
        </c:manualLayout>
      </c:layout>
      <c:overlay val="0"/>
      <c:spPr>
        <a:noFill/>
        <a:ln w="25400">
          <a:noFill/>
        </a:ln>
      </c:spPr>
    </c:title>
    <c:autoTitleDeleted val="0"/>
    <c:plotArea>
      <c:layout>
        <c:manualLayout>
          <c:layoutTarget val="inner"/>
          <c:xMode val="edge"/>
          <c:yMode val="edge"/>
          <c:x val="0.16299423280441624"/>
          <c:y val="0.14567561562074408"/>
          <c:w val="0.68161224627301331"/>
          <c:h val="0.70869218410091717"/>
        </c:manualLayout>
      </c:layout>
      <c:barChart>
        <c:barDir val="col"/>
        <c:grouping val="clustered"/>
        <c:varyColors val="0"/>
        <c:ser>
          <c:idx val="1"/>
          <c:order val="0"/>
          <c:tx>
            <c:strRef>
              <c:f>'[最終0520）21総代会＜数字の到達点＞.xls]★＜表2＞'!$B$8</c:f>
              <c:strCache>
                <c:ptCount val="1"/>
                <c:pt idx="0">
                  <c:v>　増出資：千円</c:v>
                </c:pt>
              </c:strCache>
            </c:strRef>
          </c:tx>
          <c:spPr>
            <a:gradFill rotWithShape="0">
              <a:gsLst>
                <a:gs pos="0">
                  <a:srgbClr val="B4698E"/>
                </a:gs>
                <a:gs pos="50000">
                  <a:srgbClr val="993366"/>
                </a:gs>
                <a:gs pos="100000">
                  <a:srgbClr val="B4698E"/>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'[最終0520）21総代会＜数字の到達点＞.xls]★＜表2＞'!$F$8:$K$8</c:f>
              <c:numCache>
                <c:formatCode>#,##0_);[Red]\(#,##0\)</c:formatCode>
                <c:ptCount val="6"/>
                <c:pt idx="0">
                  <c:v>302939</c:v>
                </c:pt>
                <c:pt idx="1">
                  <c:v>325754</c:v>
                </c:pt>
                <c:pt idx="2">
                  <c:v>300243.163</c:v>
                </c:pt>
                <c:pt idx="3">
                  <c:v>293510</c:v>
                </c:pt>
                <c:pt idx="4">
                  <c:v>341509</c:v>
                </c:pt>
                <c:pt idx="5">
                  <c:v>353398.8</c:v>
                </c:pt>
              </c:numCache>
            </c:numRef>
          </c:val>
          <c:extLst>
            <c:ext xmlns:c16="http://schemas.microsoft.com/office/drawing/2014/chart" uri="{C3380CC4-5D6E-409C-BE32-E72D297353CC}">
              <c16:uniqueId val="{00000000-91D2-4208-8759-5972F7C072CE}"/>
            </c:ext>
          </c:extLst>
        </c:ser>
        <c:ser>
          <c:idx val="0"/>
          <c:order val="1"/>
          <c:tx>
            <c:strRef>
              <c:f>'[最終0520）21総代会＜数字の到達点＞.xls]★＜表2＞'!$B$11</c:f>
              <c:strCache>
                <c:ptCount val="1"/>
                <c:pt idx="0">
                  <c:v>　　　減資：千円</c:v>
                </c:pt>
              </c:strCache>
            </c:strRef>
          </c:tx>
          <c:spPr>
            <a:gradFill rotWithShape="0">
              <a:gsLst>
                <a:gs pos="0">
                  <a:srgbClr val="B4B4FF"/>
                </a:gs>
                <a:gs pos="50000">
                  <a:srgbClr val="9999FF"/>
                </a:gs>
                <a:gs pos="100000">
                  <a:srgbClr val="B4B4FF"/>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'[最終0520）21総代会＜数字の到達点＞.xls]★＜表2＞'!$F$11:$K$11</c:f>
              <c:numCache>
                <c:formatCode>#,##0_);[Red]\(#,##0\)</c:formatCode>
                <c:ptCount val="6"/>
                <c:pt idx="0">
                  <c:v>226177</c:v>
                </c:pt>
                <c:pt idx="1">
                  <c:v>264793</c:v>
                </c:pt>
                <c:pt idx="2">
                  <c:v>287744.99099999998</c:v>
                </c:pt>
                <c:pt idx="3">
                  <c:v>283243</c:v>
                </c:pt>
                <c:pt idx="4">
                  <c:v>253175</c:v>
                </c:pt>
                <c:pt idx="5">
                  <c:v>238913.56200000001</c:v>
                </c:pt>
              </c:numCache>
            </c:numRef>
          </c:val>
          <c:extLst>
            <c:ext xmlns:c16="http://schemas.microsoft.com/office/drawing/2014/chart" uri="{C3380CC4-5D6E-409C-BE32-E72D297353CC}">
              <c16:uniqueId val="{00000001-91D2-4208-8759-5972F7C072CE}"/>
            </c:ext>
          </c:extLst>
        </c:ser>
        <c:dLbls>
          <c:showLegendKey val="0"/>
          <c:showVal val="0"/>
          <c:showCatName val="0"/>
          <c:showSerName val="0"/>
          <c:showPercent val="0"/>
          <c:showBubbleSize val="0"/>
        </c:dLbls>
        <c:gapWidth val="150"/>
        <c:axId val="636568464"/>
        <c:axId val="636568856"/>
      </c:barChart>
      <c:lineChart>
        <c:grouping val="standard"/>
        <c:varyColors val="0"/>
        <c:ser>
          <c:idx val="2"/>
          <c:order val="2"/>
          <c:tx>
            <c:strRef>
              <c:f>'[最終0520）21総代会＜数字の到達点＞.xls]★＜表2＞'!$B$12</c:f>
              <c:strCache>
                <c:ptCount val="1"/>
                <c:pt idx="0">
                  <c:v>　　　出資残高：千円</c:v>
                </c:pt>
              </c:strCache>
            </c:strRef>
          </c:tx>
          <c:spPr>
            <a:ln w="38100">
              <a:solidFill>
                <a:srgbClr val="000000"/>
              </a:solidFill>
              <a:prstDash val="solid"/>
            </a:ln>
          </c:spPr>
          <c:marker>
            <c:symbol val="circle"/>
            <c:size val="10"/>
            <c:spPr>
              <a:solidFill>
                <a:srgbClr val="000000"/>
              </a:solidFill>
              <a:ln>
                <a:solidFill>
                  <a:srgbClr val="000000"/>
                </a:solidFill>
                <a:prstDash val="solid"/>
              </a:ln>
            </c:spPr>
          </c:marker>
          <c:cat>
            <c:strRef>
              <c:f>'[最終0520）21総代会＜数字の到達点＞.xls]★＜表2＞'!$C$2:$H$2</c:f>
              <c:strCache>
                <c:ptCount val="6"/>
                <c:pt idx="0">
                  <c:v>２０１２年度</c:v>
                </c:pt>
                <c:pt idx="1">
                  <c:v>２０１３年度</c:v>
                </c:pt>
                <c:pt idx="2">
                  <c:v>２０１４年度</c:v>
                </c:pt>
                <c:pt idx="3">
                  <c:v>２０１５年度</c:v>
                </c:pt>
                <c:pt idx="4">
                  <c:v>２０１６年度</c:v>
                </c:pt>
                <c:pt idx="5">
                  <c:v>２０１７年度</c:v>
                </c:pt>
              </c:strCache>
            </c:strRef>
          </c:cat>
          <c:val>
            <c:numRef>
              <c:f>'[最終0520）21総代会＜数字の到達点＞.xls]★＜表2＞'!$F$12:$K$12</c:f>
              <c:numCache>
                <c:formatCode>#,##0_);[Red]\(#,##0\)</c:formatCode>
                <c:ptCount val="6"/>
                <c:pt idx="0">
                  <c:v>3006710</c:v>
                </c:pt>
                <c:pt idx="1">
                  <c:v>3067559</c:v>
                </c:pt>
                <c:pt idx="2">
                  <c:v>3080081.2719999999</c:v>
                </c:pt>
                <c:pt idx="3">
                  <c:v>3090017</c:v>
                </c:pt>
                <c:pt idx="4">
                  <c:v>3178207</c:v>
                </c:pt>
                <c:pt idx="5">
                  <c:v>3292284</c:v>
                </c:pt>
              </c:numCache>
            </c:numRef>
          </c:val>
          <c:smooth val="0"/>
          <c:extLst>
            <c:ext xmlns:c16="http://schemas.microsoft.com/office/drawing/2014/chart" uri="{C3380CC4-5D6E-409C-BE32-E72D297353CC}">
              <c16:uniqueId val="{00000002-91D2-4208-8759-5972F7C072CE}"/>
            </c:ext>
          </c:extLst>
        </c:ser>
        <c:dLbls>
          <c:showLegendKey val="0"/>
          <c:showVal val="0"/>
          <c:showCatName val="0"/>
          <c:showSerName val="0"/>
          <c:showPercent val="0"/>
          <c:showBubbleSize val="0"/>
        </c:dLbls>
        <c:marker val="1"/>
        <c:smooth val="0"/>
        <c:axId val="636569248"/>
        <c:axId val="636569640"/>
      </c:lineChart>
      <c:catAx>
        <c:axId val="63656846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636568856"/>
        <c:crosses val="autoZero"/>
        <c:auto val="0"/>
        <c:lblAlgn val="ctr"/>
        <c:lblOffset val="100"/>
        <c:tickLblSkip val="1"/>
        <c:tickMarkSkip val="1"/>
        <c:noMultiLvlLbl val="0"/>
      </c:catAx>
      <c:valAx>
        <c:axId val="636568856"/>
        <c:scaling>
          <c:orientation val="minMax"/>
          <c:min val="100000"/>
        </c:scaling>
        <c:delete val="0"/>
        <c:axPos val="l"/>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68464"/>
        <c:crosses val="autoZero"/>
        <c:crossBetween val="between"/>
      </c:valAx>
      <c:catAx>
        <c:axId val="636569248"/>
        <c:scaling>
          <c:orientation val="minMax"/>
        </c:scaling>
        <c:delete val="1"/>
        <c:axPos val="b"/>
        <c:numFmt formatCode="General" sourceLinked="1"/>
        <c:majorTickMark val="out"/>
        <c:minorTickMark val="none"/>
        <c:tickLblPos val="nextTo"/>
        <c:crossAx val="636569640"/>
        <c:crosses val="autoZero"/>
        <c:auto val="0"/>
        <c:lblAlgn val="ctr"/>
        <c:lblOffset val="100"/>
        <c:noMultiLvlLbl val="0"/>
      </c:catAx>
      <c:valAx>
        <c:axId val="636569640"/>
        <c:scaling>
          <c:orientation val="minMax"/>
          <c:max val="3500000"/>
          <c:min val="2000000"/>
        </c:scaling>
        <c:delete val="0"/>
        <c:axPos val="r"/>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69248"/>
        <c:crosses val="max"/>
        <c:crossBetween val="between"/>
      </c:valAx>
      <c:spPr>
        <a:gradFill rotWithShape="0">
          <a:gsLst>
            <a:gs pos="0">
              <a:srgbClr val="FFFFFF"/>
            </a:gs>
            <a:gs pos="100000">
              <a:srgbClr val="C0C0C0"/>
            </a:gs>
          </a:gsLst>
          <a:lin ang="5400000" scaled="1"/>
        </a:gradFill>
        <a:ln w="12700">
          <a:solidFill>
            <a:srgbClr val="808080"/>
          </a:solidFill>
          <a:prstDash val="solid"/>
        </a:ln>
      </c:spPr>
    </c:plotArea>
    <c:legend>
      <c:legendPos val="r"/>
      <c:legendEntry>
        <c:idx val="0"/>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1"/>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2"/>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ayout>
        <c:manualLayout>
          <c:xMode val="edge"/>
          <c:yMode val="edge"/>
          <c:x val="0.22222274067593401"/>
          <c:y val="0.62992125984251968"/>
          <c:w val="0.43219299987992355"/>
          <c:h val="0.1889763779527559"/>
        </c:manualLayout>
      </c:layout>
      <c:overlay val="0"/>
      <c:spPr>
        <a:solidFill>
          <a:srgbClr val="FFFFFF"/>
        </a:solidFill>
        <a:ln w="3175">
          <a:solidFill>
            <a:srgbClr val="000000"/>
          </a:solidFill>
          <a:prstDash val="solid"/>
        </a:ln>
      </c:spPr>
      <c:txPr>
        <a:bodyPr/>
        <a:lstStyle/>
        <a:p>
          <a:pPr>
            <a:defRPr sz="675"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0" i="0" u="none" strike="noStrike" baseline="0">
                <a:solidFill>
                  <a:srgbClr val="000000"/>
                </a:solidFill>
                <a:latin typeface="HG創英角ｺﾞｼｯｸUB"/>
                <a:ea typeface="HG創英角ｺﾞｼｯｸUB"/>
                <a:cs typeface="HG創英角ｺﾞｼｯｸUB"/>
              </a:defRPr>
            </a:pPr>
            <a:r>
              <a:rPr lang="ja-JP" altLang="en-US"/>
              <a:t>班活動</a:t>
            </a:r>
          </a:p>
        </c:rich>
      </c:tx>
      <c:layout>
        <c:manualLayout>
          <c:xMode val="edge"/>
          <c:yMode val="edge"/>
          <c:x val="0.43743001412292748"/>
          <c:y val="3.8892306430446194E-2"/>
        </c:manualLayout>
      </c:layout>
      <c:overlay val="0"/>
      <c:spPr>
        <a:noFill/>
        <a:ln w="25400">
          <a:noFill/>
        </a:ln>
      </c:spPr>
    </c:title>
    <c:autoTitleDeleted val="0"/>
    <c:plotArea>
      <c:layout>
        <c:manualLayout>
          <c:layoutTarget val="inner"/>
          <c:xMode val="edge"/>
          <c:yMode val="edge"/>
          <c:x val="8.6951581337666742E-2"/>
          <c:y val="0.12893318668665824"/>
          <c:w val="0.81475312735570515"/>
          <c:h val="0.75801515880951498"/>
        </c:manualLayout>
      </c:layout>
      <c:barChart>
        <c:barDir val="col"/>
        <c:grouping val="clustered"/>
        <c:varyColors val="0"/>
        <c:ser>
          <c:idx val="1"/>
          <c:order val="0"/>
          <c:tx>
            <c:strRef>
              <c:f>'[最終0520）21総代会＜数字の到達点＞.xls]★＜表2＞'!$B$18</c:f>
              <c:strCache>
                <c:ptCount val="1"/>
                <c:pt idx="0">
                  <c:v>　　　班づくり（新班）</c:v>
                </c:pt>
              </c:strCache>
            </c:strRef>
          </c:tx>
          <c:spPr>
            <a:gradFill rotWithShape="0">
              <a:gsLst>
                <a:gs pos="0">
                  <a:srgbClr val="B4698E"/>
                </a:gs>
                <a:gs pos="50000">
                  <a:srgbClr val="993366"/>
                </a:gs>
                <a:gs pos="100000">
                  <a:srgbClr val="B4698E"/>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'[最終0520）21総代会＜数字の到達点＞.xls]★＜表2＞'!$F$18:$K$18</c:f>
              <c:numCache>
                <c:formatCode>#,##0_);[Red]\(#,##0\)</c:formatCode>
                <c:ptCount val="6"/>
                <c:pt idx="0">
                  <c:v>206</c:v>
                </c:pt>
                <c:pt idx="1">
                  <c:v>172</c:v>
                </c:pt>
                <c:pt idx="2">
                  <c:v>213</c:v>
                </c:pt>
                <c:pt idx="3">
                  <c:v>229</c:v>
                </c:pt>
                <c:pt idx="4">
                  <c:v>149</c:v>
                </c:pt>
                <c:pt idx="5">
                  <c:v>143</c:v>
                </c:pt>
              </c:numCache>
            </c:numRef>
          </c:val>
          <c:extLst>
            <c:ext xmlns:c16="http://schemas.microsoft.com/office/drawing/2014/chart" uri="{C3380CC4-5D6E-409C-BE32-E72D297353CC}">
              <c16:uniqueId val="{00000000-4839-4095-8317-29B373CA7A91}"/>
            </c:ext>
          </c:extLst>
        </c:ser>
        <c:ser>
          <c:idx val="0"/>
          <c:order val="1"/>
          <c:tx>
            <c:strRef>
              <c:f>'[最終0520）21総代会＜数字の到達点＞.xls]★＜表2＞'!$B$19</c:f>
              <c:strCache>
                <c:ptCount val="1"/>
                <c:pt idx="0">
                  <c:v>　　　　■活動班（年１回以上開催）</c:v>
                </c:pt>
              </c:strCache>
            </c:strRef>
          </c:tx>
          <c:spPr>
            <a:gradFill rotWithShape="0">
              <a:gsLst>
                <a:gs pos="0">
                  <a:srgbClr val="B4B4FF"/>
                </a:gs>
                <a:gs pos="50000">
                  <a:srgbClr val="9999FF"/>
                </a:gs>
                <a:gs pos="100000">
                  <a:srgbClr val="B4B4FF"/>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'[最終0520）21総代会＜数字の到達点＞.xls]★＜表2＞'!$F$19:$K$19</c:f>
              <c:numCache>
                <c:formatCode>#,##0_);[Red]\(#,##0\)</c:formatCode>
                <c:ptCount val="6"/>
                <c:pt idx="0">
                  <c:v>1236</c:v>
                </c:pt>
                <c:pt idx="1">
                  <c:v>1262</c:v>
                </c:pt>
                <c:pt idx="2">
                  <c:v>1279</c:v>
                </c:pt>
                <c:pt idx="3">
                  <c:v>1361</c:v>
                </c:pt>
                <c:pt idx="4">
                  <c:v>1294</c:v>
                </c:pt>
                <c:pt idx="5">
                  <c:v>1140</c:v>
                </c:pt>
              </c:numCache>
            </c:numRef>
          </c:val>
          <c:extLst>
            <c:ext xmlns:c16="http://schemas.microsoft.com/office/drawing/2014/chart" uri="{C3380CC4-5D6E-409C-BE32-E72D297353CC}">
              <c16:uniqueId val="{00000001-4839-4095-8317-29B373CA7A91}"/>
            </c:ext>
          </c:extLst>
        </c:ser>
        <c:dLbls>
          <c:showLegendKey val="0"/>
          <c:showVal val="0"/>
          <c:showCatName val="0"/>
          <c:showSerName val="0"/>
          <c:showPercent val="0"/>
          <c:showBubbleSize val="0"/>
        </c:dLbls>
        <c:gapWidth val="150"/>
        <c:axId val="636570424"/>
        <c:axId val="636570816"/>
      </c:barChart>
      <c:lineChart>
        <c:grouping val="standard"/>
        <c:varyColors val="0"/>
        <c:ser>
          <c:idx val="2"/>
          <c:order val="2"/>
          <c:tx>
            <c:strRef>
              <c:f>'[最終0520）21総代会＜数字の到達点＞.xls]★＜表2＞'!$B$20</c:f>
              <c:strCache>
                <c:ptCount val="1"/>
                <c:pt idx="0">
                  <c:v>　　　　■班会開催数</c:v>
                </c:pt>
              </c:strCache>
            </c:strRef>
          </c:tx>
          <c:spPr>
            <a:ln w="38100">
              <a:solidFill>
                <a:srgbClr val="000000"/>
              </a:solidFill>
              <a:prstDash val="solid"/>
            </a:ln>
          </c:spPr>
          <c:marker>
            <c:symbol val="circle"/>
            <c:size val="10"/>
            <c:spPr>
              <a:solidFill>
                <a:srgbClr val="000000"/>
              </a:solidFill>
              <a:ln>
                <a:solidFill>
                  <a:srgbClr val="000000"/>
                </a:solidFill>
                <a:prstDash val="solid"/>
              </a:ln>
            </c:spPr>
          </c:marker>
          <c:cat>
            <c:strRef>
              <c:f>'[最終0520）21総代会＜数字の到達点＞.xls]★＜表2＞'!$E$2:$J$2</c:f>
              <c:strCache>
                <c:ptCount val="6"/>
                <c:pt idx="0">
                  <c:v>２０１４年度</c:v>
                </c:pt>
                <c:pt idx="1">
                  <c:v>２０１５年度</c:v>
                </c:pt>
                <c:pt idx="2">
                  <c:v>２０１６年度</c:v>
                </c:pt>
                <c:pt idx="3">
                  <c:v>２０１７年度</c:v>
                </c:pt>
                <c:pt idx="4">
                  <c:v>２０１８年度</c:v>
                </c:pt>
                <c:pt idx="5">
                  <c:v>２０１９年度</c:v>
                </c:pt>
              </c:strCache>
            </c:strRef>
          </c:cat>
          <c:val>
            <c:numRef>
              <c:f>'[最終0520）21総代会＜数字の到達点＞.xls]★＜表2＞'!$F$20:$K$20</c:f>
              <c:numCache>
                <c:formatCode>#,##0_);[Red]\(#,##0\)</c:formatCode>
                <c:ptCount val="6"/>
                <c:pt idx="0">
                  <c:v>11804</c:v>
                </c:pt>
                <c:pt idx="1">
                  <c:v>12348</c:v>
                </c:pt>
                <c:pt idx="2">
                  <c:v>12552</c:v>
                </c:pt>
                <c:pt idx="3">
                  <c:v>12099</c:v>
                </c:pt>
                <c:pt idx="4">
                  <c:v>11075</c:v>
                </c:pt>
                <c:pt idx="5">
                  <c:v>8518</c:v>
                </c:pt>
              </c:numCache>
            </c:numRef>
          </c:val>
          <c:smooth val="0"/>
          <c:extLst>
            <c:ext xmlns:c16="http://schemas.microsoft.com/office/drawing/2014/chart" uri="{C3380CC4-5D6E-409C-BE32-E72D297353CC}">
              <c16:uniqueId val="{00000002-4839-4095-8317-29B373CA7A91}"/>
            </c:ext>
          </c:extLst>
        </c:ser>
        <c:dLbls>
          <c:showLegendKey val="0"/>
          <c:showVal val="0"/>
          <c:showCatName val="0"/>
          <c:showSerName val="0"/>
          <c:showPercent val="0"/>
          <c:showBubbleSize val="0"/>
        </c:dLbls>
        <c:marker val="1"/>
        <c:smooth val="0"/>
        <c:axId val="636571208"/>
        <c:axId val="636571600"/>
      </c:lineChart>
      <c:catAx>
        <c:axId val="6365704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636570816"/>
        <c:crosses val="autoZero"/>
        <c:auto val="0"/>
        <c:lblAlgn val="ctr"/>
        <c:lblOffset val="100"/>
        <c:tickLblSkip val="1"/>
        <c:tickMarkSkip val="1"/>
        <c:noMultiLvlLbl val="0"/>
      </c:catAx>
      <c:valAx>
        <c:axId val="636570816"/>
        <c:scaling>
          <c:orientation val="minMax"/>
        </c:scaling>
        <c:delete val="0"/>
        <c:axPos val="l"/>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70424"/>
        <c:crosses val="autoZero"/>
        <c:crossBetween val="between"/>
      </c:valAx>
      <c:catAx>
        <c:axId val="636571208"/>
        <c:scaling>
          <c:orientation val="minMax"/>
        </c:scaling>
        <c:delete val="1"/>
        <c:axPos val="b"/>
        <c:numFmt formatCode="General" sourceLinked="1"/>
        <c:majorTickMark val="out"/>
        <c:minorTickMark val="none"/>
        <c:tickLblPos val="nextTo"/>
        <c:crossAx val="636571600"/>
        <c:crosses val="autoZero"/>
        <c:auto val="0"/>
        <c:lblAlgn val="ctr"/>
        <c:lblOffset val="100"/>
        <c:noMultiLvlLbl val="0"/>
      </c:catAx>
      <c:valAx>
        <c:axId val="636571600"/>
        <c:scaling>
          <c:orientation val="minMax"/>
          <c:min val="6000"/>
        </c:scaling>
        <c:delete val="0"/>
        <c:axPos val="r"/>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71208"/>
        <c:crosses val="max"/>
        <c:crossBetween val="between"/>
      </c:valAx>
      <c:spPr>
        <a:gradFill rotWithShape="0">
          <a:gsLst>
            <a:gs pos="0">
              <a:srgbClr val="FFFFFF"/>
            </a:gs>
            <a:gs pos="100000">
              <a:srgbClr val="C0C0C0"/>
            </a:gs>
          </a:gsLst>
          <a:lin ang="5400000" scaled="1"/>
        </a:gradFill>
        <a:ln w="12700">
          <a:solidFill>
            <a:srgbClr val="808080"/>
          </a:solidFill>
          <a:prstDash val="solid"/>
        </a:ln>
      </c:spPr>
    </c:plotArea>
    <c:legend>
      <c:legendPos val="r"/>
      <c:legendEntry>
        <c:idx val="0"/>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1"/>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2"/>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ayout>
        <c:manualLayout>
          <c:xMode val="edge"/>
          <c:yMode val="edge"/>
          <c:x val="0.18019693701497821"/>
          <c:y val="0.53108645328259441"/>
          <c:w val="0.48157248157248161"/>
          <c:h val="0.18750041010498686"/>
        </c:manualLayout>
      </c:layout>
      <c:overlay val="0"/>
      <c:spPr>
        <a:solidFill>
          <a:srgbClr val="FFFFFF"/>
        </a:solidFill>
        <a:ln w="3175">
          <a:solidFill>
            <a:srgbClr val="000000"/>
          </a:solidFill>
          <a:prstDash val="solid"/>
        </a:ln>
      </c:spPr>
      <c:txPr>
        <a:bodyPr/>
        <a:lstStyle/>
        <a:p>
          <a:pPr>
            <a:defRPr sz="675"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b="0" i="0" u="none" strike="noStrike" baseline="0">
                <a:solidFill>
                  <a:srgbClr val="000000"/>
                </a:solidFill>
                <a:latin typeface="HG創英角ｺﾞｼｯｸUB"/>
                <a:ea typeface="HG創英角ｺﾞｼｯｸUB"/>
                <a:cs typeface="HG創英角ｺﾞｼｯｸUB"/>
              </a:defRPr>
            </a:pPr>
            <a:r>
              <a:rPr lang="ja-JP" altLang="en-US"/>
              <a:t>支部</a:t>
            </a:r>
          </a:p>
        </c:rich>
      </c:tx>
      <c:layout>
        <c:manualLayout>
          <c:xMode val="edge"/>
          <c:yMode val="edge"/>
          <c:x val="0.45610990724252115"/>
          <c:y val="3.8761317625994426E-2"/>
        </c:manualLayout>
      </c:layout>
      <c:overlay val="0"/>
      <c:spPr>
        <a:noFill/>
        <a:ln w="25400">
          <a:noFill/>
        </a:ln>
      </c:spPr>
    </c:title>
    <c:autoTitleDeleted val="0"/>
    <c:plotArea>
      <c:layout>
        <c:manualLayout>
          <c:layoutTarget val="inner"/>
          <c:xMode val="edge"/>
          <c:yMode val="edge"/>
          <c:x val="0.11219813953885359"/>
          <c:y val="0.1395408477498909"/>
          <c:w val="0.80246060670180075"/>
          <c:h val="0.72096104670776961"/>
        </c:manualLayout>
      </c:layout>
      <c:barChart>
        <c:barDir val="col"/>
        <c:grouping val="clustered"/>
        <c:varyColors val="0"/>
        <c:ser>
          <c:idx val="1"/>
          <c:order val="0"/>
          <c:tx>
            <c:strRef>
              <c:f>'[最終0520）21総代会＜数字の到達点＞.xls]★＜表2＞'!$B$17</c:f>
              <c:strCache>
                <c:ptCount val="1"/>
                <c:pt idx="0">
                  <c:v>　　　　■支部総数</c:v>
                </c:pt>
              </c:strCache>
            </c:strRef>
          </c:tx>
          <c:spPr>
            <a:gradFill rotWithShape="0">
              <a:gsLst>
                <a:gs pos="0">
                  <a:srgbClr val="B4698E"/>
                </a:gs>
                <a:gs pos="50000">
                  <a:srgbClr val="993366"/>
                </a:gs>
                <a:gs pos="100000">
                  <a:srgbClr val="B4698E"/>
                </a:gs>
              </a:gsLst>
              <a:lin ang="5400000" scaled="1"/>
            </a:gradFill>
            <a:ln w="12700">
              <a:solidFill>
                <a:srgbClr val="000000"/>
              </a:solidFill>
              <a:prstDash val="solid"/>
            </a:ln>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'[最終0520）21総代会＜数字の到達点＞.xls]★＜表2＞'!$F$17:$K$17</c:f>
              <c:numCache>
                <c:formatCode>#,##0_);[Red]\(#,##0\)</c:formatCode>
                <c:ptCount val="6"/>
                <c:pt idx="0">
                  <c:v>87</c:v>
                </c:pt>
                <c:pt idx="1">
                  <c:v>89</c:v>
                </c:pt>
                <c:pt idx="2">
                  <c:v>89</c:v>
                </c:pt>
                <c:pt idx="3">
                  <c:v>100</c:v>
                </c:pt>
                <c:pt idx="4">
                  <c:v>103</c:v>
                </c:pt>
                <c:pt idx="5">
                  <c:v>103</c:v>
                </c:pt>
              </c:numCache>
            </c:numRef>
          </c:val>
          <c:extLst>
            <c:ext xmlns:c16="http://schemas.microsoft.com/office/drawing/2014/chart" uri="{C3380CC4-5D6E-409C-BE32-E72D297353CC}">
              <c16:uniqueId val="{00000000-82F6-4F21-BA32-D3F1860E09FE}"/>
            </c:ext>
          </c:extLst>
        </c:ser>
        <c:dLbls>
          <c:showLegendKey val="0"/>
          <c:showVal val="0"/>
          <c:showCatName val="0"/>
          <c:showSerName val="0"/>
          <c:showPercent val="0"/>
          <c:showBubbleSize val="0"/>
        </c:dLbls>
        <c:gapWidth val="150"/>
        <c:axId val="636572384"/>
        <c:axId val="636572776"/>
      </c:barChart>
      <c:lineChart>
        <c:grouping val="standard"/>
        <c:varyColors val="0"/>
        <c:ser>
          <c:idx val="2"/>
          <c:order val="1"/>
          <c:tx>
            <c:strRef>
              <c:f>'[最終0520）21総代会＜数字の到達点＞.xls]★＜表2＞'!$B$21</c:f>
              <c:strCache>
                <c:ptCount val="1"/>
                <c:pt idx="0">
                  <c:v>　支部運営委員：人</c:v>
                </c:pt>
              </c:strCache>
            </c:strRef>
          </c:tx>
          <c:spPr>
            <a:ln w="38100">
              <a:solidFill>
                <a:srgbClr val="000000"/>
              </a:solidFill>
              <a:prstDash val="solid"/>
            </a:ln>
          </c:spPr>
          <c:marker>
            <c:symbol val="circle"/>
            <c:size val="10"/>
            <c:spPr>
              <a:solidFill>
                <a:srgbClr val="000000"/>
              </a:solidFill>
              <a:ln>
                <a:solidFill>
                  <a:srgbClr val="000000"/>
                </a:solidFill>
                <a:prstDash val="solid"/>
              </a:ln>
            </c:spPr>
          </c:marker>
          <c:cat>
            <c:strRef>
              <c:f>'[最終0520）21総代会＜数字の到達点＞.xls]★＜表2＞'!$C$2:$H$2</c:f>
              <c:strCache>
                <c:ptCount val="6"/>
                <c:pt idx="0">
                  <c:v>２０１２年度</c:v>
                </c:pt>
                <c:pt idx="1">
                  <c:v>２０１３年度</c:v>
                </c:pt>
                <c:pt idx="2">
                  <c:v>２０１４年度</c:v>
                </c:pt>
                <c:pt idx="3">
                  <c:v>２０１５年度</c:v>
                </c:pt>
                <c:pt idx="4">
                  <c:v>２０１６年度</c:v>
                </c:pt>
                <c:pt idx="5">
                  <c:v>２０１７年度</c:v>
                </c:pt>
              </c:strCache>
            </c:strRef>
          </c:cat>
          <c:val>
            <c:numRef>
              <c:f>'[最終0520）21総代会＜数字の到達点＞.xls]★＜表2＞'!$F$21:$K$21</c:f>
              <c:numCache>
                <c:formatCode>#,##0_);[Red]\(#,##0\)</c:formatCode>
                <c:ptCount val="6"/>
                <c:pt idx="0">
                  <c:v>611</c:v>
                </c:pt>
                <c:pt idx="1">
                  <c:v>625</c:v>
                </c:pt>
                <c:pt idx="2">
                  <c:v>627</c:v>
                </c:pt>
                <c:pt idx="3">
                  <c:v>660</c:v>
                </c:pt>
                <c:pt idx="4">
                  <c:v>704</c:v>
                </c:pt>
                <c:pt idx="5">
                  <c:v>710</c:v>
                </c:pt>
              </c:numCache>
            </c:numRef>
          </c:val>
          <c:smooth val="0"/>
          <c:extLst>
            <c:ext xmlns:c16="http://schemas.microsoft.com/office/drawing/2014/chart" uri="{C3380CC4-5D6E-409C-BE32-E72D297353CC}">
              <c16:uniqueId val="{00000001-82F6-4F21-BA32-D3F1860E09FE}"/>
            </c:ext>
          </c:extLst>
        </c:ser>
        <c:dLbls>
          <c:showLegendKey val="0"/>
          <c:showVal val="0"/>
          <c:showCatName val="0"/>
          <c:showSerName val="0"/>
          <c:showPercent val="0"/>
          <c:showBubbleSize val="0"/>
        </c:dLbls>
        <c:marker val="1"/>
        <c:smooth val="0"/>
        <c:axId val="636573168"/>
        <c:axId val="636573560"/>
      </c:lineChart>
      <c:catAx>
        <c:axId val="63657238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600" b="0" i="0" u="none" strike="noStrike" baseline="0">
                <a:solidFill>
                  <a:srgbClr val="000000"/>
                </a:solidFill>
                <a:latin typeface="ＭＳ Ｐゴシック"/>
                <a:ea typeface="ＭＳ Ｐゴシック"/>
                <a:cs typeface="ＭＳ Ｐゴシック"/>
              </a:defRPr>
            </a:pPr>
            <a:endParaRPr lang="ja-JP"/>
          </a:p>
        </c:txPr>
        <c:crossAx val="636572776"/>
        <c:crosses val="autoZero"/>
        <c:auto val="0"/>
        <c:lblAlgn val="ctr"/>
        <c:lblOffset val="100"/>
        <c:tickLblSkip val="1"/>
        <c:tickMarkSkip val="1"/>
        <c:noMultiLvlLbl val="0"/>
      </c:catAx>
      <c:valAx>
        <c:axId val="636572776"/>
        <c:scaling>
          <c:orientation val="minMax"/>
          <c:min val="60"/>
        </c:scaling>
        <c:delete val="0"/>
        <c:axPos val="l"/>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72384"/>
        <c:crosses val="autoZero"/>
        <c:crossBetween val="between"/>
      </c:valAx>
      <c:catAx>
        <c:axId val="636573168"/>
        <c:scaling>
          <c:orientation val="minMax"/>
        </c:scaling>
        <c:delete val="1"/>
        <c:axPos val="b"/>
        <c:numFmt formatCode="General" sourceLinked="1"/>
        <c:majorTickMark val="out"/>
        <c:minorTickMark val="none"/>
        <c:tickLblPos val="nextTo"/>
        <c:crossAx val="636573560"/>
        <c:crosses val="autoZero"/>
        <c:auto val="0"/>
        <c:lblAlgn val="ctr"/>
        <c:lblOffset val="100"/>
        <c:noMultiLvlLbl val="0"/>
      </c:catAx>
      <c:valAx>
        <c:axId val="636573560"/>
        <c:scaling>
          <c:orientation val="minMax"/>
          <c:min val="500"/>
        </c:scaling>
        <c:delete val="0"/>
        <c:axPos val="r"/>
        <c:numFmt formatCode="#,##0_);[Red]\(#,##0\)" sourceLinked="1"/>
        <c:majorTickMark val="in"/>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ＭＳ Ｐゴシック"/>
                <a:ea typeface="ＭＳ Ｐゴシック"/>
                <a:cs typeface="ＭＳ Ｐゴシック"/>
              </a:defRPr>
            </a:pPr>
            <a:endParaRPr lang="ja-JP"/>
          </a:p>
        </c:txPr>
        <c:crossAx val="636573168"/>
        <c:crosses val="max"/>
        <c:crossBetween val="between"/>
      </c:valAx>
      <c:spPr>
        <a:gradFill rotWithShape="0">
          <a:gsLst>
            <a:gs pos="0">
              <a:srgbClr val="FFFFFF"/>
            </a:gs>
            <a:gs pos="100000">
              <a:srgbClr val="C0C0C0"/>
            </a:gs>
          </a:gsLst>
          <a:lin ang="5400000" scaled="1"/>
        </a:gradFill>
        <a:ln w="12700">
          <a:solidFill>
            <a:srgbClr val="808080"/>
          </a:solidFill>
          <a:prstDash val="solid"/>
        </a:ln>
      </c:spPr>
    </c:plotArea>
    <c:legend>
      <c:legendPos val="r"/>
      <c:legendEntry>
        <c:idx val="0"/>
        <c:txPr>
          <a:bodyPr/>
          <a:lstStyle/>
          <a:p>
            <a:pPr>
              <a:defRPr sz="1000" b="0" i="0" u="none" strike="noStrike" baseline="0">
                <a:solidFill>
                  <a:srgbClr val="000000"/>
                </a:solidFill>
                <a:latin typeface="ＭＳ Ｐゴシック"/>
                <a:ea typeface="ＭＳ Ｐゴシック"/>
                <a:cs typeface="ＭＳ Ｐゴシック"/>
              </a:defRPr>
            </a:pPr>
            <a:endParaRPr lang="ja-JP"/>
          </a:p>
        </c:txPr>
      </c:legendEntry>
      <c:legendEntry>
        <c:idx val="1"/>
        <c:txPr>
          <a:bodyPr/>
          <a:lstStyle/>
          <a:p>
            <a:pPr>
              <a:defRPr sz="1050" b="0" i="0" u="none" strike="noStrike" baseline="0">
                <a:solidFill>
                  <a:srgbClr val="000000"/>
                </a:solidFill>
                <a:latin typeface="ＭＳ Ｐゴシック"/>
                <a:ea typeface="ＭＳ Ｐゴシック"/>
                <a:cs typeface="ＭＳ Ｐゴシック"/>
              </a:defRPr>
            </a:pPr>
            <a:endParaRPr lang="ja-JP"/>
          </a:p>
        </c:txPr>
      </c:legendEntry>
      <c:layout>
        <c:manualLayout>
          <c:xMode val="edge"/>
          <c:yMode val="edge"/>
          <c:x val="0.53133572199932777"/>
          <c:y val="0.60077763535372031"/>
          <c:w val="0.30790219342473191"/>
          <c:h val="0.12403141467781642"/>
        </c:manualLayout>
      </c:layout>
      <c:overlay val="0"/>
      <c:spPr>
        <a:solidFill>
          <a:srgbClr val="FFFFFF"/>
        </a:solidFill>
        <a:ln w="3175">
          <a:solidFill>
            <a:srgbClr val="000000"/>
          </a:solidFill>
          <a:prstDash val="solid"/>
        </a:ln>
      </c:spPr>
      <c:txPr>
        <a:bodyPr/>
        <a:lstStyle/>
        <a:p>
          <a:pPr>
            <a:defRPr sz="675" b="0" i="0" u="none" strike="noStrike" baseline="0">
              <a:solidFill>
                <a:srgbClr val="000000"/>
              </a:solidFill>
              <a:latin typeface="ＭＳ Ｐゴシック"/>
              <a:ea typeface="ＭＳ Ｐゴシック"/>
              <a:cs typeface="ＭＳ Ｐゴシック"/>
            </a:defRPr>
          </a:pPr>
          <a:endParaRPr lang="ja-JP"/>
        </a:p>
      </c:txPr>
    </c:legend>
    <c:plotVisOnly val="1"/>
    <c:dispBlanksAs val="gap"/>
    <c:showDLblsOverMax val="0"/>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1600" b="1">
                <a:latin typeface="+mj-ea"/>
                <a:ea typeface="+mj-ea"/>
              </a:rPr>
              <a:t>職員紹介総数：件</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chemeClr val="accent2"/>
            </a:solidFill>
            <a:ln>
              <a:noFill/>
            </a:ln>
            <a:effectLst/>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'[最終0520）21総代会＜数字の到達点＞.xls]★＜表2＞'!$F$31:$K$31</c:f>
              <c:numCache>
                <c:formatCode>#,##0_);[Red]\(#,##0\)</c:formatCode>
                <c:ptCount val="6"/>
                <c:pt idx="0">
                  <c:v>290</c:v>
                </c:pt>
                <c:pt idx="1">
                  <c:v>276</c:v>
                </c:pt>
                <c:pt idx="2">
                  <c:v>251</c:v>
                </c:pt>
                <c:pt idx="3">
                  <c:v>230</c:v>
                </c:pt>
                <c:pt idx="4">
                  <c:v>285</c:v>
                </c:pt>
                <c:pt idx="5">
                  <c:v>127</c:v>
                </c:pt>
              </c:numCache>
            </c:numRef>
          </c:val>
          <c:extLst>
            <c:ext xmlns:c16="http://schemas.microsoft.com/office/drawing/2014/chart" uri="{C3380CC4-5D6E-409C-BE32-E72D297353CC}">
              <c16:uniqueId val="{00000000-9501-45DA-B8C2-0010D642123B}"/>
            </c:ext>
          </c:extLst>
        </c:ser>
        <c:ser>
          <c:idx val="1"/>
          <c:order val="1"/>
          <c:spPr>
            <a:solidFill>
              <a:schemeClr val="accent2"/>
            </a:solidFill>
            <a:ln>
              <a:noFill/>
            </a:ln>
            <a:effectLst/>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'[最終0520）21総代会＜数字の到達点＞.xls]★＜表2＞'!$F$2:$K$2</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1-9501-45DA-B8C2-0010D642123B}"/>
            </c:ext>
          </c:extLst>
        </c:ser>
        <c:ser>
          <c:idx val="2"/>
          <c:order val="2"/>
          <c:spPr>
            <a:solidFill>
              <a:schemeClr val="accent3"/>
            </a:solidFill>
            <a:ln>
              <a:noFill/>
            </a:ln>
            <a:effectLst/>
          </c:spPr>
          <c:invertIfNegative val="0"/>
          <c:cat>
            <c:strRef>
              <c:f>'[最終0520）21総代会＜数字の到達点＞.xls]★＜表2＞'!$F$2:$K$2</c:f>
              <c:strCache>
                <c:ptCount val="6"/>
                <c:pt idx="0">
                  <c:v>２０１５年度</c:v>
                </c:pt>
                <c:pt idx="1">
                  <c:v>２０１６年度</c:v>
                </c:pt>
                <c:pt idx="2">
                  <c:v>２０１７年度</c:v>
                </c:pt>
                <c:pt idx="3">
                  <c:v>２０１８年度</c:v>
                </c:pt>
                <c:pt idx="4">
                  <c:v>２０１９年度</c:v>
                </c:pt>
                <c:pt idx="5">
                  <c:v>２０２０年度</c:v>
                </c:pt>
              </c:strCache>
            </c:strRef>
          </c:cat>
          <c:val>
            <c:numRef>
              <c:f>'[最終0520）21総代会＜数字の到達点＞.xls]★＜表2＞'!$B$31</c:f>
              <c:numCache>
                <c:formatCode>General</c:formatCode>
                <c:ptCount val="1"/>
                <c:pt idx="0">
                  <c:v>0</c:v>
                </c:pt>
              </c:numCache>
            </c:numRef>
          </c:val>
          <c:extLst>
            <c:ext xmlns:c16="http://schemas.microsoft.com/office/drawing/2014/chart" uri="{C3380CC4-5D6E-409C-BE32-E72D297353CC}">
              <c16:uniqueId val="{00000002-9501-45DA-B8C2-0010D642123B}"/>
            </c:ext>
          </c:extLst>
        </c:ser>
        <c:dLbls>
          <c:showLegendKey val="0"/>
          <c:showVal val="0"/>
          <c:showCatName val="0"/>
          <c:showSerName val="0"/>
          <c:showPercent val="0"/>
          <c:showBubbleSize val="0"/>
        </c:dLbls>
        <c:gapWidth val="219"/>
        <c:overlap val="-27"/>
        <c:axId val="636574344"/>
        <c:axId val="636574736"/>
      </c:barChart>
      <c:catAx>
        <c:axId val="636574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36574736"/>
        <c:crosses val="autoZero"/>
        <c:auto val="1"/>
        <c:lblAlgn val="ctr"/>
        <c:lblOffset val="100"/>
        <c:noMultiLvlLbl val="0"/>
      </c:catAx>
      <c:valAx>
        <c:axId val="636574736"/>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3657434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E60EFBF-8798-4E19-BEAD-1DCEB7555455}"/>
              </a:ext>
            </a:extLst>
          </p:cNvPr>
          <p:cNvSpPr>
            <a:spLocks noGrp="1"/>
          </p:cNvSpPr>
          <p:nvPr>
            <p:ph type="hdr" sz="quarter"/>
          </p:nvPr>
        </p:nvSpPr>
        <p:spPr>
          <a:xfrm>
            <a:off x="0" y="0"/>
            <a:ext cx="3055938" cy="511175"/>
          </a:xfrm>
          <a:prstGeom prst="rect">
            <a:avLst/>
          </a:prstGeom>
        </p:spPr>
        <p:txBody>
          <a:bodyPr vert="horz" lIns="94842" tIns="47421" rIns="94842" bIns="47421" rtlCol="0"/>
          <a:lstStyle>
            <a:lvl1pPr algn="l">
              <a:defRPr sz="1200"/>
            </a:lvl1pPr>
          </a:lstStyle>
          <a:p>
            <a:pPr>
              <a:defRPr/>
            </a:pPr>
            <a:endParaRPr lang="ja-JP" altLang="en-US"/>
          </a:p>
        </p:txBody>
      </p:sp>
      <p:sp>
        <p:nvSpPr>
          <p:cNvPr id="3" name="日付プレースホルダー 2">
            <a:extLst>
              <a:ext uri="{FF2B5EF4-FFF2-40B4-BE49-F238E27FC236}">
                <a16:creationId xmlns:a16="http://schemas.microsoft.com/office/drawing/2014/main" id="{5A6B7BCA-2432-4142-8F77-E23DB816D7BA}"/>
              </a:ext>
            </a:extLst>
          </p:cNvPr>
          <p:cNvSpPr>
            <a:spLocks noGrp="1"/>
          </p:cNvSpPr>
          <p:nvPr>
            <p:ph type="dt" idx="1"/>
          </p:nvPr>
        </p:nvSpPr>
        <p:spPr>
          <a:xfrm>
            <a:off x="3995738" y="0"/>
            <a:ext cx="3055937" cy="511175"/>
          </a:xfrm>
          <a:prstGeom prst="rect">
            <a:avLst/>
          </a:prstGeom>
        </p:spPr>
        <p:txBody>
          <a:bodyPr vert="horz" lIns="94842" tIns="47421" rIns="94842" bIns="47421" rtlCol="0"/>
          <a:lstStyle>
            <a:lvl1pPr algn="r">
              <a:defRPr sz="1200"/>
            </a:lvl1pPr>
          </a:lstStyle>
          <a:p>
            <a:pPr>
              <a:defRPr/>
            </a:pPr>
            <a:fld id="{D5F3AA37-4F56-4B5C-87E4-7CDCB5B70DE3}" type="datetimeFigureOut">
              <a:rPr lang="ja-JP" altLang="en-US"/>
              <a:pPr>
                <a:defRPr/>
              </a:pPr>
              <a:t>2021/6/10</a:t>
            </a:fld>
            <a:endParaRPr lang="ja-JP" altLang="en-US"/>
          </a:p>
        </p:txBody>
      </p:sp>
      <p:sp>
        <p:nvSpPr>
          <p:cNvPr id="4" name="スライド イメージ プレースホルダー 3">
            <a:extLst>
              <a:ext uri="{FF2B5EF4-FFF2-40B4-BE49-F238E27FC236}">
                <a16:creationId xmlns:a16="http://schemas.microsoft.com/office/drawing/2014/main" id="{407AC4BC-96D4-4E35-867E-482C77E6AC66}"/>
              </a:ext>
            </a:extLst>
          </p:cNvPr>
          <p:cNvSpPr>
            <a:spLocks noGrp="1" noRot="1" noChangeAspect="1"/>
          </p:cNvSpPr>
          <p:nvPr>
            <p:ph type="sldImg" idx="2"/>
          </p:nvPr>
        </p:nvSpPr>
        <p:spPr>
          <a:xfrm>
            <a:off x="1235075" y="1271588"/>
            <a:ext cx="4583113" cy="3436937"/>
          </a:xfrm>
          <a:prstGeom prst="rect">
            <a:avLst/>
          </a:prstGeom>
          <a:noFill/>
          <a:ln w="12700">
            <a:solidFill>
              <a:prstClr val="black"/>
            </a:solidFill>
          </a:ln>
        </p:spPr>
        <p:txBody>
          <a:bodyPr vert="horz" lIns="94842" tIns="47421" rIns="94842" bIns="47421"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8CEDE2FB-A058-4FED-B9AE-008BC4B4DA81}"/>
              </a:ext>
            </a:extLst>
          </p:cNvPr>
          <p:cNvSpPr>
            <a:spLocks noGrp="1"/>
          </p:cNvSpPr>
          <p:nvPr>
            <p:ph type="body" sz="quarter" idx="3"/>
          </p:nvPr>
        </p:nvSpPr>
        <p:spPr>
          <a:xfrm>
            <a:off x="706438" y="4899025"/>
            <a:ext cx="5640387" cy="4010025"/>
          </a:xfrm>
          <a:prstGeom prst="rect">
            <a:avLst/>
          </a:prstGeom>
        </p:spPr>
        <p:txBody>
          <a:bodyPr vert="horz" lIns="94842" tIns="47421" rIns="94842" bIns="47421"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82C29631-7CD7-4649-8BA9-3757DECC9D16}"/>
              </a:ext>
            </a:extLst>
          </p:cNvPr>
          <p:cNvSpPr>
            <a:spLocks noGrp="1"/>
          </p:cNvSpPr>
          <p:nvPr>
            <p:ph type="ftr" sz="quarter" idx="4"/>
          </p:nvPr>
        </p:nvSpPr>
        <p:spPr>
          <a:xfrm>
            <a:off x="0" y="9669463"/>
            <a:ext cx="3055938" cy="511175"/>
          </a:xfrm>
          <a:prstGeom prst="rect">
            <a:avLst/>
          </a:prstGeom>
        </p:spPr>
        <p:txBody>
          <a:bodyPr vert="horz" lIns="94842" tIns="47421" rIns="94842" bIns="47421" rtlCol="0" anchor="b"/>
          <a:lstStyle>
            <a:lvl1pPr algn="l">
              <a:defRPr sz="1200"/>
            </a:lvl1pPr>
          </a:lstStyle>
          <a:p>
            <a:pPr>
              <a:defRPr/>
            </a:pPr>
            <a:endParaRPr lang="ja-JP" altLang="en-US"/>
          </a:p>
        </p:txBody>
      </p:sp>
      <p:sp>
        <p:nvSpPr>
          <p:cNvPr id="7" name="スライド番号プレースホルダー 6">
            <a:extLst>
              <a:ext uri="{FF2B5EF4-FFF2-40B4-BE49-F238E27FC236}">
                <a16:creationId xmlns:a16="http://schemas.microsoft.com/office/drawing/2014/main" id="{5DBD4CDE-7709-4130-94B7-24860DE00A9C}"/>
              </a:ext>
            </a:extLst>
          </p:cNvPr>
          <p:cNvSpPr>
            <a:spLocks noGrp="1"/>
          </p:cNvSpPr>
          <p:nvPr>
            <p:ph type="sldNum" sz="quarter" idx="5"/>
          </p:nvPr>
        </p:nvSpPr>
        <p:spPr>
          <a:xfrm>
            <a:off x="3995738" y="9669463"/>
            <a:ext cx="3055937" cy="511175"/>
          </a:xfrm>
          <a:prstGeom prst="rect">
            <a:avLst/>
          </a:prstGeom>
        </p:spPr>
        <p:txBody>
          <a:bodyPr vert="horz" wrap="square" lIns="94842" tIns="47421" rIns="94842" bIns="47421" numCol="1" anchor="b" anchorCtr="0" compatLnSpc="1">
            <a:prstTxWarp prst="textNoShape">
              <a:avLst/>
            </a:prstTxWarp>
          </a:bodyPr>
          <a:lstStyle>
            <a:lvl1pPr algn="r">
              <a:defRPr sz="1200"/>
            </a:lvl1pPr>
          </a:lstStyle>
          <a:p>
            <a:fld id="{9C416659-5FD6-464F-87C9-7E8378F4A733}" type="slidenum">
              <a:rPr lang="ja-JP" altLang="en-US"/>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a:t>
            </a:fld>
            <a:endParaRPr lang="ja-JP" altLang="en-US"/>
          </a:p>
        </p:txBody>
      </p:sp>
    </p:spTree>
    <p:extLst>
      <p:ext uri="{BB962C8B-B14F-4D97-AF65-F5344CB8AC3E}">
        <p14:creationId xmlns:p14="http://schemas.microsoft.com/office/powerpoint/2010/main" val="105632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2020</a:t>
            </a:r>
            <a:r>
              <a:rPr kumimoji="1" lang="ja-JP" altLang="en-US" dirty="0"/>
              <a:t>年</a:t>
            </a:r>
            <a:r>
              <a:rPr kumimoji="1" lang="en-US" altLang="ja-JP" dirty="0"/>
              <a:t>9</a:t>
            </a:r>
            <a:r>
              <a:rPr kumimoji="1" lang="ja-JP" altLang="en-US" dirty="0"/>
              <a:t>月に</a:t>
            </a:r>
            <a:r>
              <a:rPr kumimoji="1" lang="en-US" altLang="ja-JP" dirty="0"/>
              <a:t>MRI</a:t>
            </a:r>
            <a:r>
              <a:rPr kumimoji="1" lang="ja-JP" altLang="en-US" dirty="0"/>
              <a:t>（磁気共鳴断層撮影装置）を新規購入</a:t>
            </a:r>
            <a:endParaRPr kumimoji="1" lang="en-US" altLang="ja-JP" dirty="0"/>
          </a:p>
          <a:p>
            <a:r>
              <a:rPr kumimoji="1" lang="ja-JP" altLang="en-US" dirty="0"/>
              <a:t>南生協病院では医療機器購入のために、</a:t>
            </a:r>
            <a:r>
              <a:rPr kumimoji="1" lang="en-US" altLang="ja-JP" dirty="0"/>
              <a:t>9,351</a:t>
            </a:r>
            <a:r>
              <a:rPr kumimoji="1" lang="ja-JP" altLang="en-US" dirty="0"/>
              <a:t>万円の増出資を集めました</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13</a:t>
            </a:fld>
            <a:endParaRPr lang="ja-JP" altLang="en-US"/>
          </a:p>
        </p:txBody>
      </p:sp>
    </p:spTree>
    <p:extLst>
      <p:ext uri="{BB962C8B-B14F-4D97-AF65-F5344CB8AC3E}">
        <p14:creationId xmlns:p14="http://schemas.microsoft.com/office/powerpoint/2010/main" val="1675624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2020</a:t>
            </a:r>
            <a:r>
              <a:rPr kumimoji="1" lang="ja-JP" altLang="en-US" dirty="0"/>
              <a:t>年</a:t>
            </a:r>
            <a:r>
              <a:rPr kumimoji="1" lang="en-US" altLang="ja-JP" dirty="0"/>
              <a:t>7</a:t>
            </a:r>
            <a:r>
              <a:rPr kumimoji="1" lang="ja-JP" altLang="en-US" dirty="0"/>
              <a:t>月</a:t>
            </a:r>
            <a:r>
              <a:rPr kumimoji="1" lang="en-US" altLang="ja-JP" dirty="0"/>
              <a:t>1</a:t>
            </a:r>
            <a:r>
              <a:rPr kumimoji="1" lang="ja-JP" altLang="en-US" dirty="0"/>
              <a:t>日に、みなみ訪問看護ステーションと訪問看護ステーションほしざきを統合し、訪問看護ステーションみなみが開設</a:t>
            </a:r>
            <a:endParaRPr kumimoji="1" lang="en-US" altLang="ja-JP" dirty="0"/>
          </a:p>
          <a:p>
            <a:r>
              <a:rPr kumimoji="1" lang="ja-JP" altLang="en-US" b="1" dirty="0"/>
              <a:t>規模を大きくしたことで、医療必要度の高い方への対応や小児への支援、支援中にご家族が休憩をとれるよう長時間の支援、などの対応ができるようになりました</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14</a:t>
            </a:fld>
            <a:endParaRPr lang="ja-JP" altLang="en-US"/>
          </a:p>
        </p:txBody>
      </p:sp>
    </p:spTree>
    <p:extLst>
      <p:ext uri="{BB962C8B-B14F-4D97-AF65-F5344CB8AC3E}">
        <p14:creationId xmlns:p14="http://schemas.microsoft.com/office/powerpoint/2010/main" val="2454905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病院、診療所で取り組む「聞き取りアンケート」では過去最高の</a:t>
            </a:r>
            <a:r>
              <a:rPr kumimoji="1" lang="en-US" altLang="ja-JP" dirty="0"/>
              <a:t>657</a:t>
            </a:r>
            <a:r>
              <a:rPr kumimoji="1" lang="ja-JP" altLang="en-US" dirty="0"/>
              <a:t>件の聞き取りが行われ、</a:t>
            </a:r>
            <a:r>
              <a:rPr kumimoji="1" lang="en-US" altLang="ja-JP" dirty="0"/>
              <a:t>520</a:t>
            </a:r>
            <a:r>
              <a:rPr kumimoji="1" lang="ja-JP" altLang="en-US" dirty="0"/>
              <a:t>件の意見や感想</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15</a:t>
            </a:fld>
            <a:endParaRPr lang="ja-JP" altLang="en-US"/>
          </a:p>
        </p:txBody>
      </p:sp>
    </p:spTree>
    <p:extLst>
      <p:ext uri="{BB962C8B-B14F-4D97-AF65-F5344CB8AC3E}">
        <p14:creationId xmlns:p14="http://schemas.microsoft.com/office/powerpoint/2010/main" val="185427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1" dirty="0"/>
              <a:t>5</a:t>
            </a:r>
            <a:r>
              <a:rPr kumimoji="1" lang="ja-JP" altLang="en-US" b="1" dirty="0"/>
              <a:t>月理事会で全職員参加型の経営改善の推進を確認し実践をすすめました。</a:t>
            </a:r>
            <a:endParaRPr kumimoji="1" lang="en-US" altLang="ja-JP" b="1" dirty="0"/>
          </a:p>
          <a:p>
            <a:r>
              <a:rPr kumimoji="1" lang="ja-JP" altLang="en-US" dirty="0"/>
              <a:t>職員</a:t>
            </a:r>
            <a:r>
              <a:rPr kumimoji="1" lang="en-US" altLang="ja-JP" dirty="0"/>
              <a:t>592</a:t>
            </a:r>
            <a:r>
              <a:rPr kumimoji="1" lang="ja-JP" altLang="en-US" dirty="0"/>
              <a:t>人からおよそ</a:t>
            </a:r>
            <a:r>
              <a:rPr kumimoji="1" lang="en-US" altLang="ja-JP" dirty="0"/>
              <a:t>912</a:t>
            </a:r>
            <a:r>
              <a:rPr kumimoji="1" lang="ja-JP" altLang="en-US" dirty="0"/>
              <a:t>件の提案を採用し、約</a:t>
            </a:r>
            <a:r>
              <a:rPr kumimoji="1" lang="en-US" altLang="ja-JP" dirty="0"/>
              <a:t>1,348</a:t>
            </a:r>
            <a:r>
              <a:rPr kumimoji="1" lang="ja-JP" altLang="en-US" dirty="0"/>
              <a:t>万円の改善をみています。</a:t>
            </a:r>
          </a:p>
          <a:p>
            <a:r>
              <a:rPr kumimoji="1" lang="ja-JP" altLang="en-US" b="1" dirty="0"/>
              <a:t>法人経営剰余金は</a:t>
            </a:r>
            <a:r>
              <a:rPr kumimoji="1" lang="en-US" altLang="ja-JP" b="1" dirty="0"/>
              <a:t>8</a:t>
            </a:r>
            <a:r>
              <a:rPr kumimoji="1" lang="ja-JP" altLang="en-US" b="1" dirty="0"/>
              <a:t>億</a:t>
            </a:r>
            <a:r>
              <a:rPr kumimoji="1" lang="en-US" altLang="ja-JP" b="1" dirty="0"/>
              <a:t>2168</a:t>
            </a:r>
            <a:r>
              <a:rPr kumimoji="1" lang="ja-JP" altLang="en-US" b="1" dirty="0"/>
              <a:t>万円</a:t>
            </a:r>
            <a:r>
              <a:rPr kumimoji="1" lang="ja-JP" altLang="en-US" dirty="0"/>
              <a:t>、経常剰余率は</a:t>
            </a:r>
            <a:r>
              <a:rPr kumimoji="1" lang="en-US" altLang="ja-JP" dirty="0"/>
              <a:t>7.39</a:t>
            </a:r>
            <a:r>
              <a:rPr kumimoji="1" lang="ja-JP" altLang="en-US" dirty="0"/>
              <a:t>％でした。</a:t>
            </a:r>
            <a:endParaRPr kumimoji="1" lang="en-US" altLang="ja-JP" dirty="0"/>
          </a:p>
          <a:p>
            <a:r>
              <a:rPr kumimoji="1" lang="ja-JP" altLang="en-US" dirty="0"/>
              <a:t>内</a:t>
            </a:r>
            <a:r>
              <a:rPr kumimoji="1" lang="en-US" altLang="ja-JP" dirty="0"/>
              <a:t>4.29</a:t>
            </a:r>
            <a:r>
              <a:rPr kumimoji="1" lang="ja-JP" altLang="en-US" dirty="0"/>
              <a:t>％が補助金などで、南医療生協の実力によるものは</a:t>
            </a:r>
            <a:r>
              <a:rPr kumimoji="1" lang="en-US" altLang="ja-JP" dirty="0"/>
              <a:t>3.1</a:t>
            </a:r>
            <a:r>
              <a:rPr kumimoji="1" lang="ja-JP" altLang="en-US" dirty="0"/>
              <a:t>％でした。</a:t>
            </a:r>
            <a:endParaRPr kumimoji="1" lang="en-US" altLang="ja-JP" dirty="0"/>
          </a:p>
          <a:p>
            <a:r>
              <a:rPr kumimoji="1" lang="ja-JP" altLang="en-US" b="1" dirty="0"/>
              <a:t>補助金はいずれ打ち切られますので、自力更生の経営にすみやかに戻していくことが求められます。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16</a:t>
            </a:fld>
            <a:endParaRPr lang="ja-JP" altLang="en-US"/>
          </a:p>
        </p:txBody>
      </p:sp>
    </p:spTree>
    <p:extLst>
      <p:ext uri="{BB962C8B-B14F-4D97-AF65-F5344CB8AC3E}">
        <p14:creationId xmlns:p14="http://schemas.microsoft.com/office/powerpoint/2010/main" val="186908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工夫して班会を継続</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18</a:t>
            </a:fld>
            <a:endParaRPr lang="ja-JP" altLang="en-US"/>
          </a:p>
        </p:txBody>
      </p:sp>
    </p:spTree>
    <p:extLst>
      <p:ext uri="{BB962C8B-B14F-4D97-AF65-F5344CB8AC3E}">
        <p14:creationId xmlns:p14="http://schemas.microsoft.com/office/powerpoint/2010/main" val="1437939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世話院訪問で発熱外来のお知らせ。</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19</a:t>
            </a:fld>
            <a:endParaRPr lang="ja-JP" altLang="en-US"/>
          </a:p>
        </p:txBody>
      </p:sp>
    </p:spTree>
    <p:extLst>
      <p:ext uri="{BB962C8B-B14F-4D97-AF65-F5344CB8AC3E}">
        <p14:creationId xmlns:p14="http://schemas.microsoft.com/office/powerpoint/2010/main" val="323191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ワクチン予診票班会</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20</a:t>
            </a:fld>
            <a:endParaRPr lang="ja-JP" altLang="en-US"/>
          </a:p>
        </p:txBody>
      </p:sp>
    </p:spTree>
    <p:extLst>
      <p:ext uri="{BB962C8B-B14F-4D97-AF65-F5344CB8AC3E}">
        <p14:creationId xmlns:p14="http://schemas.microsoft.com/office/powerpoint/2010/main" val="3866391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コロナ禍でも行えるイベント開催を模索して、</a:t>
            </a:r>
            <a:r>
              <a:rPr kumimoji="1" lang="ja-JP" altLang="en-US" b="1" dirty="0"/>
              <a:t>地域分散型</a:t>
            </a:r>
            <a:r>
              <a:rPr kumimoji="1" lang="ja-JP" altLang="en-US" dirty="0"/>
              <a:t>に変えて開催し、多くの方が参加されました。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21</a:t>
            </a:fld>
            <a:endParaRPr lang="ja-JP" altLang="en-US"/>
          </a:p>
        </p:txBody>
      </p:sp>
    </p:spTree>
    <p:extLst>
      <p:ext uri="{BB962C8B-B14F-4D97-AF65-F5344CB8AC3E}">
        <p14:creationId xmlns:p14="http://schemas.microsoft.com/office/powerpoint/2010/main" val="3707421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南医療生協で働く外国国籍の職員の発言の場を「まざりあい</a:t>
            </a:r>
            <a:r>
              <a:rPr kumimoji="1" lang="en-US" altLang="ja-JP" dirty="0"/>
              <a:t>10</a:t>
            </a:r>
            <a:r>
              <a:rPr kumimoji="1" lang="ja-JP" altLang="en-US" dirty="0"/>
              <a:t>万人会議」でもちました。　　</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22</a:t>
            </a:fld>
            <a:endParaRPr lang="ja-JP" altLang="en-US"/>
          </a:p>
        </p:txBody>
      </p:sp>
    </p:spTree>
    <p:extLst>
      <p:ext uri="{BB962C8B-B14F-4D97-AF65-F5344CB8AC3E}">
        <p14:creationId xmlns:p14="http://schemas.microsoft.com/office/powerpoint/2010/main" val="749438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仲間ふやしは、</a:t>
            </a:r>
            <a:r>
              <a:rPr kumimoji="1" lang="en-US" altLang="ja-JP" dirty="0"/>
              <a:t>4,581</a:t>
            </a:r>
            <a:r>
              <a:rPr kumimoji="1" lang="ja-JP" altLang="en-US" dirty="0"/>
              <a:t>人で昨年度の</a:t>
            </a:r>
            <a:r>
              <a:rPr kumimoji="1" lang="en-US" altLang="ja-JP" dirty="0"/>
              <a:t>5,162</a:t>
            </a:r>
            <a:r>
              <a:rPr kumimoji="1" lang="ja-JP" altLang="en-US" dirty="0"/>
              <a:t>人から後退しました。３月末時点での組合員総数は</a:t>
            </a:r>
            <a:r>
              <a:rPr kumimoji="1" lang="en-US" altLang="ja-JP" dirty="0"/>
              <a:t>92,547</a:t>
            </a:r>
            <a:r>
              <a:rPr kumimoji="1" lang="ja-JP" altLang="en-US" dirty="0"/>
              <a:t>人です。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23</a:t>
            </a:fld>
            <a:endParaRPr lang="ja-JP" altLang="en-US"/>
          </a:p>
        </p:txBody>
      </p:sp>
    </p:spTree>
    <p:extLst>
      <p:ext uri="{BB962C8B-B14F-4D97-AF65-F5344CB8AC3E}">
        <p14:creationId xmlns:p14="http://schemas.microsoft.com/office/powerpoint/2010/main" val="92908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最新情報を「健康の友」紙面や事業所窓口、班、支部を通じて伝えていきます</a:t>
            </a:r>
            <a:endParaRPr kumimoji="1" lang="en-US" altLang="ja-JP" dirty="0"/>
          </a:p>
          <a:p>
            <a:r>
              <a:rPr kumimoji="1" lang="ja-JP" altLang="en-US" dirty="0"/>
              <a:t>新型コロナウイルス感染対策</a:t>
            </a:r>
            <a:endParaRPr kumimoji="1" lang="en-US" altLang="ja-JP" dirty="0"/>
          </a:p>
          <a:p>
            <a:r>
              <a:rPr kumimoji="1" lang="ja-JP" altLang="en-US" dirty="0"/>
              <a:t>①職員・組合員は行政や地域などあらゆる人々と協力して、高齢者や病気の人、新型コロナウイルス感染症になった人やそのご家族を大切にします。</a:t>
            </a:r>
            <a:endParaRPr kumimoji="1" lang="en-US" altLang="ja-JP" dirty="0"/>
          </a:p>
          <a:p>
            <a:r>
              <a:rPr kumimoji="1" lang="ja-JP" altLang="en-US" dirty="0"/>
              <a:t>②職員・組合員が個人またはまわりの人と協力して予防活動に努めます</a:t>
            </a:r>
            <a:endParaRPr kumimoji="1" lang="en-US" altLang="ja-JP" dirty="0"/>
          </a:p>
          <a:p>
            <a:r>
              <a:rPr kumimoji="1" lang="ja-JP" altLang="en-US" dirty="0"/>
              <a:t>③医療・介護・福祉・住宅などの事業においては、職員・患者・利用者の安全を第一に考えて活動を継続します。</a:t>
            </a:r>
            <a:endParaRPr kumimoji="1" lang="en-US" altLang="ja-JP" dirty="0"/>
          </a:p>
          <a:p>
            <a:r>
              <a:rPr kumimoji="1" lang="ja-JP" altLang="en-US" dirty="0"/>
              <a:t>④医療活動においては、南医療生協に発熱外来を設置して対応してゆきます。・・・</a:t>
            </a:r>
            <a:endParaRPr kumimoji="1" lang="en-US" altLang="ja-JP" dirty="0"/>
          </a:p>
          <a:p>
            <a:r>
              <a:rPr kumimoji="1" lang="ja-JP" altLang="en-US" dirty="0"/>
              <a:t>⑤南医療生協はコロナワクチン接種を行います</a:t>
            </a:r>
            <a:endParaRPr kumimoji="1" lang="en-US" altLang="ja-JP" dirty="0"/>
          </a:p>
          <a:p>
            <a:r>
              <a:rPr kumimoji="1" lang="ja-JP" altLang="en-US" dirty="0"/>
              <a:t>⑥新型コロナウイルス感染症や新型コロナワクチンの最新情報を班や支部にお届けします</a:t>
            </a:r>
            <a:endParaRPr kumimoji="1" lang="en-US" altLang="ja-JP" dirty="0"/>
          </a:p>
          <a:p>
            <a:r>
              <a:rPr kumimoji="1" lang="ja-JP" altLang="en-US" dirty="0"/>
              <a:t>⑦この活動は国・自治体から「安全宣言」がでるまで続けます。</a:t>
            </a:r>
            <a:endParaRPr kumimoji="1" lang="en-US" altLang="ja-JP" dirty="0"/>
          </a:p>
          <a:p>
            <a:r>
              <a:rPr kumimoji="1" lang="ja-JP" altLang="en-US" b="1" u="sng" dirty="0">
                <a:solidFill>
                  <a:srgbClr val="FFFF00"/>
                </a:solidFill>
              </a:rPr>
              <a:t>未知のウイルスに不安は尽きません。困った人に寄り添い、正しい知識を共有して、地域の暮らし、事業所の運営を守る方針です。</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a:t>
            </a:fld>
            <a:endParaRPr lang="ja-JP" altLang="en-US"/>
          </a:p>
        </p:txBody>
      </p:sp>
    </p:spTree>
    <p:extLst>
      <p:ext uri="{BB962C8B-B14F-4D97-AF65-F5344CB8AC3E}">
        <p14:creationId xmlns:p14="http://schemas.microsoft.com/office/powerpoint/2010/main" val="3160499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出資金は</a:t>
            </a:r>
            <a:r>
              <a:rPr kumimoji="1" lang="en-US" altLang="ja-JP" dirty="0"/>
              <a:t>3</a:t>
            </a:r>
            <a:r>
              <a:rPr kumimoji="1" lang="ja-JP" altLang="en-US" dirty="0"/>
              <a:t>億</a:t>
            </a:r>
            <a:r>
              <a:rPr kumimoji="1" lang="en-US" altLang="ja-JP" dirty="0"/>
              <a:t>5539</a:t>
            </a:r>
            <a:r>
              <a:rPr kumimoji="1" lang="ja-JP" altLang="en-US" dirty="0"/>
              <a:t>万円。目標には届きませんでしたが、地域だけでも</a:t>
            </a:r>
            <a:r>
              <a:rPr kumimoji="1" lang="en-US" altLang="ja-JP" dirty="0"/>
              <a:t>1</a:t>
            </a:r>
            <a:r>
              <a:rPr kumimoji="1" lang="ja-JP" altLang="en-US" dirty="0"/>
              <a:t>億</a:t>
            </a:r>
            <a:r>
              <a:rPr kumimoji="1" lang="en-US" altLang="ja-JP" dirty="0"/>
              <a:t>1170</a:t>
            </a:r>
            <a:r>
              <a:rPr kumimoji="1" lang="ja-JP" altLang="en-US" dirty="0"/>
              <a:t>万円を集め、純増は</a:t>
            </a:r>
            <a:r>
              <a:rPr kumimoji="1" lang="en-US" altLang="ja-JP" dirty="0"/>
              <a:t>1</a:t>
            </a:r>
            <a:r>
              <a:rPr kumimoji="1" lang="ja-JP" altLang="en-US" dirty="0"/>
              <a:t>億</a:t>
            </a:r>
            <a:r>
              <a:rPr kumimoji="1" lang="en-US" altLang="ja-JP" dirty="0"/>
              <a:t>1448</a:t>
            </a:r>
            <a:r>
              <a:rPr kumimoji="1" lang="ja-JP" altLang="en-US" dirty="0"/>
              <a:t>万円となりました。</a:t>
            </a:r>
            <a:endParaRPr kumimoji="1" lang="en-US" altLang="ja-JP" dirty="0"/>
          </a:p>
          <a:p>
            <a:r>
              <a:rPr kumimoji="1" lang="ja-JP" altLang="en-US" dirty="0"/>
              <a:t>これは、コロナ禍で南医療生協が「経営危機」に陥っていたことへの患者さん、組合員さんの励ましの増出資だと考えています。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24</a:t>
            </a:fld>
            <a:endParaRPr lang="ja-JP" altLang="en-US"/>
          </a:p>
        </p:txBody>
      </p:sp>
    </p:spTree>
    <p:extLst>
      <p:ext uri="{BB962C8B-B14F-4D97-AF65-F5344CB8AC3E}">
        <p14:creationId xmlns:p14="http://schemas.microsoft.com/office/powerpoint/2010/main" val="3715407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活動班が</a:t>
            </a:r>
            <a:r>
              <a:rPr kumimoji="1" lang="en-US" altLang="ja-JP" dirty="0"/>
              <a:t>1,140</a:t>
            </a:r>
            <a:r>
              <a:rPr kumimoji="1" lang="ja-JP" altLang="en-US" dirty="0"/>
              <a:t>班、班会開催は</a:t>
            </a:r>
            <a:r>
              <a:rPr kumimoji="1" lang="en-US" altLang="ja-JP" dirty="0"/>
              <a:t>8,518</a:t>
            </a:r>
            <a:r>
              <a:rPr kumimoji="1" lang="ja-JP" altLang="en-US" dirty="0"/>
              <a:t>回、新班結成が</a:t>
            </a:r>
            <a:r>
              <a:rPr kumimoji="1" lang="en-US" altLang="ja-JP" dirty="0"/>
              <a:t>143</a:t>
            </a:r>
            <a:r>
              <a:rPr kumimoji="1" lang="ja-JP" altLang="en-US" dirty="0"/>
              <a:t>回と、コロナ禍で大変な苦戦を強いられました。</a:t>
            </a:r>
          </a:p>
          <a:p>
            <a:r>
              <a:rPr kumimoji="1" lang="ja-JP" altLang="en-US" dirty="0"/>
              <a:t>コロナ禍の今こそ、南医療生協の班の強みが活かされるのではないでしょうか。</a:t>
            </a:r>
            <a:endParaRPr kumimoji="1" lang="en-US" altLang="ja-JP" dirty="0"/>
          </a:p>
          <a:p>
            <a:r>
              <a:rPr kumimoji="1" lang="ja-JP" altLang="en-US" dirty="0"/>
              <a:t>ワクチンの困りごと解決や、フレイル予防につながる地域の班活動を活発にすることに、組合員、職員が協同して取り組んでいきましょう。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25</a:t>
            </a:fld>
            <a:endParaRPr lang="ja-JP" altLang="en-US"/>
          </a:p>
        </p:txBody>
      </p:sp>
    </p:spTree>
    <p:extLst>
      <p:ext uri="{BB962C8B-B14F-4D97-AF65-F5344CB8AC3E}">
        <p14:creationId xmlns:p14="http://schemas.microsoft.com/office/powerpoint/2010/main" val="1647543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支部運営委員は、昨年度より６人増えて</a:t>
            </a:r>
            <a:r>
              <a:rPr kumimoji="1" lang="en-US" altLang="ja-JP" dirty="0"/>
              <a:t>710</a:t>
            </a:r>
            <a:r>
              <a:rPr kumimoji="1" lang="ja-JP" altLang="en-US" dirty="0"/>
              <a:t>人、</a:t>
            </a:r>
            <a:r>
              <a:rPr kumimoji="1" lang="ja-JP" altLang="en-US" b="1" dirty="0"/>
              <a:t>「健康の友」配布者は昨年より</a:t>
            </a:r>
            <a:r>
              <a:rPr kumimoji="1" lang="en-US" altLang="ja-JP" b="1" dirty="0"/>
              <a:t>81</a:t>
            </a:r>
            <a:r>
              <a:rPr kumimoji="1" lang="ja-JP" altLang="en-US" b="1" dirty="0"/>
              <a:t>人増えて</a:t>
            </a:r>
            <a:r>
              <a:rPr kumimoji="1" lang="en-US" altLang="ja-JP" b="1" dirty="0"/>
              <a:t>3,355</a:t>
            </a:r>
            <a:r>
              <a:rPr kumimoji="1" lang="ja-JP" altLang="en-US" b="1" dirty="0"/>
              <a:t>人と</a:t>
            </a:r>
            <a:r>
              <a:rPr kumimoji="1" lang="ja-JP" altLang="en-US" dirty="0"/>
              <a:t>なりました。</a:t>
            </a:r>
            <a:endParaRPr kumimoji="1" lang="en-US" altLang="ja-JP" dirty="0"/>
          </a:p>
          <a:p>
            <a:r>
              <a:rPr kumimoji="1" lang="ja-JP" altLang="en-US" dirty="0"/>
              <a:t>どちらも史上最高数を連続して更新中です。</a:t>
            </a:r>
            <a:endParaRPr kumimoji="1" lang="en-US" altLang="ja-JP" dirty="0"/>
          </a:p>
          <a:p>
            <a:r>
              <a:rPr kumimoji="1" lang="ja-JP" altLang="en-US" dirty="0"/>
              <a:t>新たな支部づくりはできませんでした。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26</a:t>
            </a:fld>
            <a:endParaRPr lang="ja-JP" altLang="en-US"/>
          </a:p>
        </p:txBody>
      </p:sp>
    </p:spTree>
    <p:extLst>
      <p:ext uri="{BB962C8B-B14F-4D97-AF65-F5344CB8AC3E}">
        <p14:creationId xmlns:p14="http://schemas.microsoft.com/office/powerpoint/2010/main" val="3488367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南医療生協の事業所を利用する方に組合員になっていただき、組合員利用率９０％以上をめざしましたが、医療事業所で</a:t>
            </a:r>
            <a:r>
              <a:rPr kumimoji="1" lang="en-US" altLang="ja-JP" dirty="0"/>
              <a:t>82.6</a:t>
            </a:r>
            <a:r>
              <a:rPr kumimoji="1" lang="ja-JP" altLang="en-US" dirty="0"/>
              <a:t>％、介護・福祉事業所で</a:t>
            </a:r>
            <a:r>
              <a:rPr kumimoji="1" lang="en-US" altLang="ja-JP" dirty="0"/>
              <a:t>93.2</a:t>
            </a:r>
            <a:r>
              <a:rPr kumimoji="1" lang="ja-JP" altLang="en-US" dirty="0"/>
              <a:t>％でした。</a:t>
            </a:r>
            <a:endParaRPr kumimoji="1" lang="en-US" altLang="ja-JP" dirty="0"/>
          </a:p>
          <a:p>
            <a:r>
              <a:rPr kumimoji="1" lang="ja-JP" altLang="en-US" dirty="0"/>
              <a:t>組合員・職員による「みんなで職員紹介」件数は、</a:t>
            </a:r>
            <a:r>
              <a:rPr kumimoji="1" lang="en-US" altLang="ja-JP" dirty="0"/>
              <a:t>127</a:t>
            </a:r>
            <a:r>
              <a:rPr kumimoji="1" lang="ja-JP" altLang="en-US" dirty="0"/>
              <a:t>人、内</a:t>
            </a:r>
            <a:r>
              <a:rPr kumimoji="1" lang="en-US" altLang="ja-JP" dirty="0"/>
              <a:t>28</a:t>
            </a:r>
            <a:r>
              <a:rPr kumimoji="1" lang="ja-JP" altLang="en-US" dirty="0"/>
              <a:t>人が就職し、就職率は</a:t>
            </a:r>
            <a:r>
              <a:rPr kumimoji="1" lang="en-US" altLang="ja-JP" dirty="0"/>
              <a:t>22.0</a:t>
            </a:r>
            <a:r>
              <a:rPr kumimoji="1" lang="ja-JP" altLang="en-US" dirty="0"/>
              <a:t>％でした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27</a:t>
            </a:fld>
            <a:endParaRPr lang="ja-JP" altLang="en-US"/>
          </a:p>
        </p:txBody>
      </p:sp>
    </p:spTree>
    <p:extLst>
      <p:ext uri="{BB962C8B-B14F-4D97-AF65-F5344CB8AC3E}">
        <p14:creationId xmlns:p14="http://schemas.microsoft.com/office/powerpoint/2010/main" val="1788258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人がつながる、ささえあいつながる、</a:t>
            </a:r>
            <a:endParaRPr kumimoji="1" lang="en-US" altLang="ja-JP" dirty="0"/>
          </a:p>
          <a:p>
            <a:r>
              <a:rPr kumimoji="1" lang="ja-JP" altLang="en-US" dirty="0"/>
              <a:t>協同のちからひろげて</a:t>
            </a:r>
          </a:p>
          <a:p>
            <a:r>
              <a:rPr kumimoji="1" lang="ja-JP" altLang="en-US" dirty="0"/>
              <a:t>地域だんらんまちづくり　</a:t>
            </a:r>
          </a:p>
          <a:p>
            <a:r>
              <a:rPr kumimoji="1" lang="ja-JP" altLang="en-US" b="1" dirty="0"/>
              <a:t>～だれもが取り残されない地域社会をめざして、　　　　　　　　</a:t>
            </a:r>
            <a:endParaRPr kumimoji="1" lang="en-US" altLang="ja-JP" b="1" dirty="0"/>
          </a:p>
          <a:p>
            <a:r>
              <a:rPr kumimoji="1" lang="ja-JP" altLang="en-US" b="1" dirty="0"/>
              <a:t>やれることからはじめよう～</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29</a:t>
            </a:fld>
            <a:endParaRPr lang="ja-JP" altLang="en-US"/>
          </a:p>
        </p:txBody>
      </p:sp>
    </p:spTree>
    <p:extLst>
      <p:ext uri="{BB962C8B-B14F-4D97-AF65-F5344CB8AC3E}">
        <p14:creationId xmlns:p14="http://schemas.microsoft.com/office/powerpoint/2010/main" val="595552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2021</a:t>
            </a:r>
            <a:r>
              <a:rPr kumimoji="1" lang="ja-JP" altLang="en-US" dirty="0"/>
              <a:t>年度は、引き続き新型コロナウイルス感染症対応をしながら、</a:t>
            </a:r>
            <a:r>
              <a:rPr kumimoji="1" lang="ja-JP" altLang="en-US" b="1" dirty="0">
                <a:solidFill>
                  <a:srgbClr val="FF0000"/>
                </a:solidFill>
              </a:rPr>
              <a:t>事業の継続発展</a:t>
            </a:r>
            <a:r>
              <a:rPr kumimoji="1" lang="ja-JP" altLang="en-US" dirty="0"/>
              <a:t>と南医療生協らしいささえあいたすけあいの運動をすすめていきます。</a:t>
            </a:r>
            <a:endParaRPr kumimoji="1" lang="en-US" altLang="ja-JP" dirty="0"/>
          </a:p>
          <a:p>
            <a:r>
              <a:rPr kumimoji="1" lang="ja-JP" altLang="en-US" dirty="0"/>
              <a:t>前回総代会で確認された</a:t>
            </a:r>
            <a:r>
              <a:rPr kumimoji="1" lang="en-US" altLang="ja-JP" dirty="0"/>
              <a:t>2020</a:t>
            </a:r>
            <a:r>
              <a:rPr kumimoji="1" lang="ja-JP" altLang="en-US" dirty="0"/>
              <a:t>年度の「新型コロナウイルス感染症対応方針」をこの間の経過を踏まえて改正します（詳細は議案書を参照ください）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30</a:t>
            </a:fld>
            <a:endParaRPr lang="ja-JP" altLang="en-US"/>
          </a:p>
        </p:txBody>
      </p:sp>
    </p:spTree>
    <p:extLst>
      <p:ext uri="{BB962C8B-B14F-4D97-AF65-F5344CB8AC3E}">
        <p14:creationId xmlns:p14="http://schemas.microsoft.com/office/powerpoint/2010/main" val="1553798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2021</a:t>
            </a:r>
            <a:r>
              <a:rPr kumimoji="1" lang="ja-JP" altLang="en-US" dirty="0"/>
              <a:t>年度４つの重点方針（４つのチャレンジ）　　　　　　　　　　　　　　　　　　　　　　　　</a:t>
            </a:r>
          </a:p>
          <a:p>
            <a:r>
              <a:rPr kumimoji="1" lang="ja-JP" altLang="en-US" dirty="0"/>
              <a:t>①「組合員と職員の協同行動」で</a:t>
            </a:r>
            <a:r>
              <a:rPr kumimoji="1" lang="ja-JP" altLang="en-US" b="1" dirty="0"/>
              <a:t>組合員自治の歯車</a:t>
            </a:r>
            <a:r>
              <a:rPr kumimoji="1" lang="ja-JP" altLang="en-US" dirty="0"/>
              <a:t>を回して、まちづくりをすすめます。</a:t>
            </a:r>
          </a:p>
          <a:p>
            <a:r>
              <a:rPr kumimoji="1" lang="ja-JP" altLang="en-US" dirty="0"/>
              <a:t>②南医療生協</a:t>
            </a:r>
            <a:r>
              <a:rPr kumimoji="1" lang="en-US" altLang="ja-JP" dirty="0"/>
              <a:t>60</a:t>
            </a:r>
            <a:r>
              <a:rPr kumimoji="1" lang="ja-JP" altLang="en-US" dirty="0"/>
              <a:t>周年・南生協病院</a:t>
            </a:r>
            <a:r>
              <a:rPr kumimoji="1" lang="en-US" altLang="ja-JP" dirty="0"/>
              <a:t>45</a:t>
            </a:r>
            <a:r>
              <a:rPr kumimoji="1" lang="ja-JP" altLang="en-US" dirty="0"/>
              <a:t>周年（「</a:t>
            </a:r>
            <a:r>
              <a:rPr kumimoji="1" lang="en-US" altLang="ja-JP" dirty="0"/>
              <a:t>60</a:t>
            </a:r>
            <a:r>
              <a:rPr kumimoji="1" lang="ja-JP" altLang="en-US" dirty="0"/>
              <a:t>・</a:t>
            </a:r>
            <a:r>
              <a:rPr kumimoji="1" lang="en-US" altLang="ja-JP" dirty="0"/>
              <a:t>45</a:t>
            </a:r>
            <a:r>
              <a:rPr kumimoji="1" lang="ja-JP" altLang="en-US" dirty="0"/>
              <a:t>記念事業（ろくまるよんごーきねんじぎょう）」）を迎えて、</a:t>
            </a:r>
            <a:r>
              <a:rPr kumimoji="1" lang="ja-JP" altLang="en-US" b="1" dirty="0"/>
              <a:t>新たな協同の医療、協同の介護、協同の福祉を発信</a:t>
            </a:r>
            <a:r>
              <a:rPr kumimoji="1" lang="ja-JP" altLang="en-US" dirty="0"/>
              <a:t>します。</a:t>
            </a:r>
          </a:p>
          <a:p>
            <a:r>
              <a:rPr kumimoji="1" lang="ja-JP" altLang="en-US" dirty="0"/>
              <a:t>③</a:t>
            </a:r>
            <a:r>
              <a:rPr kumimoji="1" lang="ja-JP" altLang="en-US" b="1" dirty="0"/>
              <a:t>健全経営と持続可能な協同組合の事業運営</a:t>
            </a:r>
            <a:r>
              <a:rPr kumimoji="1" lang="ja-JP" altLang="en-US" dirty="0"/>
              <a:t>をすすめます。</a:t>
            </a:r>
          </a:p>
          <a:p>
            <a:r>
              <a:rPr kumimoji="1" lang="ja-JP" altLang="en-US" dirty="0"/>
              <a:t>④地域まるごとの新型コロナウイルス感染症対応をすすめます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32</a:t>
            </a:fld>
            <a:endParaRPr lang="ja-JP" altLang="en-US"/>
          </a:p>
        </p:txBody>
      </p:sp>
    </p:spTree>
    <p:extLst>
      <p:ext uri="{BB962C8B-B14F-4D97-AF65-F5344CB8AC3E}">
        <p14:creationId xmlns:p14="http://schemas.microsoft.com/office/powerpoint/2010/main" val="3045087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③おたがいさま運動など、くらしのセーフティネットとなるコミュニティづくりをひろげていきます。</a:t>
            </a:r>
            <a:endParaRPr kumimoji="1" lang="en-US" altLang="ja-JP" dirty="0"/>
          </a:p>
          <a:p>
            <a:r>
              <a:rPr kumimoji="1" lang="ja-JP" altLang="en-US" dirty="0"/>
              <a:t>すべての班や支部、</a:t>
            </a:r>
            <a:r>
              <a:rPr kumimoji="1" lang="ja-JP" altLang="en-US" b="1" dirty="0"/>
              <a:t>職場で「お困りごとはありませんか」と声かけをする</a:t>
            </a:r>
            <a:r>
              <a:rPr kumimoji="1" lang="en-US" altLang="ja-JP" b="1" dirty="0"/>
              <a:t>『</a:t>
            </a:r>
            <a:r>
              <a:rPr kumimoji="1" lang="ja-JP" altLang="en-US" b="1" dirty="0"/>
              <a:t>くらしのドック健診</a:t>
            </a:r>
            <a:r>
              <a:rPr kumimoji="1" lang="en-US" altLang="ja-JP" b="1" dirty="0"/>
              <a:t>』</a:t>
            </a:r>
            <a:r>
              <a:rPr kumimoji="1" lang="ja-JP" altLang="en-US" b="1" dirty="0"/>
              <a:t>をすすめます</a:t>
            </a:r>
            <a:r>
              <a:rPr kumimoji="1" lang="ja-JP" altLang="en-US"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35</a:t>
            </a:fld>
            <a:endParaRPr lang="ja-JP" altLang="en-US"/>
          </a:p>
        </p:txBody>
      </p:sp>
    </p:spTree>
    <p:extLst>
      <p:ext uri="{BB962C8B-B14F-4D97-AF65-F5344CB8AC3E}">
        <p14:creationId xmlns:p14="http://schemas.microsoft.com/office/powerpoint/2010/main" val="791125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協同組合の学校である「そのうち学校」の参加をひろげ、学びの場と学びの質を向上します。</a:t>
            </a:r>
            <a:endParaRPr kumimoji="1" lang="en-US" altLang="ja-JP" dirty="0"/>
          </a:p>
          <a:p>
            <a:r>
              <a:rPr kumimoji="1" lang="en-US" altLang="ja-JP" dirty="0"/>
              <a:t>21</a:t>
            </a:r>
            <a:r>
              <a:rPr kumimoji="1" lang="ja-JP" altLang="en-US" dirty="0"/>
              <a:t>年度のそのうち学校は「感動いっぱい、笑顔いっぱい、学べば青春！」基本コースも</a:t>
            </a:r>
            <a:r>
              <a:rPr kumimoji="1" lang="en-US" altLang="ja-JP" dirty="0"/>
              <a:t>5</a:t>
            </a:r>
            <a:r>
              <a:rPr kumimoji="1" lang="ja-JP" altLang="en-US" dirty="0"/>
              <a:t>つにふえました。</a:t>
            </a:r>
            <a:endParaRPr kumimoji="1" lang="en-US" altLang="ja-JP" dirty="0"/>
          </a:p>
          <a:p>
            <a:r>
              <a:rPr kumimoji="1" lang="ja-JP" altLang="en-US" dirty="0"/>
              <a:t>今からでも間に合います。ぜひご参加ください。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36</a:t>
            </a:fld>
            <a:endParaRPr lang="ja-JP" altLang="en-US"/>
          </a:p>
        </p:txBody>
      </p:sp>
    </p:spTree>
    <p:extLst>
      <p:ext uri="{BB962C8B-B14F-4D97-AF65-F5344CB8AC3E}">
        <p14:creationId xmlns:p14="http://schemas.microsoft.com/office/powerpoint/2010/main" val="12853760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60</a:t>
            </a:r>
            <a:r>
              <a:rPr kumimoji="1" lang="ja-JP" altLang="en-US" dirty="0"/>
              <a:t>・</a:t>
            </a:r>
            <a:r>
              <a:rPr kumimoji="1" lang="en-US" altLang="ja-JP" dirty="0"/>
              <a:t>45</a:t>
            </a:r>
            <a:r>
              <a:rPr kumimoji="1" lang="ja-JP" altLang="en-US" dirty="0"/>
              <a:t>記念事業で発信　　　　　　</a:t>
            </a:r>
            <a:endParaRPr kumimoji="1" lang="en-US" altLang="ja-JP" dirty="0"/>
          </a:p>
          <a:p>
            <a:r>
              <a:rPr kumimoji="1" lang="ja-JP" altLang="en-US" dirty="0"/>
              <a:t>①南医療生協の</a:t>
            </a:r>
            <a:r>
              <a:rPr kumimoji="1" lang="en-US" altLang="ja-JP" dirty="0"/>
              <a:t>5</a:t>
            </a:r>
            <a:r>
              <a:rPr kumimoji="1" lang="ja-JP" altLang="en-US" dirty="0"/>
              <a:t>年間の未来展望を発信して、　</a:t>
            </a:r>
            <a:r>
              <a:rPr kumimoji="1" lang="ja-JP" altLang="en-US" b="1" dirty="0"/>
              <a:t>組合員総数</a:t>
            </a:r>
            <a:r>
              <a:rPr kumimoji="1" lang="en-US" altLang="ja-JP" b="1" dirty="0"/>
              <a:t>10</a:t>
            </a:r>
            <a:r>
              <a:rPr kumimoji="1" lang="ja-JP" altLang="en-US" b="1" dirty="0"/>
              <a:t>万人をこえる「</a:t>
            </a:r>
            <a:r>
              <a:rPr kumimoji="1" lang="en-US" altLang="ja-JP" b="1" dirty="0"/>
              <a:t>1</a:t>
            </a:r>
            <a:r>
              <a:rPr kumimoji="1" lang="ja-JP" altLang="en-US" b="1" dirty="0"/>
              <a:t>万人の仲間ふやし」にチャレンジします。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37</a:t>
            </a:fld>
            <a:endParaRPr lang="ja-JP" altLang="en-US"/>
          </a:p>
        </p:txBody>
      </p:sp>
    </p:spTree>
    <p:extLst>
      <p:ext uri="{BB962C8B-B14F-4D97-AF65-F5344CB8AC3E}">
        <p14:creationId xmlns:p14="http://schemas.microsoft.com/office/powerpoint/2010/main" val="3184915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2020</a:t>
            </a:r>
            <a:r>
              <a:rPr kumimoji="1" lang="ja-JP" altLang="en-US" dirty="0"/>
              <a:t>年</a:t>
            </a:r>
            <a:r>
              <a:rPr kumimoji="1" lang="en-US" altLang="ja-JP" dirty="0"/>
              <a:t>2</a:t>
            </a:r>
            <a:r>
              <a:rPr kumimoji="1" lang="ja-JP" altLang="en-US" dirty="0"/>
              <a:t>月</a:t>
            </a:r>
            <a:r>
              <a:rPr kumimoji="1" lang="en-US" altLang="ja-JP" dirty="0"/>
              <a:t>29</a:t>
            </a:r>
            <a:r>
              <a:rPr kumimoji="1" lang="ja-JP" altLang="en-US" dirty="0"/>
              <a:t>日に南生協病院で新型コロナウイルスに感染した患者さんが明らかになり、入院、外来、救急医療で新たな患者さんの受け入れを停止しました。この日からわずか</a:t>
            </a:r>
            <a:r>
              <a:rPr kumimoji="1" lang="en-US" altLang="ja-JP" dirty="0"/>
              <a:t>3</a:t>
            </a:r>
            <a:r>
              <a:rPr kumimoji="1" lang="ja-JP" altLang="en-US" dirty="0"/>
              <a:t>ヶ月間で南医療生協は</a:t>
            </a:r>
            <a:r>
              <a:rPr kumimoji="1" lang="en-US" altLang="ja-JP" dirty="0"/>
              <a:t>3</a:t>
            </a:r>
            <a:r>
              <a:rPr kumimoji="1" lang="ja-JP" altLang="en-US" dirty="0"/>
              <a:t>億</a:t>
            </a:r>
            <a:r>
              <a:rPr kumimoji="1" lang="en-US" altLang="ja-JP" dirty="0"/>
              <a:t>1</a:t>
            </a:r>
            <a:r>
              <a:rPr kumimoji="1" lang="ja-JP" altLang="en-US" dirty="0"/>
              <a:t>千万円を超える赤字となり、</a:t>
            </a:r>
            <a:r>
              <a:rPr kumimoji="1" lang="en-US" altLang="ja-JP" dirty="0"/>
              <a:t>5</a:t>
            </a:r>
            <a:r>
              <a:rPr kumimoji="1" lang="ja-JP" altLang="en-US" dirty="0"/>
              <a:t>月理事会では、例外なくありとあらゆる経営改善をすみやかに実行に移すことを確認しました</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a:t>
            </a:fld>
            <a:endParaRPr lang="ja-JP" altLang="en-US"/>
          </a:p>
        </p:txBody>
      </p:sp>
    </p:spTree>
    <p:extLst>
      <p:ext uri="{BB962C8B-B14F-4D97-AF65-F5344CB8AC3E}">
        <p14:creationId xmlns:p14="http://schemas.microsoft.com/office/powerpoint/2010/main" val="29498894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患者さん、利用者さんに「班」「支部」を紹介して、組合員と職員が一緒に訪問するなど、地域と事業所が協同して「おたがいさまの家」「おたがいさまサロン」「おたがいさまシート」を活用する「おたがいさま運動」をすすめていきます。</a:t>
            </a:r>
          </a:p>
          <a:p>
            <a:r>
              <a:rPr kumimoji="1" lang="ja-JP" altLang="en-US" b="1" dirty="0"/>
              <a:t>二人三脚運動をすすめます。病棟で見つけた気になる患者さん・家族を地域の組合員さんと一緒に訪問して、まちづくりの輪に入ってもらいましょう。</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38</a:t>
            </a:fld>
            <a:endParaRPr lang="ja-JP" altLang="en-US"/>
          </a:p>
        </p:txBody>
      </p:sp>
    </p:spTree>
    <p:extLst>
      <p:ext uri="{BB962C8B-B14F-4D97-AF65-F5344CB8AC3E}">
        <p14:creationId xmlns:p14="http://schemas.microsoft.com/office/powerpoint/2010/main" val="36235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60</a:t>
            </a:r>
            <a:r>
              <a:rPr kumimoji="1" lang="ja-JP" altLang="en-US" dirty="0"/>
              <a:t>・</a:t>
            </a:r>
            <a:r>
              <a:rPr kumimoji="1" lang="en-US" altLang="ja-JP" dirty="0"/>
              <a:t>45</a:t>
            </a:r>
            <a:r>
              <a:rPr kumimoji="1" lang="ja-JP" altLang="en-US" dirty="0"/>
              <a:t>記念事業を通して、南医療生協のめざす医療、介護・福祉、生活支援を内外に発信し、医師、看護師、介護士などの紹介（みな</a:t>
            </a:r>
            <a:r>
              <a:rPr kumimoji="1" lang="en-US" altLang="ja-JP" dirty="0"/>
              <a:t>1000</a:t>
            </a:r>
            <a:r>
              <a:rPr kumimoji="1" lang="ja-JP" altLang="en-US" dirty="0"/>
              <a:t>）運動をひろげます。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39</a:t>
            </a:fld>
            <a:endParaRPr lang="ja-JP" altLang="en-US"/>
          </a:p>
        </p:txBody>
      </p:sp>
    </p:spTree>
    <p:extLst>
      <p:ext uri="{BB962C8B-B14F-4D97-AF65-F5344CB8AC3E}">
        <p14:creationId xmlns:p14="http://schemas.microsoft.com/office/powerpoint/2010/main" val="1508560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南生協病院では、二次医療機関にふさわしい医師体制にするため、特に</a:t>
            </a:r>
            <a:r>
              <a:rPr kumimoji="1" lang="en-US" altLang="ja-JP" dirty="0"/>
              <a:t>30</a:t>
            </a:r>
            <a:r>
              <a:rPr kumimoji="1" lang="ja-JP" altLang="en-US" dirty="0"/>
              <a:t>～</a:t>
            </a:r>
            <a:r>
              <a:rPr kumimoji="1" lang="en-US" altLang="ja-JP" dirty="0"/>
              <a:t>40</a:t>
            </a:r>
            <a:r>
              <a:rPr kumimoji="1" lang="ja-JP" altLang="en-US" dirty="0"/>
              <a:t>代の　医師確保をすすめ、研修医の養成を強化していきます。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40</a:t>
            </a:fld>
            <a:endParaRPr lang="ja-JP" altLang="en-US"/>
          </a:p>
        </p:txBody>
      </p:sp>
    </p:spTree>
    <p:extLst>
      <p:ext uri="{BB962C8B-B14F-4D97-AF65-F5344CB8AC3E}">
        <p14:creationId xmlns:p14="http://schemas.microsoft.com/office/powerpoint/2010/main" val="1825368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「ワクチン班会」などをすべての班でひろげて、組合員でない方や町内会などにもひろげていきます。あわせて、コロナ禍におけるフレイル（虚弱）予防活動をすすめます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41</a:t>
            </a:fld>
            <a:endParaRPr lang="ja-JP" altLang="en-US"/>
          </a:p>
        </p:txBody>
      </p:sp>
    </p:spTree>
    <p:extLst>
      <p:ext uri="{BB962C8B-B14F-4D97-AF65-F5344CB8AC3E}">
        <p14:creationId xmlns:p14="http://schemas.microsoft.com/office/powerpoint/2010/main" val="3271085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事業における品質目標として「利用者の組合員利用率</a:t>
            </a:r>
            <a:r>
              <a:rPr kumimoji="1" lang="en-US" altLang="ja-JP" dirty="0"/>
              <a:t>90</a:t>
            </a:r>
            <a:r>
              <a:rPr kumimoji="1" lang="ja-JP" altLang="en-US" dirty="0"/>
              <a:t>％以上」を達成目標とする課題をすすめます。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45</a:t>
            </a:fld>
            <a:endParaRPr lang="ja-JP" altLang="en-US"/>
          </a:p>
        </p:txBody>
      </p:sp>
    </p:spTree>
    <p:extLst>
      <p:ext uri="{BB962C8B-B14F-4D97-AF65-F5344CB8AC3E}">
        <p14:creationId xmlns:p14="http://schemas.microsoft.com/office/powerpoint/2010/main" val="652499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地域で求められる役割を果たすために昨年</a:t>
            </a:r>
            <a:r>
              <a:rPr kumimoji="1" lang="en-US" altLang="ja-JP" dirty="0"/>
              <a:t>8</a:t>
            </a:r>
            <a:r>
              <a:rPr kumimoji="1" lang="ja-JP" altLang="en-US" dirty="0"/>
              <a:t>月に発熱外来設置、新型コロナウイルス患者対応ベッドを準備し、受け入れを実施しています。</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6</a:t>
            </a:fld>
            <a:endParaRPr lang="ja-JP" altLang="en-US"/>
          </a:p>
        </p:txBody>
      </p:sp>
    </p:spTree>
    <p:extLst>
      <p:ext uri="{BB962C8B-B14F-4D97-AF65-F5344CB8AC3E}">
        <p14:creationId xmlns:p14="http://schemas.microsoft.com/office/powerpoint/2010/main" val="1596662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コロナ禍でも、おたがいさまシートは昨年の</a:t>
            </a:r>
            <a:r>
              <a:rPr kumimoji="1" lang="en-US" altLang="ja-JP" dirty="0"/>
              <a:t>252</a:t>
            </a:r>
            <a:r>
              <a:rPr kumimoji="1" lang="ja-JP" altLang="en-US" dirty="0"/>
              <a:t>件から</a:t>
            </a:r>
            <a:r>
              <a:rPr kumimoji="1" lang="en-US" altLang="ja-JP" dirty="0"/>
              <a:t>285</a:t>
            </a:r>
            <a:r>
              <a:rPr kumimoji="1" lang="ja-JP" altLang="en-US" dirty="0"/>
              <a:t>件と前進。</a:t>
            </a:r>
            <a:endParaRPr kumimoji="1" lang="en-US" altLang="ja-JP" dirty="0"/>
          </a:p>
          <a:p>
            <a:r>
              <a:rPr kumimoji="1" lang="ja-JP" altLang="en-US" b="1" u="sng" dirty="0">
                <a:solidFill>
                  <a:srgbClr val="FFFF00"/>
                </a:solidFill>
              </a:rPr>
              <a:t>人と人のつながりを求める気持ちは変わりません。</a:t>
            </a:r>
          </a:p>
          <a:p>
            <a:r>
              <a:rPr kumimoji="1" lang="en-US" altLang="ja-JP" dirty="0"/>
              <a:t>2020</a:t>
            </a:r>
            <a:r>
              <a:rPr kumimoji="1" lang="ja-JP" altLang="en-US" dirty="0"/>
              <a:t>年</a:t>
            </a:r>
            <a:r>
              <a:rPr kumimoji="1" lang="en-US" altLang="ja-JP" dirty="0"/>
              <a:t>5</a:t>
            </a:r>
            <a:r>
              <a:rPr kumimoji="1" lang="ja-JP" altLang="en-US" dirty="0"/>
              <a:t>月</a:t>
            </a:r>
            <a:r>
              <a:rPr kumimoji="1" lang="en-US" altLang="ja-JP" dirty="0"/>
              <a:t>31</a:t>
            </a:r>
            <a:r>
              <a:rPr kumimoji="1" lang="ja-JP" altLang="en-US" dirty="0"/>
              <a:t>日に東海市荒尾で「おたがいさまの家　うさぎ家」、</a:t>
            </a:r>
            <a:r>
              <a:rPr kumimoji="1" lang="en-US" altLang="ja-JP" dirty="0"/>
              <a:t>2021</a:t>
            </a:r>
            <a:r>
              <a:rPr kumimoji="1" lang="ja-JP" altLang="en-US" dirty="0"/>
              <a:t>年</a:t>
            </a:r>
            <a:r>
              <a:rPr kumimoji="1" lang="en-US" altLang="ja-JP" dirty="0"/>
              <a:t>4</a:t>
            </a:r>
            <a:r>
              <a:rPr kumimoji="1" lang="ja-JP" altLang="en-US" dirty="0"/>
              <a:t>月</a:t>
            </a:r>
            <a:r>
              <a:rPr kumimoji="1" lang="en-US" altLang="ja-JP" dirty="0"/>
              <a:t>4</a:t>
            </a:r>
            <a:r>
              <a:rPr kumimoji="1" lang="ja-JP" altLang="en-US" dirty="0"/>
              <a:t>日に知立市で「おたがいさまの家　あいあい」がオープンしました。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7</a:t>
            </a:fld>
            <a:endParaRPr lang="ja-JP" altLang="en-US"/>
          </a:p>
        </p:txBody>
      </p:sp>
    </p:spTree>
    <p:extLst>
      <p:ext uri="{BB962C8B-B14F-4D97-AF65-F5344CB8AC3E}">
        <p14:creationId xmlns:p14="http://schemas.microsoft.com/office/powerpoint/2010/main" val="1258600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「名古屋市もの忘れ検診」が公費で取り組まれました</a:t>
            </a:r>
            <a:endParaRPr kumimoji="1" lang="en-US" altLang="ja-JP" dirty="0"/>
          </a:p>
          <a:p>
            <a:r>
              <a:rPr kumimoji="1" lang="ja-JP" altLang="en-US" dirty="0"/>
              <a:t>健診総数は法人全体で</a:t>
            </a:r>
            <a:r>
              <a:rPr kumimoji="1" lang="en-US" altLang="ja-JP" dirty="0"/>
              <a:t>91,574</a:t>
            </a:r>
            <a:r>
              <a:rPr kumimoji="1" lang="ja-JP" altLang="en-US" dirty="0"/>
              <a:t>件で過去最高の到達になりました。</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8</a:t>
            </a:fld>
            <a:endParaRPr lang="ja-JP" altLang="en-US"/>
          </a:p>
        </p:txBody>
      </p:sp>
    </p:spTree>
    <p:extLst>
      <p:ext uri="{BB962C8B-B14F-4D97-AF65-F5344CB8AC3E}">
        <p14:creationId xmlns:p14="http://schemas.microsoft.com/office/powerpoint/2010/main" val="2205917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経営の非常事態に対しては、①役員報酬カット、②職員の一時金減額、③南生協病院夜の診療休止、④巡回バスの廃止、⑤みなみツーリスト旅行業廃業、⑥南生協病院での全医師面談の実施など、</a:t>
            </a:r>
            <a:endParaRPr kumimoji="1" lang="en-US" altLang="ja-JP" dirty="0"/>
          </a:p>
          <a:p>
            <a:r>
              <a:rPr kumimoji="1" lang="ja-JP" altLang="en-US" dirty="0"/>
              <a:t>迅速な経営改善に取り組みました。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9</a:t>
            </a:fld>
            <a:endParaRPr lang="ja-JP" altLang="en-US"/>
          </a:p>
        </p:txBody>
      </p:sp>
    </p:spTree>
    <p:extLst>
      <p:ext uri="{BB962C8B-B14F-4D97-AF65-F5344CB8AC3E}">
        <p14:creationId xmlns:p14="http://schemas.microsoft.com/office/powerpoint/2010/main" val="4258657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「くらしのドック健診」はくらしの困りごとなどがある場合、そのことを聞き取って事業所や班、支部などで問題解決していく仕組みのことです。</a:t>
            </a:r>
          </a:p>
          <a:p>
            <a:r>
              <a:rPr kumimoji="1" lang="ja-JP" altLang="en-US" dirty="0"/>
              <a:t>南生協病院の看護部では、入退院の大半の患者さんから「お困りごとはないですか」の聞き取りを行いました。</a:t>
            </a:r>
            <a:endParaRPr kumimoji="1" lang="en-US" altLang="ja-JP" dirty="0"/>
          </a:p>
          <a:p>
            <a:r>
              <a:rPr kumimoji="1" lang="ja-JP" altLang="en-US" b="1" dirty="0">
                <a:solidFill>
                  <a:srgbClr val="FFFF00"/>
                </a:solidFill>
              </a:rPr>
              <a:t>利用者と専門職の協同の取り組みが進化しています。</a:t>
            </a:r>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10</a:t>
            </a:fld>
            <a:endParaRPr lang="ja-JP" altLang="en-US"/>
          </a:p>
        </p:txBody>
      </p:sp>
    </p:spTree>
    <p:extLst>
      <p:ext uri="{BB962C8B-B14F-4D97-AF65-F5344CB8AC3E}">
        <p14:creationId xmlns:p14="http://schemas.microsoft.com/office/powerpoint/2010/main" val="3737193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歯車の中心は①仲間をふやし、班、支部につないでいく組合員自治の心棒です。</a:t>
            </a:r>
            <a:endParaRPr kumimoji="1" lang="en-US" altLang="ja-JP" dirty="0"/>
          </a:p>
          <a:p>
            <a:r>
              <a:rPr kumimoji="1" lang="ja-JP" altLang="en-US" dirty="0"/>
              <a:t>②は健康づくりの歯車。</a:t>
            </a:r>
            <a:endParaRPr kumimoji="1" lang="en-US" altLang="ja-JP" dirty="0"/>
          </a:p>
          <a:p>
            <a:r>
              <a:rPr kumimoji="1" lang="ja-JP" altLang="en-US" dirty="0"/>
              <a:t>③は医療介護の質を向上させる歯車です。いざというとき、ちゃんと診てくれる医療や親身になって相談に応じ、質の高い介護を築いていくことです。</a:t>
            </a:r>
            <a:endParaRPr kumimoji="1" lang="en-US" altLang="ja-JP" dirty="0"/>
          </a:p>
          <a:p>
            <a:r>
              <a:rPr kumimoji="1" lang="ja-JP" altLang="en-US" dirty="0"/>
              <a:t>④はコミュニティづくりです。「おたがいさまの家」やサロン、おたがいさまシートなどを活用してくらしの相談ができる地域のセーフティネットが必要です。</a:t>
            </a:r>
            <a:endParaRPr kumimoji="1" lang="en-US" altLang="ja-JP" dirty="0"/>
          </a:p>
          <a:p>
            <a:r>
              <a:rPr kumimoji="1" lang="ja-JP" altLang="en-US" dirty="0"/>
              <a:t>⑤は学びと学びの場作りです。この５つの歯車を回していくと、多世代、多文化のやさしいまちづくりが動き出す、こんなイメージを概念図に整理しました。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9C416659-5FD6-464F-87C9-7E8378F4A733}" type="slidenum">
              <a:rPr lang="ja-JP" altLang="en-US" smtClean="0"/>
              <a:pPr/>
              <a:t>11</a:t>
            </a:fld>
            <a:endParaRPr lang="ja-JP" altLang="en-US"/>
          </a:p>
        </p:txBody>
      </p:sp>
    </p:spTree>
    <p:extLst>
      <p:ext uri="{BB962C8B-B14F-4D97-AF65-F5344CB8AC3E}">
        <p14:creationId xmlns:p14="http://schemas.microsoft.com/office/powerpoint/2010/main" val="1212164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p>
        </p:txBody>
      </p:sp>
      <p:sp>
        <p:nvSpPr>
          <p:cNvPr id="4" name="Rectangle 4">
            <a:extLst>
              <a:ext uri="{FF2B5EF4-FFF2-40B4-BE49-F238E27FC236}">
                <a16:creationId xmlns:a16="http://schemas.microsoft.com/office/drawing/2014/main" id="{0EF6DBD9-4B9F-496A-9B73-C22A151C4ED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CD45DC61-1CC6-4D01-9E9F-80B8873C059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2E7B626-F126-4798-9ABE-7E2D1C8C20A3}"/>
              </a:ext>
            </a:extLst>
          </p:cNvPr>
          <p:cNvSpPr>
            <a:spLocks noGrp="1" noChangeArrowheads="1"/>
          </p:cNvSpPr>
          <p:nvPr>
            <p:ph type="sldNum" sz="quarter" idx="12"/>
          </p:nvPr>
        </p:nvSpPr>
        <p:spPr>
          <a:ln/>
        </p:spPr>
        <p:txBody>
          <a:bodyPr/>
          <a:lstStyle>
            <a:lvl1pPr>
              <a:defRPr/>
            </a:lvl1pPr>
          </a:lstStyle>
          <a:p>
            <a:fld id="{2B35F55B-42C8-453A-A2A2-EE631CEB3368}" type="slidenum">
              <a:rPr lang="en-US" altLang="ja-JP"/>
              <a:pPr/>
              <a:t>‹#›</a:t>
            </a:fld>
            <a:endParaRPr lang="en-US" altLang="ja-JP"/>
          </a:p>
        </p:txBody>
      </p:sp>
    </p:spTree>
    <p:extLst>
      <p:ext uri="{BB962C8B-B14F-4D97-AF65-F5344CB8AC3E}">
        <p14:creationId xmlns:p14="http://schemas.microsoft.com/office/powerpoint/2010/main" val="26479509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3B89DAF-282D-45F9-A309-7BDEEB94B3D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450BB5A-17AF-4EC7-B20D-12048616E52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BF27E17-B58A-48FD-9745-454C3C023F21}"/>
              </a:ext>
            </a:extLst>
          </p:cNvPr>
          <p:cNvSpPr>
            <a:spLocks noGrp="1" noChangeArrowheads="1"/>
          </p:cNvSpPr>
          <p:nvPr>
            <p:ph type="sldNum" sz="quarter" idx="12"/>
          </p:nvPr>
        </p:nvSpPr>
        <p:spPr>
          <a:ln/>
        </p:spPr>
        <p:txBody>
          <a:bodyPr/>
          <a:lstStyle>
            <a:lvl1pPr>
              <a:defRPr/>
            </a:lvl1pPr>
          </a:lstStyle>
          <a:p>
            <a:fld id="{D3D20C5A-A473-46DC-998E-009B62A3645D}" type="slidenum">
              <a:rPr lang="en-US" altLang="ja-JP"/>
              <a:pPr/>
              <a:t>‹#›</a:t>
            </a:fld>
            <a:endParaRPr lang="en-US" altLang="ja-JP"/>
          </a:p>
        </p:txBody>
      </p:sp>
    </p:spTree>
    <p:extLst>
      <p:ext uri="{BB962C8B-B14F-4D97-AF65-F5344CB8AC3E}">
        <p14:creationId xmlns:p14="http://schemas.microsoft.com/office/powerpoint/2010/main" val="153380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8231A1CF-DDEF-4CC5-B008-1E6176A5AC6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854A201-634F-40D7-A315-87786546C83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0F91E431-624D-47AB-9AF7-F2CA017C0894}"/>
              </a:ext>
            </a:extLst>
          </p:cNvPr>
          <p:cNvSpPr>
            <a:spLocks noGrp="1" noChangeArrowheads="1"/>
          </p:cNvSpPr>
          <p:nvPr>
            <p:ph type="sldNum" sz="quarter" idx="12"/>
          </p:nvPr>
        </p:nvSpPr>
        <p:spPr>
          <a:ln/>
        </p:spPr>
        <p:txBody>
          <a:bodyPr/>
          <a:lstStyle>
            <a:lvl1pPr>
              <a:defRPr/>
            </a:lvl1pPr>
          </a:lstStyle>
          <a:p>
            <a:fld id="{31E94FFC-9A48-4EF8-8B37-2C0C937250FD}" type="slidenum">
              <a:rPr lang="en-US" altLang="ja-JP"/>
              <a:pPr/>
              <a:t>‹#›</a:t>
            </a:fld>
            <a:endParaRPr lang="en-US" altLang="ja-JP"/>
          </a:p>
        </p:txBody>
      </p:sp>
    </p:spTree>
    <p:extLst>
      <p:ext uri="{BB962C8B-B14F-4D97-AF65-F5344CB8AC3E}">
        <p14:creationId xmlns:p14="http://schemas.microsoft.com/office/powerpoint/2010/main" val="885192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5BB1D5E9-3542-416E-8E03-EB3FAFFBC79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A5CBF2E-51B0-4D3C-93EA-558B96EAF77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AE4232F1-B73F-454B-8536-6085A8D53D29}"/>
              </a:ext>
            </a:extLst>
          </p:cNvPr>
          <p:cNvSpPr>
            <a:spLocks noGrp="1" noChangeArrowheads="1"/>
          </p:cNvSpPr>
          <p:nvPr>
            <p:ph type="sldNum" sz="quarter" idx="12"/>
          </p:nvPr>
        </p:nvSpPr>
        <p:spPr>
          <a:ln/>
        </p:spPr>
        <p:txBody>
          <a:bodyPr/>
          <a:lstStyle>
            <a:lvl1pPr>
              <a:defRPr/>
            </a:lvl1pPr>
          </a:lstStyle>
          <a:p>
            <a:fld id="{B30D4333-C0DE-44C8-B4C0-246E0721EAA9}" type="slidenum">
              <a:rPr lang="en-US" altLang="ja-JP"/>
              <a:pPr/>
              <a:t>‹#›</a:t>
            </a:fld>
            <a:endParaRPr lang="en-US" altLang="ja-JP"/>
          </a:p>
        </p:txBody>
      </p:sp>
    </p:spTree>
    <p:extLst>
      <p:ext uri="{BB962C8B-B14F-4D97-AF65-F5344CB8AC3E}">
        <p14:creationId xmlns:p14="http://schemas.microsoft.com/office/powerpoint/2010/main" val="1624199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4">
            <a:extLst>
              <a:ext uri="{FF2B5EF4-FFF2-40B4-BE49-F238E27FC236}">
                <a16:creationId xmlns:a16="http://schemas.microsoft.com/office/drawing/2014/main" id="{8E91A93F-B45C-4452-A82F-3458E9B0465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BC4555D6-F655-4D28-A4C7-F93C52F488E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9F358E9-64A5-4CCB-AD75-EE3583CD34B7}"/>
              </a:ext>
            </a:extLst>
          </p:cNvPr>
          <p:cNvSpPr>
            <a:spLocks noGrp="1" noChangeArrowheads="1"/>
          </p:cNvSpPr>
          <p:nvPr>
            <p:ph type="sldNum" sz="quarter" idx="12"/>
          </p:nvPr>
        </p:nvSpPr>
        <p:spPr>
          <a:ln/>
        </p:spPr>
        <p:txBody>
          <a:bodyPr/>
          <a:lstStyle>
            <a:lvl1pPr>
              <a:defRPr/>
            </a:lvl1pPr>
          </a:lstStyle>
          <a:p>
            <a:fld id="{AF7C07B2-DCD1-4DB7-92BE-2AAA3EEAB7A4}" type="slidenum">
              <a:rPr lang="en-US" altLang="ja-JP"/>
              <a:pPr/>
              <a:t>‹#›</a:t>
            </a:fld>
            <a:endParaRPr lang="en-US" altLang="ja-JP"/>
          </a:p>
        </p:txBody>
      </p:sp>
    </p:spTree>
    <p:extLst>
      <p:ext uri="{BB962C8B-B14F-4D97-AF65-F5344CB8AC3E}">
        <p14:creationId xmlns:p14="http://schemas.microsoft.com/office/powerpoint/2010/main" val="3022377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9A5EB5FB-876D-4823-B847-192251F4EF7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C577DC0B-75CF-48AE-B7C8-7362BAE5D9C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A0ADF9C5-AD2D-435F-9F9D-76E8E840F2EC}"/>
              </a:ext>
            </a:extLst>
          </p:cNvPr>
          <p:cNvSpPr>
            <a:spLocks noGrp="1" noChangeArrowheads="1"/>
          </p:cNvSpPr>
          <p:nvPr>
            <p:ph type="sldNum" sz="quarter" idx="12"/>
          </p:nvPr>
        </p:nvSpPr>
        <p:spPr>
          <a:ln/>
        </p:spPr>
        <p:txBody>
          <a:bodyPr/>
          <a:lstStyle>
            <a:lvl1pPr>
              <a:defRPr/>
            </a:lvl1pPr>
          </a:lstStyle>
          <a:p>
            <a:fld id="{6A202993-F7EC-430F-B42B-2535E1566F56}" type="slidenum">
              <a:rPr lang="en-US" altLang="ja-JP"/>
              <a:pPr/>
              <a:t>‹#›</a:t>
            </a:fld>
            <a:endParaRPr lang="en-US" altLang="ja-JP"/>
          </a:p>
        </p:txBody>
      </p:sp>
    </p:spTree>
    <p:extLst>
      <p:ext uri="{BB962C8B-B14F-4D97-AF65-F5344CB8AC3E}">
        <p14:creationId xmlns:p14="http://schemas.microsoft.com/office/powerpoint/2010/main" val="216439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B6A7EBA2-B7A7-4339-967E-F7BF0F0D4B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54A3B846-0A4B-45E9-B0C7-0B5397EBE3D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141BBEEB-89CF-40C9-ABBE-550116AA4B13}"/>
              </a:ext>
            </a:extLst>
          </p:cNvPr>
          <p:cNvSpPr>
            <a:spLocks noGrp="1" noChangeArrowheads="1"/>
          </p:cNvSpPr>
          <p:nvPr>
            <p:ph type="sldNum" sz="quarter" idx="12"/>
          </p:nvPr>
        </p:nvSpPr>
        <p:spPr>
          <a:ln/>
        </p:spPr>
        <p:txBody>
          <a:bodyPr/>
          <a:lstStyle>
            <a:lvl1pPr>
              <a:defRPr/>
            </a:lvl1pPr>
          </a:lstStyle>
          <a:p>
            <a:fld id="{79DC2EDF-8ED9-4C8F-8ADC-02E58AA4B5C9}" type="slidenum">
              <a:rPr lang="en-US" altLang="ja-JP"/>
              <a:pPr/>
              <a:t>‹#›</a:t>
            </a:fld>
            <a:endParaRPr lang="en-US" altLang="ja-JP"/>
          </a:p>
        </p:txBody>
      </p:sp>
    </p:spTree>
    <p:extLst>
      <p:ext uri="{BB962C8B-B14F-4D97-AF65-F5344CB8AC3E}">
        <p14:creationId xmlns:p14="http://schemas.microsoft.com/office/powerpoint/2010/main" val="1861925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a:extLst>
              <a:ext uri="{FF2B5EF4-FFF2-40B4-BE49-F238E27FC236}">
                <a16:creationId xmlns:a16="http://schemas.microsoft.com/office/drawing/2014/main" id="{106FD099-76BE-4B52-8D91-2D41076E2A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76FE99A8-678D-49DA-8DBE-DD0BF81CC05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5581C997-6D53-48AB-B13C-21F4C8F266A2}"/>
              </a:ext>
            </a:extLst>
          </p:cNvPr>
          <p:cNvSpPr>
            <a:spLocks noGrp="1" noChangeArrowheads="1"/>
          </p:cNvSpPr>
          <p:nvPr>
            <p:ph type="sldNum" sz="quarter" idx="12"/>
          </p:nvPr>
        </p:nvSpPr>
        <p:spPr>
          <a:ln/>
        </p:spPr>
        <p:txBody>
          <a:bodyPr/>
          <a:lstStyle>
            <a:lvl1pPr>
              <a:defRPr/>
            </a:lvl1pPr>
          </a:lstStyle>
          <a:p>
            <a:fld id="{DBE3F914-3F4E-434C-89D9-E071E8720F3C}" type="slidenum">
              <a:rPr lang="en-US" altLang="ja-JP"/>
              <a:pPr/>
              <a:t>‹#›</a:t>
            </a:fld>
            <a:endParaRPr lang="en-US" altLang="ja-JP"/>
          </a:p>
        </p:txBody>
      </p:sp>
    </p:spTree>
    <p:extLst>
      <p:ext uri="{BB962C8B-B14F-4D97-AF65-F5344CB8AC3E}">
        <p14:creationId xmlns:p14="http://schemas.microsoft.com/office/powerpoint/2010/main" val="101921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47342F-F008-419D-B031-70BF432C871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0770AA56-E55F-48EF-9194-B4EA28AE95E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A907E3D3-99BD-4CBB-AF6B-FF8F723FFEC4}"/>
              </a:ext>
            </a:extLst>
          </p:cNvPr>
          <p:cNvSpPr>
            <a:spLocks noGrp="1" noChangeArrowheads="1"/>
          </p:cNvSpPr>
          <p:nvPr>
            <p:ph type="sldNum" sz="quarter" idx="12"/>
          </p:nvPr>
        </p:nvSpPr>
        <p:spPr>
          <a:ln/>
        </p:spPr>
        <p:txBody>
          <a:bodyPr/>
          <a:lstStyle>
            <a:lvl1pPr>
              <a:defRPr/>
            </a:lvl1pPr>
          </a:lstStyle>
          <a:p>
            <a:fld id="{CD36EC34-1405-40D1-8F41-B80F1274492C}" type="slidenum">
              <a:rPr lang="en-US" altLang="ja-JP"/>
              <a:pPr/>
              <a:t>‹#›</a:t>
            </a:fld>
            <a:endParaRPr lang="en-US" altLang="ja-JP"/>
          </a:p>
        </p:txBody>
      </p:sp>
    </p:spTree>
    <p:extLst>
      <p:ext uri="{BB962C8B-B14F-4D97-AF65-F5344CB8AC3E}">
        <p14:creationId xmlns:p14="http://schemas.microsoft.com/office/powerpoint/2010/main" val="106929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4C1E02BC-FAC6-440C-8041-EB2F734CE83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8CDE0489-D44E-41E2-AC6C-0C4B4480715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0835A70C-CCC2-44FB-9A7A-A520BE2A0E18}"/>
              </a:ext>
            </a:extLst>
          </p:cNvPr>
          <p:cNvSpPr>
            <a:spLocks noGrp="1" noChangeArrowheads="1"/>
          </p:cNvSpPr>
          <p:nvPr>
            <p:ph type="sldNum" sz="quarter" idx="12"/>
          </p:nvPr>
        </p:nvSpPr>
        <p:spPr>
          <a:ln/>
        </p:spPr>
        <p:txBody>
          <a:bodyPr/>
          <a:lstStyle>
            <a:lvl1pPr>
              <a:defRPr/>
            </a:lvl1pPr>
          </a:lstStyle>
          <a:p>
            <a:fld id="{4682ADC9-9ED0-4E39-8DCD-E86BAD903129}" type="slidenum">
              <a:rPr lang="en-US" altLang="ja-JP"/>
              <a:pPr/>
              <a:t>‹#›</a:t>
            </a:fld>
            <a:endParaRPr lang="en-US" altLang="ja-JP"/>
          </a:p>
        </p:txBody>
      </p:sp>
    </p:spTree>
    <p:extLst>
      <p:ext uri="{BB962C8B-B14F-4D97-AF65-F5344CB8AC3E}">
        <p14:creationId xmlns:p14="http://schemas.microsoft.com/office/powerpoint/2010/main" val="962842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4">
            <a:extLst>
              <a:ext uri="{FF2B5EF4-FFF2-40B4-BE49-F238E27FC236}">
                <a16:creationId xmlns:a16="http://schemas.microsoft.com/office/drawing/2014/main" id="{AC5DB20F-38EC-485F-B5DD-6F659A76434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54A824DA-4560-456D-8DF6-FFDA4D28D8D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DB0058E5-FFCA-4B65-808B-B309C15C2C72}"/>
              </a:ext>
            </a:extLst>
          </p:cNvPr>
          <p:cNvSpPr>
            <a:spLocks noGrp="1" noChangeArrowheads="1"/>
          </p:cNvSpPr>
          <p:nvPr>
            <p:ph type="sldNum" sz="quarter" idx="12"/>
          </p:nvPr>
        </p:nvSpPr>
        <p:spPr>
          <a:ln/>
        </p:spPr>
        <p:txBody>
          <a:bodyPr/>
          <a:lstStyle>
            <a:lvl1pPr>
              <a:defRPr/>
            </a:lvl1pPr>
          </a:lstStyle>
          <a:p>
            <a:fld id="{7545E612-60E4-4002-945B-2D5C3F1313EC}" type="slidenum">
              <a:rPr lang="en-US" altLang="ja-JP"/>
              <a:pPr/>
              <a:t>‹#›</a:t>
            </a:fld>
            <a:endParaRPr lang="en-US" altLang="ja-JP"/>
          </a:p>
        </p:txBody>
      </p:sp>
    </p:spTree>
    <p:extLst>
      <p:ext uri="{BB962C8B-B14F-4D97-AF65-F5344CB8AC3E}">
        <p14:creationId xmlns:p14="http://schemas.microsoft.com/office/powerpoint/2010/main" val="148005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ED7348-B8FB-4B5B-9C66-2D2A9A2A4D9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5C44F689-E0B6-4453-8F20-01740F7E9FCB}"/>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97A9285E-7331-4747-B686-4212033AF803}"/>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ja-JP"/>
          </a:p>
        </p:txBody>
      </p:sp>
      <p:sp>
        <p:nvSpPr>
          <p:cNvPr id="1029" name="Rectangle 5">
            <a:extLst>
              <a:ext uri="{FF2B5EF4-FFF2-40B4-BE49-F238E27FC236}">
                <a16:creationId xmlns:a16="http://schemas.microsoft.com/office/drawing/2014/main" id="{F887B056-4363-406D-8405-901D2B3F21A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ja-JP"/>
          </a:p>
        </p:txBody>
      </p:sp>
      <p:sp>
        <p:nvSpPr>
          <p:cNvPr id="1030" name="Rectangle 6">
            <a:extLst>
              <a:ext uri="{FF2B5EF4-FFF2-40B4-BE49-F238E27FC236}">
                <a16:creationId xmlns:a16="http://schemas.microsoft.com/office/drawing/2014/main" id="{22791BB5-9B21-4E91-A960-7A7D2FC5BC2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E3F7F6AF-7176-4B40-AB28-6E24B2B90DF8}" type="slidenum">
              <a:rPr lang="en-US" altLang="ja-JP"/>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a:extLst>
              <a:ext uri="{FF2B5EF4-FFF2-40B4-BE49-F238E27FC236}">
                <a16:creationId xmlns:a16="http://schemas.microsoft.com/office/drawing/2014/main" id="{93909953-1010-4FCF-88AD-0B42E5431F39}"/>
              </a:ext>
            </a:extLst>
          </p:cNvPr>
          <p:cNvSpPr txBox="1">
            <a:spLocks noChangeArrowheads="1"/>
          </p:cNvSpPr>
          <p:nvPr/>
        </p:nvSpPr>
        <p:spPr bwMode="auto">
          <a:xfrm>
            <a:off x="1008063" y="476250"/>
            <a:ext cx="7127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6000">
                <a:solidFill>
                  <a:srgbClr val="A8A400"/>
                </a:solidFill>
                <a:ea typeface="HGP創英角ｺﾞｼｯｸUB" panose="020B0900000000000000" pitchFamily="50" charset="-128"/>
              </a:rPr>
              <a:t>第５９回通常総代会</a:t>
            </a:r>
          </a:p>
        </p:txBody>
      </p:sp>
      <p:sp>
        <p:nvSpPr>
          <p:cNvPr id="3075" name="Text Box 5">
            <a:extLst>
              <a:ext uri="{FF2B5EF4-FFF2-40B4-BE49-F238E27FC236}">
                <a16:creationId xmlns:a16="http://schemas.microsoft.com/office/drawing/2014/main" id="{BEA2DF4D-E075-4F54-AEDC-D82A05312C20}"/>
              </a:ext>
            </a:extLst>
          </p:cNvPr>
          <p:cNvSpPr txBox="1">
            <a:spLocks noChangeArrowheads="1"/>
          </p:cNvSpPr>
          <p:nvPr/>
        </p:nvSpPr>
        <p:spPr bwMode="auto">
          <a:xfrm>
            <a:off x="0" y="5876925"/>
            <a:ext cx="9144000" cy="8620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500">
                <a:ea typeface="HGP創英角ｺﾞｼｯｸUB" panose="020B0900000000000000" pitchFamily="50" charset="-128"/>
              </a:rPr>
              <a:t>２０２１年６月２７日（日）　　　　　　　　　　　　　　　　　　　　　　　　　　　　　　南医療生活協同組合</a:t>
            </a:r>
          </a:p>
        </p:txBody>
      </p:sp>
      <p:pic>
        <p:nvPicPr>
          <p:cNvPr id="3076" name="図 1">
            <a:extLst>
              <a:ext uri="{FF2B5EF4-FFF2-40B4-BE49-F238E27FC236}">
                <a16:creationId xmlns:a16="http://schemas.microsoft.com/office/drawing/2014/main" id="{994AB216-D047-49F9-B2AE-F2F93C962258}"/>
              </a:ext>
            </a:extLst>
          </p:cNvPr>
          <p:cNvPicPr>
            <a:picLocks noChangeAspect="1"/>
          </p:cNvPicPr>
          <p:nvPr/>
        </p:nvPicPr>
        <p:blipFill>
          <a:blip r:embed="rId3">
            <a:extLst>
              <a:ext uri="{28A0092B-C50C-407E-A947-70E740481C1C}">
                <a14:useLocalDpi xmlns:a14="http://schemas.microsoft.com/office/drawing/2010/main" val="0"/>
              </a:ext>
            </a:extLst>
          </a:blip>
          <a:srcRect l="5113" t="9052" b="12201"/>
          <a:stretch>
            <a:fillRect/>
          </a:stretch>
        </p:blipFill>
        <p:spPr bwMode="auto">
          <a:xfrm>
            <a:off x="1457325" y="1628775"/>
            <a:ext cx="6229350"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57EC7225-170B-4C03-B704-C185F15636C2}"/>
              </a:ext>
            </a:extLst>
          </p:cNvPr>
          <p:cNvSpPr>
            <a:spLocks noGrp="1"/>
          </p:cNvSpPr>
          <p:nvPr>
            <p:ph type="title"/>
          </p:nvPr>
        </p:nvSpPr>
        <p:spPr>
          <a:xfrm>
            <a:off x="492125" y="134938"/>
            <a:ext cx="8651875" cy="1143000"/>
          </a:xfrm>
        </p:spPr>
        <p:txBody>
          <a:bodyPr/>
          <a:lstStyle/>
          <a:p>
            <a:pPr algn="l"/>
            <a:r>
              <a:rPr lang="ja-JP" altLang="en-US" sz="3200">
                <a:latin typeface="メイリオ" panose="020B0604030504040204" pitchFamily="50" charset="-128"/>
                <a:ea typeface="メイリオ" panose="020B0604030504040204" pitchFamily="50" charset="-128"/>
              </a:rPr>
              <a:t>　　　</a:t>
            </a:r>
            <a:r>
              <a:rPr lang="en-US" altLang="ja-JP" sz="3200">
                <a:latin typeface="メイリオ" panose="020B0604030504040204" pitchFamily="50" charset="-128"/>
                <a:ea typeface="メイリオ" panose="020B0604030504040204" pitchFamily="50" charset="-128"/>
              </a:rPr>
              <a:t>4</a:t>
            </a:r>
            <a:r>
              <a:rPr lang="ja-JP" altLang="en-US" sz="3200">
                <a:latin typeface="メイリオ" panose="020B0604030504040204" pitchFamily="50" charset="-128"/>
                <a:ea typeface="メイリオ" panose="020B0604030504040204" pitchFamily="50" charset="-128"/>
              </a:rPr>
              <a:t>つの重点課題　ふりかえり</a:t>
            </a:r>
            <a:br>
              <a:rPr lang="en-US" altLang="ja-JP" sz="36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③持続可能な協同組合の事業運営をすすめる</a:t>
            </a:r>
            <a:endParaRPr lang="ja-JP" altLang="en-US" sz="3600">
              <a:latin typeface="メイリオ" panose="020B0604030504040204" pitchFamily="50" charset="-128"/>
              <a:ea typeface="メイリオ" panose="020B0604030504040204" pitchFamily="50" charset="-128"/>
            </a:endParaRPr>
          </a:p>
        </p:txBody>
      </p:sp>
      <p:sp>
        <p:nvSpPr>
          <p:cNvPr id="12291" name="コンテンツ プレースホルダー 2">
            <a:extLst>
              <a:ext uri="{FF2B5EF4-FFF2-40B4-BE49-F238E27FC236}">
                <a16:creationId xmlns:a16="http://schemas.microsoft.com/office/drawing/2014/main" id="{ACE6E545-727B-4A65-8D37-C4D7055255C3}"/>
              </a:ext>
            </a:extLst>
          </p:cNvPr>
          <p:cNvSpPr>
            <a:spLocks noGrp="1"/>
          </p:cNvSpPr>
          <p:nvPr>
            <p:ph idx="1"/>
          </p:nvPr>
        </p:nvSpPr>
        <p:spPr>
          <a:xfrm>
            <a:off x="165100" y="4868863"/>
            <a:ext cx="8929688" cy="2349500"/>
          </a:xfrm>
        </p:spPr>
        <p:txBody>
          <a:bodyPr/>
          <a:lstStyle/>
          <a:p>
            <a:pPr marL="0" indent="0">
              <a:buFontTx/>
              <a:buNone/>
            </a:pPr>
            <a:r>
              <a:rPr lang="ja-JP" altLang="en-US" sz="2400" dirty="0">
                <a:latin typeface="メイリオ" panose="020B0604030504040204" pitchFamily="50" charset="-128"/>
                <a:ea typeface="メイリオ" panose="020B0604030504040204" pitchFamily="50" charset="-128"/>
              </a:rPr>
              <a:t>「くらしのドック健診」はくらしの困りごとなどがある場合、そのことを聞き取って事業所や班、支部などで問題解決していく仕組みのことです。</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ja-JP" altLang="en-US" sz="2400" dirty="0">
                <a:latin typeface="メイリオ" panose="020B0604030504040204" pitchFamily="50" charset="-128"/>
                <a:ea typeface="メイリオ" panose="020B0604030504040204" pitchFamily="50" charset="-128"/>
              </a:rPr>
              <a:t>南生協病院の看護部では、入退院の大半の患者さんから「お困りごとはないですか」の聞き取りを行いました。</a:t>
            </a:r>
            <a:endParaRPr lang="en-US" altLang="ja-JP" sz="2400" dirty="0">
              <a:latin typeface="メイリオ" panose="020B0604030504040204" pitchFamily="50" charset="-128"/>
              <a:ea typeface="メイリオ" panose="020B0604030504040204" pitchFamily="50" charset="-128"/>
            </a:endParaRPr>
          </a:p>
        </p:txBody>
      </p:sp>
      <p:sp>
        <p:nvSpPr>
          <p:cNvPr id="12292" name="タイトル 1">
            <a:extLst>
              <a:ext uri="{FF2B5EF4-FFF2-40B4-BE49-F238E27FC236}">
                <a16:creationId xmlns:a16="http://schemas.microsoft.com/office/drawing/2014/main" id="{0F5FA554-9DA3-4246-BD38-4C2F9B0F3774}"/>
              </a:ext>
            </a:extLst>
          </p:cNvPr>
          <p:cNvSpPr txBox="1">
            <a:spLocks/>
          </p:cNvSpPr>
          <p:nvPr/>
        </p:nvSpPr>
        <p:spPr bwMode="auto">
          <a:xfrm>
            <a:off x="323850" y="2746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P4</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12293" name="図 1">
            <a:extLst>
              <a:ext uri="{FF2B5EF4-FFF2-40B4-BE49-F238E27FC236}">
                <a16:creationId xmlns:a16="http://schemas.microsoft.com/office/drawing/2014/main" id="{75D38073-8449-4BB5-9897-7A925F640759}"/>
              </a:ext>
            </a:extLst>
          </p:cNvPr>
          <p:cNvPicPr>
            <a:picLocks noChangeAspect="1"/>
          </p:cNvPicPr>
          <p:nvPr/>
        </p:nvPicPr>
        <p:blipFill>
          <a:blip r:embed="rId3">
            <a:extLst>
              <a:ext uri="{28A0092B-C50C-407E-A947-70E740481C1C}">
                <a14:useLocalDpi xmlns:a14="http://schemas.microsoft.com/office/drawing/2010/main" val="0"/>
              </a:ext>
            </a:extLst>
          </a:blip>
          <a:srcRect t="3976" b="11501"/>
          <a:stretch>
            <a:fillRect/>
          </a:stretch>
        </p:blipFill>
        <p:spPr bwMode="auto">
          <a:xfrm>
            <a:off x="1403350" y="1263650"/>
            <a:ext cx="554037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D873E244-6D64-4C80-8668-A4A71EB0717A}"/>
              </a:ext>
            </a:extLst>
          </p:cNvPr>
          <p:cNvSpPr/>
          <p:nvPr/>
        </p:nvSpPr>
        <p:spPr>
          <a:xfrm>
            <a:off x="1258888" y="1042988"/>
            <a:ext cx="6408737" cy="30464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p>
        </p:txBody>
      </p:sp>
      <p:sp>
        <p:nvSpPr>
          <p:cNvPr id="13315" name="タイトル 1">
            <a:extLst>
              <a:ext uri="{FF2B5EF4-FFF2-40B4-BE49-F238E27FC236}">
                <a16:creationId xmlns:a16="http://schemas.microsoft.com/office/drawing/2014/main" id="{33267316-0296-43A1-B81B-2770D425CF67}"/>
              </a:ext>
            </a:extLst>
          </p:cNvPr>
          <p:cNvSpPr>
            <a:spLocks noGrp="1"/>
          </p:cNvSpPr>
          <p:nvPr>
            <p:ph type="title"/>
          </p:nvPr>
        </p:nvSpPr>
        <p:spPr>
          <a:xfrm>
            <a:off x="477838" y="30163"/>
            <a:ext cx="8578850" cy="1143000"/>
          </a:xfrm>
        </p:spPr>
        <p:txBody>
          <a:bodyPr/>
          <a:lstStyle/>
          <a:p>
            <a:pPr algn="l"/>
            <a:r>
              <a:rPr lang="ja-JP" altLang="en-US" sz="3200">
                <a:latin typeface="メイリオ" panose="020B0604030504040204" pitchFamily="50" charset="-128"/>
                <a:ea typeface="メイリオ" panose="020B0604030504040204" pitchFamily="50" charset="-128"/>
              </a:rPr>
              <a:t>　　　　</a:t>
            </a:r>
            <a:r>
              <a:rPr lang="en-US" altLang="ja-JP" sz="3200">
                <a:latin typeface="メイリオ" panose="020B0604030504040204" pitchFamily="50" charset="-128"/>
                <a:ea typeface="メイリオ" panose="020B0604030504040204" pitchFamily="50" charset="-128"/>
              </a:rPr>
              <a:t>4</a:t>
            </a:r>
            <a:r>
              <a:rPr lang="ja-JP" altLang="en-US" sz="3200">
                <a:latin typeface="メイリオ" panose="020B0604030504040204" pitchFamily="50" charset="-128"/>
                <a:ea typeface="メイリオ" panose="020B0604030504040204" pitchFamily="50" charset="-128"/>
              </a:rPr>
              <a:t>つの重点課題　ふりかえり</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④</a:t>
            </a:r>
            <a:r>
              <a:rPr lang="en-US" altLang="ja-JP" sz="3200">
                <a:latin typeface="メイリオ" panose="020B0604030504040204" pitchFamily="50" charset="-128"/>
                <a:ea typeface="メイリオ" panose="020B0604030504040204" pitchFamily="50" charset="-128"/>
              </a:rPr>
              <a:t>60</a:t>
            </a:r>
            <a:r>
              <a:rPr lang="ja-JP" altLang="en-US" sz="3200">
                <a:latin typeface="メイリオ" panose="020B0604030504040204" pitchFamily="50" charset="-128"/>
                <a:ea typeface="メイリオ" panose="020B0604030504040204" pitchFamily="50" charset="-128"/>
              </a:rPr>
              <a:t>・</a:t>
            </a:r>
            <a:r>
              <a:rPr lang="en-US" altLang="ja-JP" sz="3200">
                <a:latin typeface="メイリオ" panose="020B0604030504040204" pitchFamily="50" charset="-128"/>
                <a:ea typeface="メイリオ" panose="020B0604030504040204" pitchFamily="50" charset="-128"/>
              </a:rPr>
              <a:t>45</a:t>
            </a:r>
            <a:r>
              <a:rPr lang="ja-JP" altLang="en-US" sz="3200">
                <a:latin typeface="メイリオ" panose="020B0604030504040204" pitchFamily="50" charset="-128"/>
                <a:ea typeface="メイリオ" panose="020B0604030504040204" pitchFamily="50" charset="-128"/>
              </a:rPr>
              <a:t>記念事業で新たな情報発信をする</a:t>
            </a:r>
            <a:endParaRPr lang="ja-JP" altLang="en-US" sz="3600">
              <a:latin typeface="メイリオ" panose="020B0604030504040204" pitchFamily="50" charset="-128"/>
              <a:ea typeface="メイリオ" panose="020B0604030504040204" pitchFamily="50" charset="-128"/>
            </a:endParaRPr>
          </a:p>
        </p:txBody>
      </p:sp>
      <p:sp>
        <p:nvSpPr>
          <p:cNvPr id="13316" name="コンテンツ プレースホルダー 2">
            <a:extLst>
              <a:ext uri="{FF2B5EF4-FFF2-40B4-BE49-F238E27FC236}">
                <a16:creationId xmlns:a16="http://schemas.microsoft.com/office/drawing/2014/main" id="{F0864D0C-ACDE-48F3-8F87-073DF3D61B64}"/>
              </a:ext>
            </a:extLst>
          </p:cNvPr>
          <p:cNvSpPr>
            <a:spLocks noGrp="1"/>
          </p:cNvSpPr>
          <p:nvPr>
            <p:ph idx="1"/>
          </p:nvPr>
        </p:nvSpPr>
        <p:spPr>
          <a:xfrm>
            <a:off x="179387" y="4183062"/>
            <a:ext cx="8785225" cy="2674938"/>
          </a:xfrm>
        </p:spPr>
        <p:txBody>
          <a:bodyPr/>
          <a:lstStyle/>
          <a:p>
            <a:pPr marL="0" indent="0">
              <a:buFontTx/>
              <a:buNone/>
            </a:pPr>
            <a:r>
              <a:rPr lang="ja-JP" altLang="en-US" sz="1800" dirty="0">
                <a:latin typeface="メイリオ" panose="020B0604030504040204" pitchFamily="50" charset="-128"/>
                <a:ea typeface="メイリオ" panose="020B0604030504040204" pitchFamily="50" charset="-128"/>
              </a:rPr>
              <a:t>「組合員と職員の５つの協同行動」の図表を発表しました。</a:t>
            </a:r>
            <a:endParaRPr lang="en-US" altLang="ja-JP" sz="1800" dirty="0">
              <a:latin typeface="メイリオ" panose="020B0604030504040204" pitchFamily="50" charset="-128"/>
              <a:ea typeface="メイリオ" panose="020B0604030504040204" pitchFamily="50" charset="-128"/>
            </a:endParaRPr>
          </a:p>
          <a:p>
            <a:pPr marL="0" indent="0">
              <a:buFontTx/>
              <a:buNone/>
            </a:pPr>
            <a:r>
              <a:rPr lang="ja-JP" altLang="en-US" sz="1800" dirty="0">
                <a:latin typeface="メイリオ" panose="020B0604030504040204" pitchFamily="50" charset="-128"/>
                <a:ea typeface="メイリオ" panose="020B0604030504040204" pitchFamily="50" charset="-128"/>
              </a:rPr>
              <a:t>歯車の中心は①仲間をふやし、班、支部につないでいく組合員自治の心棒です。②は健康づくりの歯車。③は医療介護の質を向上させる歯車です。いざというとき、ちゃんと診てくれる医療や親身になって相談に応じ、質の高い介護を築いていくことです。④はコミュニティづくりです。「おたがいさまの家」やサロン、おたがいさまシートなどを活用してくらしの相談ができる地域のセーフティネットが必要です。⑤は学びと学びの場作りです。この５つの歯車を回していくと、多世代、多文化のやさしいまちづくりが動き出す、こんなイメージを概念図に整理しました。</a:t>
            </a:r>
            <a:endParaRPr lang="en-US" altLang="ja-JP" sz="1800" dirty="0">
              <a:latin typeface="メイリオ" panose="020B0604030504040204" pitchFamily="50" charset="-128"/>
              <a:ea typeface="メイリオ" panose="020B0604030504040204" pitchFamily="50" charset="-128"/>
            </a:endParaRPr>
          </a:p>
        </p:txBody>
      </p:sp>
      <p:pic>
        <p:nvPicPr>
          <p:cNvPr id="13317" name="図 1">
            <a:extLst>
              <a:ext uri="{FF2B5EF4-FFF2-40B4-BE49-F238E27FC236}">
                <a16:creationId xmlns:a16="http://schemas.microsoft.com/office/drawing/2014/main" id="{935BD978-48A7-4B4D-9089-5FFFC2A3E11F}"/>
              </a:ext>
            </a:extLst>
          </p:cNvPr>
          <p:cNvPicPr>
            <a:picLocks noChangeAspect="1"/>
          </p:cNvPicPr>
          <p:nvPr/>
        </p:nvPicPr>
        <p:blipFill>
          <a:blip r:embed="rId3">
            <a:extLst>
              <a:ext uri="{28A0092B-C50C-407E-A947-70E740481C1C}">
                <a14:useLocalDpi xmlns:a14="http://schemas.microsoft.com/office/drawing/2010/main" val="0"/>
              </a:ext>
            </a:extLst>
          </a:blip>
          <a:srcRect l="9610" t="22955" r="30597" b="22324"/>
          <a:stretch>
            <a:fillRect/>
          </a:stretch>
        </p:blipFill>
        <p:spPr bwMode="auto">
          <a:xfrm>
            <a:off x="1476375" y="1136650"/>
            <a:ext cx="5903913"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タイトル 1">
            <a:extLst>
              <a:ext uri="{FF2B5EF4-FFF2-40B4-BE49-F238E27FC236}">
                <a16:creationId xmlns:a16="http://schemas.microsoft.com/office/drawing/2014/main" id="{DD581883-B202-42E7-966B-8D8346725020}"/>
              </a:ext>
            </a:extLst>
          </p:cNvPr>
          <p:cNvSpPr txBox="1">
            <a:spLocks/>
          </p:cNvSpPr>
          <p:nvPr/>
        </p:nvSpPr>
        <p:spPr bwMode="auto">
          <a:xfrm>
            <a:off x="258763" y="169863"/>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P5</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CC16A7F0-7F0E-4DE7-AF44-300C5D786BDB}"/>
              </a:ext>
            </a:extLst>
          </p:cNvPr>
          <p:cNvSpPr txBox="1">
            <a:spLocks noChangeArrowheads="1"/>
          </p:cNvSpPr>
          <p:nvPr/>
        </p:nvSpPr>
        <p:spPr bwMode="auto">
          <a:xfrm>
            <a:off x="684213" y="2276475"/>
            <a:ext cx="770255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5400" b="1">
                <a:solidFill>
                  <a:srgbClr val="A8A400"/>
                </a:solidFill>
                <a:latin typeface="メイリオ" panose="020B0604030504040204" pitchFamily="50" charset="-128"/>
                <a:ea typeface="メイリオ" panose="020B0604030504040204" pitchFamily="50" charset="-128"/>
              </a:rPr>
              <a:t>2020</a:t>
            </a:r>
            <a:r>
              <a:rPr lang="ja-JP" altLang="en-US" sz="5400" b="1">
                <a:solidFill>
                  <a:srgbClr val="A8A400"/>
                </a:solidFill>
                <a:latin typeface="メイリオ" panose="020B0604030504040204" pitchFamily="50" charset="-128"/>
                <a:ea typeface="メイリオ" panose="020B0604030504040204" pitchFamily="50" charset="-128"/>
              </a:rPr>
              <a:t>年度</a:t>
            </a:r>
            <a:endParaRPr lang="en-US" altLang="ja-JP" sz="54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5400" b="1">
                <a:solidFill>
                  <a:srgbClr val="A8A400"/>
                </a:solidFill>
                <a:latin typeface="メイリオ" panose="020B0604030504040204" pitchFamily="50" charset="-128"/>
                <a:ea typeface="メイリオ" panose="020B0604030504040204" pitchFamily="50" charset="-128"/>
              </a:rPr>
              <a:t>事業方針のふりかえり</a:t>
            </a:r>
            <a:endParaRPr lang="en-US" altLang="ja-JP" sz="5400" b="1">
              <a:solidFill>
                <a:srgbClr val="A8A400"/>
              </a:solidFill>
              <a:latin typeface="メイリオ" panose="020B0604030504040204" pitchFamily="50" charset="-128"/>
              <a:ea typeface="メイリオ" panose="020B0604030504040204" pitchFamily="50" charset="-128"/>
            </a:endParaRPr>
          </a:p>
        </p:txBody>
      </p:sp>
      <p:sp>
        <p:nvSpPr>
          <p:cNvPr id="14339" name="Text Box 6">
            <a:extLst>
              <a:ext uri="{FF2B5EF4-FFF2-40B4-BE49-F238E27FC236}">
                <a16:creationId xmlns:a16="http://schemas.microsoft.com/office/drawing/2014/main" id="{76A78731-92A0-4377-A500-C9A9C407FD20}"/>
              </a:ext>
            </a:extLst>
          </p:cNvPr>
          <p:cNvSpPr txBox="1">
            <a:spLocks noChangeArrowheads="1"/>
          </p:cNvSpPr>
          <p:nvPr/>
        </p:nvSpPr>
        <p:spPr bwMode="auto">
          <a:xfrm>
            <a:off x="323850" y="549275"/>
            <a:ext cx="4392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latin typeface="メイリオ" panose="020B0604030504040204" pitchFamily="50" charset="-128"/>
                <a:ea typeface="メイリオ" panose="020B0604030504040204" pitchFamily="50" charset="-128"/>
              </a:rPr>
              <a:t>第１号議案</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4746FE74-6130-42C1-9047-08B6417066A3}"/>
              </a:ext>
            </a:extLst>
          </p:cNvPr>
          <p:cNvSpPr>
            <a:spLocks noGrp="1"/>
          </p:cNvSpPr>
          <p:nvPr>
            <p:ph type="title"/>
          </p:nvPr>
        </p:nvSpPr>
        <p:spPr>
          <a:xfrm>
            <a:off x="784225" y="-61913"/>
            <a:ext cx="8229600" cy="1143001"/>
          </a:xfrm>
        </p:spPr>
        <p:txBody>
          <a:bodyPr/>
          <a:lstStyle/>
          <a:p>
            <a:r>
              <a:rPr lang="ja-JP" altLang="en-US" sz="3600">
                <a:latin typeface="メイリオ" panose="020B0604030504040204" pitchFamily="50" charset="-128"/>
                <a:ea typeface="メイリオ" panose="020B0604030504040204" pitchFamily="50" charset="-128"/>
              </a:rPr>
              <a:t>南生協病院機能充実と増出資運動</a:t>
            </a:r>
            <a:r>
              <a:rPr lang="ja-JP" altLang="en-US" sz="4000">
                <a:latin typeface="メイリオ" panose="020B0604030504040204" pitchFamily="50" charset="-128"/>
                <a:ea typeface="メイリオ" panose="020B0604030504040204" pitchFamily="50" charset="-128"/>
              </a:rPr>
              <a:t>　　</a:t>
            </a:r>
            <a:endParaRPr lang="ja-JP" altLang="en-US" sz="3600">
              <a:latin typeface="メイリオ" panose="020B0604030504040204" pitchFamily="50" charset="-128"/>
              <a:ea typeface="メイリオ" panose="020B0604030504040204" pitchFamily="50" charset="-128"/>
            </a:endParaRPr>
          </a:p>
        </p:txBody>
      </p:sp>
      <p:sp>
        <p:nvSpPr>
          <p:cNvPr id="15363" name="コンテンツ プレースホルダー 2">
            <a:extLst>
              <a:ext uri="{FF2B5EF4-FFF2-40B4-BE49-F238E27FC236}">
                <a16:creationId xmlns:a16="http://schemas.microsoft.com/office/drawing/2014/main" id="{F07B8803-0242-4FBF-9FE2-C2B128BC06AE}"/>
              </a:ext>
            </a:extLst>
          </p:cNvPr>
          <p:cNvSpPr>
            <a:spLocks noGrp="1"/>
          </p:cNvSpPr>
          <p:nvPr>
            <p:ph idx="1"/>
          </p:nvPr>
        </p:nvSpPr>
        <p:spPr>
          <a:xfrm>
            <a:off x="250825" y="4292600"/>
            <a:ext cx="8785225" cy="2349500"/>
          </a:xfrm>
        </p:spPr>
        <p:txBody>
          <a:bodyPr/>
          <a:lstStyle/>
          <a:p>
            <a:pPr marL="0" indent="0">
              <a:buFontTx/>
              <a:buNone/>
            </a:pPr>
            <a:r>
              <a:rPr lang="en-US" altLang="ja-JP" sz="2800" dirty="0">
                <a:latin typeface="メイリオ" panose="020B0604030504040204" pitchFamily="50" charset="-128"/>
                <a:ea typeface="メイリオ" panose="020B0604030504040204" pitchFamily="50" charset="-128"/>
              </a:rPr>
              <a:t>2020</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9</a:t>
            </a:r>
            <a:r>
              <a:rPr lang="ja-JP" altLang="en-US" sz="2800" dirty="0">
                <a:latin typeface="メイリオ" panose="020B0604030504040204" pitchFamily="50" charset="-128"/>
                <a:ea typeface="メイリオ" panose="020B0604030504040204" pitchFamily="50" charset="-128"/>
              </a:rPr>
              <a:t>月に</a:t>
            </a:r>
            <a:r>
              <a:rPr lang="en-US" altLang="ja-JP" sz="2800" dirty="0">
                <a:latin typeface="メイリオ" panose="020B0604030504040204" pitchFamily="50" charset="-128"/>
                <a:ea typeface="メイリオ" panose="020B0604030504040204" pitchFamily="50" charset="-128"/>
              </a:rPr>
              <a:t>MRI</a:t>
            </a:r>
            <a:r>
              <a:rPr lang="ja-JP" altLang="en-US" sz="2800" dirty="0">
                <a:latin typeface="メイリオ" panose="020B0604030504040204" pitchFamily="50" charset="-128"/>
                <a:ea typeface="メイリオ" panose="020B0604030504040204" pitchFamily="50" charset="-128"/>
              </a:rPr>
              <a:t>（磁気共鳴断層撮影装置）を新規購入し、稼動させています。画像がより鮮明化し、正確な診断に役立っています。眼科でも新機器を導入し、診断技術を向上させながら利用者増となっています。南生協病院では医療機器購入のために、</a:t>
            </a:r>
            <a:r>
              <a:rPr lang="en-US" altLang="ja-JP" sz="2800" dirty="0">
                <a:latin typeface="メイリオ" panose="020B0604030504040204" pitchFamily="50" charset="-128"/>
                <a:ea typeface="メイリオ" panose="020B0604030504040204" pitchFamily="50" charset="-128"/>
              </a:rPr>
              <a:t>9,351</a:t>
            </a:r>
            <a:r>
              <a:rPr lang="ja-JP" altLang="en-US" sz="2800" dirty="0">
                <a:latin typeface="メイリオ" panose="020B0604030504040204" pitchFamily="50" charset="-128"/>
                <a:ea typeface="メイリオ" panose="020B0604030504040204" pitchFamily="50" charset="-128"/>
              </a:rPr>
              <a:t>万円の増出資を集めました。</a:t>
            </a:r>
            <a:endParaRPr lang="en-US" altLang="ja-JP" sz="2800" dirty="0">
              <a:latin typeface="メイリオ" panose="020B0604030504040204" pitchFamily="50" charset="-128"/>
              <a:ea typeface="メイリオ" panose="020B0604030504040204" pitchFamily="50" charset="-128"/>
            </a:endParaRPr>
          </a:p>
        </p:txBody>
      </p:sp>
      <p:pic>
        <p:nvPicPr>
          <p:cNvPr id="15364" name="Picture 5">
            <a:extLst>
              <a:ext uri="{FF2B5EF4-FFF2-40B4-BE49-F238E27FC236}">
                <a16:creationId xmlns:a16="http://schemas.microsoft.com/office/drawing/2014/main" id="{F86EC331-707E-4D1F-9BC0-E8560011B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44563"/>
            <a:ext cx="3487738" cy="3022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365" name="Picture 6" descr="IMG_8582">
            <a:extLst>
              <a:ext uri="{FF2B5EF4-FFF2-40B4-BE49-F238E27FC236}">
                <a16:creationId xmlns:a16="http://schemas.microsoft.com/office/drawing/2014/main" id="{F72C31CA-1691-4E63-AE5C-D9503EE3BC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758" b="22559"/>
          <a:stretch>
            <a:fillRect/>
          </a:stretch>
        </p:blipFill>
        <p:spPr bwMode="auto">
          <a:xfrm>
            <a:off x="4140200" y="1406525"/>
            <a:ext cx="4779963" cy="2543175"/>
          </a:xfrm>
          <a:prstGeom prst="rect">
            <a:avLst/>
          </a:prstGeom>
          <a:noFill/>
          <a:ln w="25400" algn="ctr">
            <a:solidFill>
              <a:srgbClr val="FB8005"/>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366" name="タイトル 1">
            <a:extLst>
              <a:ext uri="{FF2B5EF4-FFF2-40B4-BE49-F238E27FC236}">
                <a16:creationId xmlns:a16="http://schemas.microsoft.com/office/drawing/2014/main" id="{9ABB21B2-BF00-4151-A402-AFD1538A1413}"/>
              </a:ext>
            </a:extLst>
          </p:cNvPr>
          <p:cNvSpPr txBox="1">
            <a:spLocks/>
          </p:cNvSpPr>
          <p:nvPr/>
        </p:nvSpPr>
        <p:spPr bwMode="auto">
          <a:xfrm>
            <a:off x="258763" y="169863"/>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P4</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BF66C2C0-7824-4B15-8AC9-ACAD273AC188}"/>
              </a:ext>
            </a:extLst>
          </p:cNvPr>
          <p:cNvSpPr>
            <a:spLocks noGrp="1"/>
          </p:cNvSpPr>
          <p:nvPr>
            <p:ph type="title"/>
          </p:nvPr>
        </p:nvSpPr>
        <p:spPr>
          <a:xfrm>
            <a:off x="612775" y="0"/>
            <a:ext cx="8507413" cy="1143000"/>
          </a:xfrm>
        </p:spPr>
        <p:txBody>
          <a:bodyPr/>
          <a:lstStyle/>
          <a:p>
            <a:r>
              <a:rPr lang="ja-JP" altLang="en-US" sz="2800">
                <a:latin typeface="メイリオ" panose="020B0604030504040204" pitchFamily="50" charset="-128"/>
                <a:ea typeface="メイリオ" panose="020B0604030504040204" pitchFamily="50" charset="-128"/>
              </a:rPr>
              <a:t>訪問看護ステーションみなみの開設</a:t>
            </a:r>
          </a:p>
        </p:txBody>
      </p:sp>
      <p:sp>
        <p:nvSpPr>
          <p:cNvPr id="16387" name="コンテンツ プレースホルダー 2">
            <a:extLst>
              <a:ext uri="{FF2B5EF4-FFF2-40B4-BE49-F238E27FC236}">
                <a16:creationId xmlns:a16="http://schemas.microsoft.com/office/drawing/2014/main" id="{2CACF339-8AAA-46ED-877F-1D31E0D88C09}"/>
              </a:ext>
            </a:extLst>
          </p:cNvPr>
          <p:cNvSpPr>
            <a:spLocks noGrp="1"/>
          </p:cNvSpPr>
          <p:nvPr>
            <p:ph idx="1"/>
          </p:nvPr>
        </p:nvSpPr>
        <p:spPr>
          <a:xfrm>
            <a:off x="107950" y="4365625"/>
            <a:ext cx="8785225" cy="2349500"/>
          </a:xfrm>
        </p:spPr>
        <p:txBody>
          <a:bodyPr/>
          <a:lstStyle/>
          <a:p>
            <a:pPr marL="0" indent="0">
              <a:buFontTx/>
              <a:buNone/>
            </a:pPr>
            <a:r>
              <a:rPr lang="en-US" altLang="ja-JP" sz="2800" dirty="0">
                <a:latin typeface="メイリオ" panose="020B0604030504040204" pitchFamily="50" charset="-128"/>
                <a:ea typeface="メイリオ" panose="020B0604030504040204" pitchFamily="50" charset="-128"/>
              </a:rPr>
              <a:t>2020</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7</a:t>
            </a:r>
            <a:r>
              <a:rPr lang="ja-JP" altLang="en-US" sz="2800" dirty="0">
                <a:latin typeface="メイリオ" panose="020B0604030504040204" pitchFamily="50" charset="-128"/>
                <a:ea typeface="メイリオ" panose="020B0604030504040204" pitchFamily="50" charset="-128"/>
              </a:rPr>
              <a:t>月</a:t>
            </a:r>
            <a:r>
              <a:rPr lang="en-US" altLang="ja-JP" sz="2800" dirty="0">
                <a:latin typeface="メイリオ" panose="020B0604030504040204" pitchFamily="50" charset="-128"/>
                <a:ea typeface="メイリオ" panose="020B0604030504040204" pitchFamily="50" charset="-128"/>
              </a:rPr>
              <a:t>1</a:t>
            </a:r>
            <a:r>
              <a:rPr lang="ja-JP" altLang="en-US" sz="2800" dirty="0">
                <a:latin typeface="メイリオ" panose="020B0604030504040204" pitchFamily="50" charset="-128"/>
                <a:ea typeface="メイリオ" panose="020B0604030504040204" pitchFamily="50" charset="-128"/>
              </a:rPr>
              <a:t>日に、みなみ訪問看護ステーションと訪問看護ステーションほしざきを統合し、訪問看護ステーションみなみが開設しました。規模を大きくしたことで、医療必要度の高い方への対応や小児への支援、支援中にご家族が休憩をとれるよう長時間の支援、などの対応ができるようになりました。</a:t>
            </a:r>
            <a:endParaRPr lang="en-US" altLang="ja-JP" sz="2800" dirty="0">
              <a:latin typeface="メイリオ" panose="020B0604030504040204" pitchFamily="50" charset="-128"/>
              <a:ea typeface="メイリオ" panose="020B0604030504040204" pitchFamily="50" charset="-128"/>
            </a:endParaRPr>
          </a:p>
        </p:txBody>
      </p:sp>
      <p:sp>
        <p:nvSpPr>
          <p:cNvPr id="16388" name="タイトル 1">
            <a:extLst>
              <a:ext uri="{FF2B5EF4-FFF2-40B4-BE49-F238E27FC236}">
                <a16:creationId xmlns:a16="http://schemas.microsoft.com/office/drawing/2014/main" id="{73DC103B-97E0-420B-94DE-366154EF5B04}"/>
              </a:ext>
            </a:extLst>
          </p:cNvPr>
          <p:cNvSpPr txBox="1">
            <a:spLocks/>
          </p:cNvSpPr>
          <p:nvPr/>
        </p:nvSpPr>
        <p:spPr bwMode="auto">
          <a:xfrm>
            <a:off x="258763" y="169863"/>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P4</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16389" name="Picture 5" descr="IMG_0408">
            <a:extLst>
              <a:ext uri="{FF2B5EF4-FFF2-40B4-BE49-F238E27FC236}">
                <a16:creationId xmlns:a16="http://schemas.microsoft.com/office/drawing/2014/main" id="{F478A10B-C6C5-472E-BA14-087AD0FD0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742" b="17259"/>
          <a:stretch>
            <a:fillRect/>
          </a:stretch>
        </p:blipFill>
        <p:spPr bwMode="auto">
          <a:xfrm>
            <a:off x="1403350" y="790575"/>
            <a:ext cx="4641850"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9AF37B85-38DB-40ED-821E-23445FFAADEA}"/>
              </a:ext>
            </a:extLst>
          </p:cNvPr>
          <p:cNvSpPr>
            <a:spLocks noGrp="1"/>
          </p:cNvSpPr>
          <p:nvPr>
            <p:ph type="title"/>
          </p:nvPr>
        </p:nvSpPr>
        <p:spPr>
          <a:xfrm>
            <a:off x="473075" y="298450"/>
            <a:ext cx="8229600" cy="1143000"/>
          </a:xfrm>
        </p:spPr>
        <p:txBody>
          <a:bodyPr/>
          <a:lstStyle/>
          <a:p>
            <a:r>
              <a:rPr lang="ja-JP" altLang="en-US" sz="3200">
                <a:latin typeface="メイリオ" panose="020B0604030504040204" pitchFamily="50" charset="-128"/>
                <a:ea typeface="メイリオ" panose="020B0604030504040204" pitchFamily="50" charset="-128"/>
              </a:rPr>
              <a:t>かかりやすさを前進させる</a:t>
            </a:r>
            <a:br>
              <a:rPr lang="en-US" altLang="ja-JP" sz="32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聞き取りアンケート調査</a:t>
            </a:r>
            <a:br>
              <a:rPr lang="en-US" altLang="ja-JP" sz="3600">
                <a:latin typeface="メイリオ" panose="020B0604030504040204" pitchFamily="50" charset="-128"/>
                <a:ea typeface="メイリオ" panose="020B0604030504040204" pitchFamily="50" charset="-128"/>
              </a:rPr>
            </a:br>
            <a:endParaRPr lang="ja-JP" altLang="en-US" sz="3200">
              <a:latin typeface="メイリオ" panose="020B0604030504040204" pitchFamily="50" charset="-128"/>
              <a:ea typeface="メイリオ" panose="020B0604030504040204" pitchFamily="50" charset="-128"/>
            </a:endParaRPr>
          </a:p>
        </p:txBody>
      </p:sp>
      <p:sp>
        <p:nvSpPr>
          <p:cNvPr id="17411" name="コンテンツ プレースホルダー 2">
            <a:extLst>
              <a:ext uri="{FF2B5EF4-FFF2-40B4-BE49-F238E27FC236}">
                <a16:creationId xmlns:a16="http://schemas.microsoft.com/office/drawing/2014/main" id="{0673326B-43E2-4431-BD14-9B3CF0C29D10}"/>
              </a:ext>
            </a:extLst>
          </p:cNvPr>
          <p:cNvSpPr>
            <a:spLocks noGrp="1"/>
          </p:cNvSpPr>
          <p:nvPr>
            <p:ph idx="1"/>
          </p:nvPr>
        </p:nvSpPr>
        <p:spPr>
          <a:xfrm>
            <a:off x="112713" y="4508500"/>
            <a:ext cx="8948737" cy="2349500"/>
          </a:xfrm>
        </p:spPr>
        <p:txBody>
          <a:bodyPr/>
          <a:lstStyle/>
          <a:p>
            <a:pPr marL="0" indent="0">
              <a:buFontTx/>
              <a:buNone/>
            </a:pPr>
            <a:r>
              <a:rPr lang="ja-JP" altLang="en-US" sz="2800" dirty="0">
                <a:latin typeface="メイリオ" panose="020B0604030504040204" pitchFamily="50" charset="-128"/>
                <a:ea typeface="メイリオ" panose="020B0604030504040204" pitchFamily="50" charset="-128"/>
              </a:rPr>
              <a:t>病院、診療所で取り組む「聞き取りアンケート」では過去最高の</a:t>
            </a:r>
            <a:r>
              <a:rPr lang="en-US" altLang="ja-JP" sz="2800" dirty="0">
                <a:latin typeface="メイリオ" panose="020B0604030504040204" pitchFamily="50" charset="-128"/>
                <a:ea typeface="メイリオ" panose="020B0604030504040204" pitchFamily="50" charset="-128"/>
              </a:rPr>
              <a:t>657</a:t>
            </a:r>
            <a:r>
              <a:rPr lang="ja-JP" altLang="en-US" sz="2800" dirty="0">
                <a:latin typeface="メイリオ" panose="020B0604030504040204" pitchFamily="50" charset="-128"/>
                <a:ea typeface="メイリオ" panose="020B0604030504040204" pitchFamily="50" charset="-128"/>
              </a:rPr>
              <a:t>件の聞き取りが行われ、</a:t>
            </a:r>
            <a:r>
              <a:rPr lang="en-US" altLang="ja-JP" sz="2800" dirty="0">
                <a:latin typeface="メイリオ" panose="020B0604030504040204" pitchFamily="50" charset="-128"/>
                <a:ea typeface="メイリオ" panose="020B0604030504040204" pitchFamily="50" charset="-128"/>
              </a:rPr>
              <a:t>520</a:t>
            </a:r>
            <a:r>
              <a:rPr lang="ja-JP" altLang="en-US" sz="2800" dirty="0">
                <a:latin typeface="メイリオ" panose="020B0604030504040204" pitchFamily="50" charset="-128"/>
                <a:ea typeface="メイリオ" panose="020B0604030504040204" pitchFamily="50" charset="-128"/>
              </a:rPr>
              <a:t>件の意見や感想が出されました。経営改善とあわせて、かかりやすさやくらしの困りごとに対応できる取り組みを前進させています。</a:t>
            </a:r>
            <a:endParaRPr lang="en-US" altLang="ja-JP" sz="2800" dirty="0">
              <a:latin typeface="メイリオ" panose="020B0604030504040204" pitchFamily="50" charset="-128"/>
              <a:ea typeface="メイリオ" panose="020B0604030504040204" pitchFamily="50" charset="-128"/>
            </a:endParaRPr>
          </a:p>
        </p:txBody>
      </p:sp>
      <p:sp>
        <p:nvSpPr>
          <p:cNvPr id="17412" name="タイトル 1">
            <a:extLst>
              <a:ext uri="{FF2B5EF4-FFF2-40B4-BE49-F238E27FC236}">
                <a16:creationId xmlns:a16="http://schemas.microsoft.com/office/drawing/2014/main" id="{303C817B-44A0-428F-8637-ED6DC9CE396A}"/>
              </a:ext>
            </a:extLst>
          </p:cNvPr>
          <p:cNvSpPr txBox="1">
            <a:spLocks/>
          </p:cNvSpPr>
          <p:nvPr/>
        </p:nvSpPr>
        <p:spPr bwMode="auto">
          <a:xfrm>
            <a:off x="258763" y="169863"/>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P4</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17413" name="図 1">
            <a:extLst>
              <a:ext uri="{FF2B5EF4-FFF2-40B4-BE49-F238E27FC236}">
                <a16:creationId xmlns:a16="http://schemas.microsoft.com/office/drawing/2014/main" id="{74BB53C2-8786-46A9-BBC9-D831A22D4E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052513"/>
            <a:ext cx="6119813"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69037618-DEF9-44A1-9F72-48A16533EC9E}"/>
              </a:ext>
            </a:extLst>
          </p:cNvPr>
          <p:cNvSpPr>
            <a:spLocks noGrp="1"/>
          </p:cNvSpPr>
          <p:nvPr>
            <p:ph type="title"/>
          </p:nvPr>
        </p:nvSpPr>
        <p:spPr>
          <a:xfrm>
            <a:off x="776288" y="219075"/>
            <a:ext cx="7200900" cy="574675"/>
          </a:xfrm>
        </p:spPr>
        <p:txBody>
          <a:bodyPr/>
          <a:lstStyle/>
          <a:p>
            <a:r>
              <a:rPr lang="ja-JP" altLang="en-US" sz="3600" b="1">
                <a:latin typeface="メイリオ" panose="020B0604030504040204" pitchFamily="50" charset="-128"/>
                <a:ea typeface="メイリオ" panose="020B0604030504040204" pitchFamily="50" charset="-128"/>
              </a:rPr>
              <a:t>全職員参加型の経営改善</a:t>
            </a:r>
            <a:endParaRPr lang="ja-JP" altLang="en-US" sz="3600">
              <a:latin typeface="メイリオ" panose="020B0604030504040204" pitchFamily="50" charset="-128"/>
              <a:ea typeface="メイリオ" panose="020B0604030504040204" pitchFamily="50" charset="-128"/>
            </a:endParaRPr>
          </a:p>
        </p:txBody>
      </p:sp>
      <p:sp>
        <p:nvSpPr>
          <p:cNvPr id="18435" name="コンテンツ プレースホルダー 2">
            <a:extLst>
              <a:ext uri="{FF2B5EF4-FFF2-40B4-BE49-F238E27FC236}">
                <a16:creationId xmlns:a16="http://schemas.microsoft.com/office/drawing/2014/main" id="{E64045E4-4BC0-4DE0-A943-05672698F1E5}"/>
              </a:ext>
            </a:extLst>
          </p:cNvPr>
          <p:cNvSpPr>
            <a:spLocks noGrp="1"/>
          </p:cNvSpPr>
          <p:nvPr>
            <p:ph idx="1"/>
          </p:nvPr>
        </p:nvSpPr>
        <p:spPr>
          <a:xfrm>
            <a:off x="215900" y="4221163"/>
            <a:ext cx="8855075" cy="2349500"/>
          </a:xfrm>
        </p:spPr>
        <p:txBody>
          <a:bodyPr/>
          <a:lstStyle/>
          <a:p>
            <a:pPr marL="0" indent="0">
              <a:buFontTx/>
              <a:buNone/>
            </a:pP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月理事会で全職員参加型の経営改善の推進を確認し実践をすすめました。職員</a:t>
            </a:r>
            <a:r>
              <a:rPr lang="en-US" altLang="ja-JP" sz="2400" dirty="0">
                <a:latin typeface="メイリオ" panose="020B0604030504040204" pitchFamily="50" charset="-128"/>
                <a:ea typeface="メイリオ" panose="020B0604030504040204" pitchFamily="50" charset="-128"/>
              </a:rPr>
              <a:t>592</a:t>
            </a:r>
            <a:r>
              <a:rPr lang="ja-JP" altLang="en-US" sz="2400" dirty="0">
                <a:latin typeface="メイリオ" panose="020B0604030504040204" pitchFamily="50" charset="-128"/>
                <a:ea typeface="メイリオ" panose="020B0604030504040204" pitchFamily="50" charset="-128"/>
              </a:rPr>
              <a:t>人からおよそ</a:t>
            </a:r>
            <a:r>
              <a:rPr lang="en-US" altLang="ja-JP" sz="2400" dirty="0">
                <a:latin typeface="メイリオ" panose="020B0604030504040204" pitchFamily="50" charset="-128"/>
                <a:ea typeface="メイリオ" panose="020B0604030504040204" pitchFamily="50" charset="-128"/>
              </a:rPr>
              <a:t>912</a:t>
            </a:r>
            <a:r>
              <a:rPr lang="ja-JP" altLang="en-US" sz="2400" dirty="0">
                <a:latin typeface="メイリオ" panose="020B0604030504040204" pitchFamily="50" charset="-128"/>
                <a:ea typeface="メイリオ" panose="020B0604030504040204" pitchFamily="50" charset="-128"/>
              </a:rPr>
              <a:t>件の提案を採用し、約</a:t>
            </a:r>
            <a:r>
              <a:rPr lang="en-US" altLang="ja-JP" sz="2400" dirty="0">
                <a:latin typeface="メイリオ" panose="020B0604030504040204" pitchFamily="50" charset="-128"/>
                <a:ea typeface="メイリオ" panose="020B0604030504040204" pitchFamily="50" charset="-128"/>
              </a:rPr>
              <a:t>1,348</a:t>
            </a:r>
            <a:r>
              <a:rPr lang="ja-JP" altLang="en-US" sz="2400" dirty="0">
                <a:latin typeface="メイリオ" panose="020B0604030504040204" pitchFamily="50" charset="-128"/>
                <a:ea typeface="メイリオ" panose="020B0604030504040204" pitchFamily="50" charset="-128"/>
              </a:rPr>
              <a:t>万円の改善をみています。</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ja-JP" altLang="en-US" sz="2400" dirty="0">
                <a:latin typeface="メイリオ" panose="020B0604030504040204" pitchFamily="50" charset="-128"/>
                <a:ea typeface="メイリオ" panose="020B0604030504040204" pitchFamily="50" charset="-128"/>
              </a:rPr>
              <a:t>法人経営剰余金は</a:t>
            </a:r>
            <a:r>
              <a:rPr lang="en-US" altLang="ja-JP" sz="2400" dirty="0">
                <a:latin typeface="メイリオ" panose="020B0604030504040204" pitchFamily="50" charset="-128"/>
                <a:ea typeface="メイリオ" panose="020B0604030504040204" pitchFamily="50" charset="-128"/>
              </a:rPr>
              <a:t>8</a:t>
            </a:r>
            <a:r>
              <a:rPr lang="ja-JP" altLang="en-US" sz="2400" dirty="0">
                <a:latin typeface="メイリオ" panose="020B0604030504040204" pitchFamily="50" charset="-128"/>
                <a:ea typeface="メイリオ" panose="020B0604030504040204" pitchFamily="50" charset="-128"/>
              </a:rPr>
              <a:t>億</a:t>
            </a:r>
            <a:r>
              <a:rPr lang="en-US" altLang="ja-JP" sz="2400" dirty="0">
                <a:latin typeface="メイリオ" panose="020B0604030504040204" pitchFamily="50" charset="-128"/>
                <a:ea typeface="メイリオ" panose="020B0604030504040204" pitchFamily="50" charset="-128"/>
              </a:rPr>
              <a:t>2168</a:t>
            </a:r>
            <a:r>
              <a:rPr lang="ja-JP" altLang="en-US" sz="2400" dirty="0">
                <a:latin typeface="メイリオ" panose="020B0604030504040204" pitchFamily="50" charset="-128"/>
                <a:ea typeface="メイリオ" panose="020B0604030504040204" pitchFamily="50" charset="-128"/>
              </a:rPr>
              <a:t>万円、経常剰余率は</a:t>
            </a:r>
            <a:r>
              <a:rPr lang="en-US" altLang="ja-JP" sz="2400" dirty="0">
                <a:latin typeface="メイリオ" panose="020B0604030504040204" pitchFamily="50" charset="-128"/>
                <a:ea typeface="メイリオ" panose="020B0604030504040204" pitchFamily="50" charset="-128"/>
              </a:rPr>
              <a:t>7.39</a:t>
            </a:r>
            <a:r>
              <a:rPr lang="ja-JP" altLang="en-US" sz="2400" dirty="0">
                <a:latin typeface="メイリオ" panose="020B0604030504040204" pitchFamily="50" charset="-128"/>
                <a:ea typeface="メイリオ" panose="020B0604030504040204" pitchFamily="50" charset="-128"/>
              </a:rPr>
              <a:t>％でした。内</a:t>
            </a:r>
            <a:r>
              <a:rPr lang="en-US" altLang="ja-JP" sz="2400" dirty="0">
                <a:latin typeface="メイリオ" panose="020B0604030504040204" pitchFamily="50" charset="-128"/>
                <a:ea typeface="メイリオ" panose="020B0604030504040204" pitchFamily="50" charset="-128"/>
              </a:rPr>
              <a:t>4.29</a:t>
            </a:r>
            <a:r>
              <a:rPr lang="ja-JP" altLang="en-US" sz="2400" dirty="0">
                <a:latin typeface="メイリオ" panose="020B0604030504040204" pitchFamily="50" charset="-128"/>
                <a:ea typeface="メイリオ" panose="020B0604030504040204" pitchFamily="50" charset="-128"/>
              </a:rPr>
              <a:t>％が補助金などで、南医療生協の実力によるものは</a:t>
            </a:r>
            <a:r>
              <a:rPr lang="en-US" altLang="ja-JP" sz="2400" dirty="0">
                <a:latin typeface="メイリオ" panose="020B0604030504040204" pitchFamily="50" charset="-128"/>
                <a:ea typeface="メイリオ" panose="020B0604030504040204" pitchFamily="50" charset="-128"/>
              </a:rPr>
              <a:t>3.1</a:t>
            </a:r>
            <a:r>
              <a:rPr lang="ja-JP" altLang="en-US" sz="2400" dirty="0">
                <a:latin typeface="メイリオ" panose="020B0604030504040204" pitchFamily="50" charset="-128"/>
                <a:ea typeface="メイリオ" panose="020B0604030504040204" pitchFamily="50" charset="-128"/>
              </a:rPr>
              <a:t>％でした。補助金はいずれ打ち切られますので、自力更生の経営にすみやかに戻していくことが求められます。</a:t>
            </a:r>
            <a:endParaRPr lang="en-US" altLang="ja-JP" sz="2800" dirty="0">
              <a:latin typeface="メイリオ" panose="020B0604030504040204" pitchFamily="50" charset="-128"/>
              <a:ea typeface="メイリオ" panose="020B0604030504040204" pitchFamily="50" charset="-128"/>
            </a:endParaRPr>
          </a:p>
        </p:txBody>
      </p:sp>
      <p:pic>
        <p:nvPicPr>
          <p:cNvPr id="18436" name="図 1">
            <a:extLst>
              <a:ext uri="{FF2B5EF4-FFF2-40B4-BE49-F238E27FC236}">
                <a16:creationId xmlns:a16="http://schemas.microsoft.com/office/drawing/2014/main" id="{AA77B5C8-2CC0-4A61-A547-BDBD7F1593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760413"/>
            <a:ext cx="69119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タイトル 1">
            <a:extLst>
              <a:ext uri="{FF2B5EF4-FFF2-40B4-BE49-F238E27FC236}">
                <a16:creationId xmlns:a16="http://schemas.microsoft.com/office/drawing/2014/main" id="{A9371DC1-6E90-409A-9568-7FFFE1FC07E2}"/>
              </a:ext>
            </a:extLst>
          </p:cNvPr>
          <p:cNvSpPr txBox="1">
            <a:spLocks/>
          </p:cNvSpPr>
          <p:nvPr/>
        </p:nvSpPr>
        <p:spPr bwMode="auto">
          <a:xfrm>
            <a:off x="258763" y="169863"/>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P4</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A895D114-86DB-4A88-9859-0E0818CE2630}"/>
              </a:ext>
            </a:extLst>
          </p:cNvPr>
          <p:cNvSpPr txBox="1">
            <a:spLocks noChangeArrowheads="1"/>
          </p:cNvSpPr>
          <p:nvPr/>
        </p:nvSpPr>
        <p:spPr bwMode="auto">
          <a:xfrm>
            <a:off x="865188" y="2349500"/>
            <a:ext cx="770255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5400" b="1">
                <a:solidFill>
                  <a:srgbClr val="A8A400"/>
                </a:solidFill>
                <a:latin typeface="メイリオ" panose="020B0604030504040204" pitchFamily="50" charset="-128"/>
                <a:ea typeface="メイリオ" panose="020B0604030504040204" pitchFamily="50" charset="-128"/>
              </a:rPr>
              <a:t>2020</a:t>
            </a:r>
            <a:r>
              <a:rPr lang="ja-JP" altLang="en-US" sz="5400" b="1">
                <a:solidFill>
                  <a:srgbClr val="A8A400"/>
                </a:solidFill>
                <a:latin typeface="メイリオ" panose="020B0604030504040204" pitchFamily="50" charset="-128"/>
                <a:ea typeface="メイリオ" panose="020B0604030504040204" pitchFamily="50" charset="-128"/>
              </a:rPr>
              <a:t>年度</a:t>
            </a:r>
            <a:endParaRPr lang="en-US" altLang="ja-JP" sz="54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5400" b="1">
                <a:solidFill>
                  <a:srgbClr val="A8A400"/>
                </a:solidFill>
                <a:latin typeface="メイリオ" panose="020B0604030504040204" pitchFamily="50" charset="-128"/>
                <a:ea typeface="メイリオ" panose="020B0604030504040204" pitchFamily="50" charset="-128"/>
              </a:rPr>
              <a:t>運動方針のふりかえり</a:t>
            </a:r>
            <a:endParaRPr lang="en-US" altLang="ja-JP" sz="5400" b="1">
              <a:solidFill>
                <a:srgbClr val="A8A400"/>
              </a:solidFill>
              <a:latin typeface="メイリオ" panose="020B0604030504040204" pitchFamily="50" charset="-128"/>
              <a:ea typeface="メイリオ" panose="020B0604030504040204" pitchFamily="50" charset="-128"/>
            </a:endParaRPr>
          </a:p>
        </p:txBody>
      </p:sp>
      <p:sp>
        <p:nvSpPr>
          <p:cNvPr id="19459" name="Text Box 6">
            <a:extLst>
              <a:ext uri="{FF2B5EF4-FFF2-40B4-BE49-F238E27FC236}">
                <a16:creationId xmlns:a16="http://schemas.microsoft.com/office/drawing/2014/main" id="{F7F1AAF0-A662-4DE7-9630-94ABB48FB508}"/>
              </a:ext>
            </a:extLst>
          </p:cNvPr>
          <p:cNvSpPr txBox="1">
            <a:spLocks noChangeArrowheads="1"/>
          </p:cNvSpPr>
          <p:nvPr/>
        </p:nvSpPr>
        <p:spPr bwMode="auto">
          <a:xfrm>
            <a:off x="323850" y="549275"/>
            <a:ext cx="4392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latin typeface="メイリオ" panose="020B0604030504040204" pitchFamily="50" charset="-128"/>
                <a:ea typeface="メイリオ" panose="020B0604030504040204" pitchFamily="50" charset="-128"/>
              </a:rPr>
              <a:t>第１号議案</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5655865D-1E14-4D39-9354-0521A228037B}"/>
              </a:ext>
            </a:extLst>
          </p:cNvPr>
          <p:cNvSpPr>
            <a:spLocks noGrp="1"/>
          </p:cNvSpPr>
          <p:nvPr>
            <p:ph type="title"/>
          </p:nvPr>
        </p:nvSpPr>
        <p:spPr>
          <a:xfrm>
            <a:off x="2700338" y="11113"/>
            <a:ext cx="5060950" cy="1143000"/>
          </a:xfrm>
        </p:spPr>
        <p:txBody>
          <a:bodyPr/>
          <a:lstStyle/>
          <a:p>
            <a:r>
              <a:rPr lang="ja-JP" altLang="en-US" sz="3600" b="1">
                <a:latin typeface="メイリオ" panose="020B0604030504040204" pitchFamily="50" charset="-128"/>
                <a:ea typeface="メイリオ" panose="020B0604030504040204" pitchFamily="50" charset="-128"/>
              </a:rPr>
              <a:t>工夫して班会を継続</a:t>
            </a:r>
            <a:endParaRPr lang="ja-JP" altLang="en-US" sz="3200" b="1">
              <a:latin typeface="メイリオ" panose="020B0604030504040204" pitchFamily="50" charset="-128"/>
              <a:ea typeface="メイリオ" panose="020B0604030504040204" pitchFamily="50" charset="-128"/>
            </a:endParaRPr>
          </a:p>
        </p:txBody>
      </p:sp>
      <p:sp>
        <p:nvSpPr>
          <p:cNvPr id="20483" name="コンテンツ プレースホルダー 2">
            <a:extLst>
              <a:ext uri="{FF2B5EF4-FFF2-40B4-BE49-F238E27FC236}">
                <a16:creationId xmlns:a16="http://schemas.microsoft.com/office/drawing/2014/main" id="{0FA84EE6-C07D-41E5-BA3A-CBBCF7A0CE1D}"/>
              </a:ext>
            </a:extLst>
          </p:cNvPr>
          <p:cNvSpPr>
            <a:spLocks noGrp="1"/>
          </p:cNvSpPr>
          <p:nvPr>
            <p:ph idx="1"/>
          </p:nvPr>
        </p:nvSpPr>
        <p:spPr>
          <a:xfrm>
            <a:off x="82550" y="4365625"/>
            <a:ext cx="8785225" cy="2349500"/>
          </a:xfrm>
        </p:spPr>
        <p:txBody>
          <a:bodyPr/>
          <a:lstStyle/>
          <a:p>
            <a:pPr marL="0" indent="0">
              <a:buFontTx/>
              <a:buNone/>
            </a:pPr>
            <a:r>
              <a:rPr lang="ja-JP" altLang="en-US">
                <a:latin typeface="メイリオ" panose="020B0604030504040204" pitchFamily="50" charset="-128"/>
                <a:ea typeface="メイリオ" panose="020B0604030504040204" pitchFamily="50" charset="-128"/>
              </a:rPr>
              <a:t>高齢者の孤立やフレイルの悪化を予防するために、手指消毒、マスク、換気の基本的な感染対策とあわせて、屋外でできることを増やす、広い会場に変更する、などあらゆる工夫をして班会を継続してきました。</a:t>
            </a:r>
            <a:endParaRPr lang="en-US" altLang="ja-JP">
              <a:latin typeface="メイリオ" panose="020B0604030504040204" pitchFamily="50" charset="-128"/>
              <a:ea typeface="メイリオ" panose="020B0604030504040204" pitchFamily="50" charset="-128"/>
            </a:endParaRPr>
          </a:p>
        </p:txBody>
      </p:sp>
      <p:pic>
        <p:nvPicPr>
          <p:cNvPr id="20484" name="図 1">
            <a:extLst>
              <a:ext uri="{FF2B5EF4-FFF2-40B4-BE49-F238E27FC236}">
                <a16:creationId xmlns:a16="http://schemas.microsoft.com/office/drawing/2014/main" id="{6C620DD5-3627-4C4C-8927-805B2C495EBD}"/>
              </a:ext>
            </a:extLst>
          </p:cNvPr>
          <p:cNvPicPr>
            <a:picLocks noChangeAspect="1"/>
          </p:cNvPicPr>
          <p:nvPr/>
        </p:nvPicPr>
        <p:blipFill>
          <a:blip r:embed="rId3">
            <a:extLst>
              <a:ext uri="{28A0092B-C50C-407E-A947-70E740481C1C}">
                <a14:useLocalDpi xmlns:a14="http://schemas.microsoft.com/office/drawing/2010/main" val="0"/>
              </a:ext>
            </a:extLst>
          </a:blip>
          <a:srcRect l="528" r="4585" b="23369"/>
          <a:stretch>
            <a:fillRect/>
          </a:stretch>
        </p:blipFill>
        <p:spPr bwMode="auto">
          <a:xfrm>
            <a:off x="755650" y="836613"/>
            <a:ext cx="7632700" cy="33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タイトル 1">
            <a:extLst>
              <a:ext uri="{FF2B5EF4-FFF2-40B4-BE49-F238E27FC236}">
                <a16:creationId xmlns:a16="http://schemas.microsoft.com/office/drawing/2014/main" id="{6E101AF5-3846-469B-8D59-A4E59AC59BE1}"/>
              </a:ext>
            </a:extLst>
          </p:cNvPr>
          <p:cNvSpPr txBox="1">
            <a:spLocks/>
          </p:cNvSpPr>
          <p:nvPr/>
        </p:nvSpPr>
        <p:spPr bwMode="auto">
          <a:xfrm>
            <a:off x="258763" y="169863"/>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P6</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D995AC7F-9859-48F9-8C77-2729B6048A03}"/>
              </a:ext>
            </a:extLst>
          </p:cNvPr>
          <p:cNvSpPr>
            <a:spLocks noGrp="1"/>
          </p:cNvSpPr>
          <p:nvPr>
            <p:ph type="title"/>
          </p:nvPr>
        </p:nvSpPr>
        <p:spPr>
          <a:xfrm>
            <a:off x="385763" y="350838"/>
            <a:ext cx="8758237" cy="1143000"/>
          </a:xfrm>
        </p:spPr>
        <p:txBody>
          <a:bodyPr/>
          <a:lstStyle/>
          <a:p>
            <a:r>
              <a:rPr lang="ja-JP" altLang="en-US" sz="3600" b="1">
                <a:latin typeface="メイリオ" panose="020B0604030504040204" pitchFamily="50" charset="-128"/>
                <a:ea typeface="メイリオ" panose="020B0604030504040204" pitchFamily="50" charset="-128"/>
              </a:rPr>
              <a:t>世話人訪問で発熱外来のお知らせ</a:t>
            </a:r>
            <a:br>
              <a:rPr lang="en-US" altLang="ja-JP" b="1">
                <a:latin typeface="メイリオ" panose="020B0604030504040204" pitchFamily="50" charset="-128"/>
                <a:ea typeface="メイリオ" panose="020B0604030504040204" pitchFamily="50" charset="-128"/>
              </a:rPr>
            </a:br>
            <a:endParaRPr lang="ja-JP" altLang="en-US" sz="4000" b="1">
              <a:latin typeface="メイリオ" panose="020B0604030504040204" pitchFamily="50" charset="-128"/>
              <a:ea typeface="メイリオ" panose="020B0604030504040204" pitchFamily="50" charset="-128"/>
            </a:endParaRPr>
          </a:p>
        </p:txBody>
      </p:sp>
      <p:sp>
        <p:nvSpPr>
          <p:cNvPr id="21507" name="コンテンツ プレースホルダー 2">
            <a:extLst>
              <a:ext uri="{FF2B5EF4-FFF2-40B4-BE49-F238E27FC236}">
                <a16:creationId xmlns:a16="http://schemas.microsoft.com/office/drawing/2014/main" id="{52EFF994-ECF6-407F-BE08-D47A70B7B77D}"/>
              </a:ext>
            </a:extLst>
          </p:cNvPr>
          <p:cNvSpPr>
            <a:spLocks noGrp="1"/>
          </p:cNvSpPr>
          <p:nvPr>
            <p:ph idx="1"/>
          </p:nvPr>
        </p:nvSpPr>
        <p:spPr>
          <a:xfrm>
            <a:off x="234950" y="4486275"/>
            <a:ext cx="8785225" cy="2347913"/>
          </a:xfrm>
        </p:spPr>
        <p:txBody>
          <a:bodyPr/>
          <a:lstStyle/>
          <a:p>
            <a:pPr marL="0" indent="0">
              <a:buFontTx/>
              <a:buNone/>
            </a:pPr>
            <a:r>
              <a:rPr lang="en-US" altLang="ja-JP" sz="2800">
                <a:latin typeface="メイリオ" panose="020B0604030504040204" pitchFamily="50" charset="-128"/>
                <a:ea typeface="メイリオ" panose="020B0604030504040204" pitchFamily="50" charset="-128"/>
              </a:rPr>
              <a:t>2020</a:t>
            </a:r>
            <a:r>
              <a:rPr lang="ja-JP" altLang="en-US" sz="2800">
                <a:latin typeface="メイリオ" panose="020B0604030504040204" pitchFamily="50" charset="-128"/>
                <a:ea typeface="メイリオ" panose="020B0604030504040204" pitchFamily="50" charset="-128"/>
              </a:rPr>
              <a:t>年</a:t>
            </a:r>
            <a:r>
              <a:rPr lang="en-US" altLang="ja-JP" sz="2800">
                <a:latin typeface="メイリオ" panose="020B0604030504040204" pitchFamily="50" charset="-128"/>
                <a:ea typeface="メイリオ" panose="020B0604030504040204" pitchFamily="50" charset="-128"/>
              </a:rPr>
              <a:t>11</a:t>
            </a:r>
            <a:r>
              <a:rPr lang="ja-JP" altLang="en-US" sz="2800">
                <a:latin typeface="メイリオ" panose="020B0604030504040204" pitchFamily="50" charset="-128"/>
                <a:ea typeface="メイリオ" panose="020B0604030504040204" pitchFamily="50" charset="-128"/>
              </a:rPr>
              <a:t>月から</a:t>
            </a:r>
            <a:r>
              <a:rPr lang="en-US" altLang="ja-JP" sz="2800">
                <a:latin typeface="メイリオ" panose="020B0604030504040204" pitchFamily="50" charset="-128"/>
                <a:ea typeface="メイリオ" panose="020B0604030504040204" pitchFamily="50" charset="-128"/>
              </a:rPr>
              <a:t>12</a:t>
            </a:r>
            <a:r>
              <a:rPr lang="ja-JP" altLang="en-US" sz="2800">
                <a:latin typeface="メイリオ" panose="020B0604030504040204" pitchFamily="50" charset="-128"/>
                <a:ea typeface="メイリオ" panose="020B0604030504040204" pitchFamily="50" charset="-128"/>
              </a:rPr>
              <a:t>月にかけて、</a:t>
            </a:r>
            <a:r>
              <a:rPr lang="en-US" altLang="ja-JP" sz="2800">
                <a:latin typeface="メイリオ" panose="020B0604030504040204" pitchFamily="50" charset="-128"/>
                <a:ea typeface="メイリオ" panose="020B0604030504040204" pitchFamily="50" charset="-128"/>
              </a:rPr>
              <a:t>3342</a:t>
            </a:r>
            <a:r>
              <a:rPr lang="ja-JP" altLang="en-US" sz="2800">
                <a:latin typeface="メイリオ" panose="020B0604030504040204" pitchFamily="50" charset="-128"/>
                <a:ea typeface="メイリオ" panose="020B0604030504040204" pitchFamily="50" charset="-128"/>
              </a:rPr>
              <a:t>人の世話人さんを訪問行いました。「熱が出たらどのように病院にかかったらよいか」をお伝えしながら、南生協病院の発熱外来をご案内して、最後に「コロナ禍のお困りごとはないですか」をお聞きしました。</a:t>
            </a:r>
            <a:endParaRPr lang="en-US" altLang="ja-JP" sz="2800">
              <a:latin typeface="メイリオ" panose="020B0604030504040204" pitchFamily="50" charset="-128"/>
              <a:ea typeface="メイリオ" panose="020B0604030504040204" pitchFamily="50" charset="-128"/>
            </a:endParaRPr>
          </a:p>
        </p:txBody>
      </p:sp>
      <p:pic>
        <p:nvPicPr>
          <p:cNvPr id="21508" name="図 1">
            <a:extLst>
              <a:ext uri="{FF2B5EF4-FFF2-40B4-BE49-F238E27FC236}">
                <a16:creationId xmlns:a16="http://schemas.microsoft.com/office/drawing/2014/main" id="{F0535EE0-30D5-459D-B5C3-BD5A79010903}"/>
              </a:ext>
            </a:extLst>
          </p:cNvPr>
          <p:cNvPicPr>
            <a:picLocks noChangeAspect="1"/>
          </p:cNvPicPr>
          <p:nvPr/>
        </p:nvPicPr>
        <p:blipFill>
          <a:blip r:embed="rId3">
            <a:extLst>
              <a:ext uri="{28A0092B-C50C-407E-A947-70E740481C1C}">
                <a14:useLocalDpi xmlns:a14="http://schemas.microsoft.com/office/drawing/2010/main" val="0"/>
              </a:ext>
            </a:extLst>
          </a:blip>
          <a:srcRect t="24802" r="7475" b="16322"/>
          <a:stretch>
            <a:fillRect/>
          </a:stretch>
        </p:blipFill>
        <p:spPr bwMode="auto">
          <a:xfrm>
            <a:off x="1042988" y="922338"/>
            <a:ext cx="6923087"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タイトル 1">
            <a:extLst>
              <a:ext uri="{FF2B5EF4-FFF2-40B4-BE49-F238E27FC236}">
                <a16:creationId xmlns:a16="http://schemas.microsoft.com/office/drawing/2014/main" id="{D7540DB5-2E13-47F9-BDE4-7AE78E1AE9DF}"/>
              </a:ext>
            </a:extLst>
          </p:cNvPr>
          <p:cNvSpPr txBox="1">
            <a:spLocks/>
          </p:cNvSpPr>
          <p:nvPr/>
        </p:nvSpPr>
        <p:spPr bwMode="auto">
          <a:xfrm>
            <a:off x="234950" y="3508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6A173151-CC7B-4603-B29F-3AC81AA74ECA}"/>
              </a:ext>
            </a:extLst>
          </p:cNvPr>
          <p:cNvSpPr txBox="1">
            <a:spLocks noChangeArrowheads="1"/>
          </p:cNvSpPr>
          <p:nvPr/>
        </p:nvSpPr>
        <p:spPr bwMode="auto">
          <a:xfrm>
            <a:off x="101600" y="1412875"/>
            <a:ext cx="8909050" cy="5816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dirty="0">
                <a:solidFill>
                  <a:srgbClr val="FF0000"/>
                </a:solidFill>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2019</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12</a:t>
            </a:r>
            <a:r>
              <a:rPr lang="ja-JP" altLang="en-US" sz="2400" dirty="0">
                <a:latin typeface="メイリオ" panose="020B0604030504040204" pitchFamily="50" charset="-128"/>
                <a:ea typeface="メイリオ" panose="020B0604030504040204" pitchFamily="50" charset="-128"/>
              </a:rPr>
              <a:t>月に中国河北省武漢市を中心に発生した新型コロナウイルス感染症は全世界に広がり、発生から</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年以上が経過しても、その勢いが収まる気配はありません。日本でも</a:t>
            </a:r>
            <a:r>
              <a:rPr lang="en-US" altLang="ja-JP" sz="2400" dirty="0">
                <a:latin typeface="メイリオ" panose="020B0604030504040204" pitchFamily="50" charset="-128"/>
                <a:ea typeface="メイリオ" panose="020B0604030504040204" pitchFamily="50" charset="-128"/>
              </a:rPr>
              <a:t>2021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月より新型コロナワクチン接種が始まりましたが、政府のワクチン確保が遅れ、いまだに対象者国民への接種の見通しが立っていません。</a:t>
            </a:r>
            <a:endParaRPr lang="en-US" altLang="ja-JP" sz="2400" dirty="0">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400" dirty="0">
                <a:latin typeface="メイリオ" panose="020B0604030504040204" pitchFamily="50" charset="-128"/>
                <a:ea typeface="メイリオ" panose="020B0604030504040204" pitchFamily="50" charset="-128"/>
              </a:rPr>
              <a:t>　南医療生協理事会は、</a:t>
            </a:r>
            <a:r>
              <a:rPr lang="en-US" altLang="ja-JP" sz="2400" dirty="0">
                <a:latin typeface="メイリオ" panose="020B0604030504040204" pitchFamily="50" charset="-128"/>
                <a:ea typeface="メイリオ" panose="020B0604030504040204" pitchFamily="50" charset="-128"/>
              </a:rPr>
              <a:t>2020</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月に「南医療生協の新型コロナウイルス感染症（</a:t>
            </a:r>
            <a:r>
              <a:rPr lang="en-US" altLang="ja-JP" sz="2400" dirty="0">
                <a:latin typeface="メイリオ" panose="020B0604030504040204" pitchFamily="50" charset="-128"/>
                <a:ea typeface="メイリオ" panose="020B0604030504040204" pitchFamily="50" charset="-128"/>
              </a:rPr>
              <a:t>Covid-19</a:t>
            </a:r>
            <a:r>
              <a:rPr lang="ja-JP" altLang="en-US" sz="2400" dirty="0">
                <a:latin typeface="メイリオ" panose="020B0604030504040204" pitchFamily="50" charset="-128"/>
                <a:ea typeface="メイリオ" panose="020B0604030504040204" pitchFamily="50" charset="-128"/>
              </a:rPr>
              <a:t>）対応方針」を発表しましたが、この</a:t>
            </a:r>
            <a:r>
              <a:rPr lang="en-US" altLang="ja-JP" sz="2400" dirty="0">
                <a:latin typeface="メイリオ" panose="020B0604030504040204" pitchFamily="50" charset="-128"/>
                <a:ea typeface="メイリオ" panose="020B0604030504040204" pitchFamily="50" charset="-128"/>
              </a:rPr>
              <a:t>1</a:t>
            </a:r>
            <a:r>
              <a:rPr lang="ja-JP" altLang="en-US" sz="2400" dirty="0">
                <a:latin typeface="メイリオ" panose="020B0604030504040204" pitchFamily="50" charset="-128"/>
                <a:ea typeface="メイリオ" panose="020B0604030504040204" pitchFamily="50" charset="-128"/>
              </a:rPr>
              <a:t>年間の経過を踏まえて</a:t>
            </a:r>
            <a:r>
              <a:rPr lang="en-US" altLang="ja-JP" sz="2400" dirty="0">
                <a:latin typeface="メイリオ" panose="020B0604030504040204" pitchFamily="50" charset="-128"/>
                <a:ea typeface="メイリオ" panose="020B0604030504040204" pitchFamily="50" charset="-128"/>
              </a:rPr>
              <a:t>2021</a:t>
            </a:r>
            <a:r>
              <a:rPr lang="ja-JP" altLang="en-US" sz="2400" dirty="0">
                <a:latin typeface="メイリオ" panose="020B0604030504040204" pitchFamily="50" charset="-128"/>
                <a:ea typeface="メイリオ" panose="020B0604030504040204" pitchFamily="50" charset="-128"/>
              </a:rPr>
              <a:t>年度</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月理事会で「新たな南医療生協の新型コロナウイルス感染症（</a:t>
            </a:r>
            <a:r>
              <a:rPr lang="en-US" altLang="ja-JP" sz="2400" dirty="0">
                <a:latin typeface="メイリオ" panose="020B0604030504040204" pitchFamily="50" charset="-128"/>
                <a:ea typeface="メイリオ" panose="020B0604030504040204" pitchFamily="50" charset="-128"/>
              </a:rPr>
              <a:t>Covid-19</a:t>
            </a:r>
            <a:r>
              <a:rPr lang="ja-JP" altLang="en-US" sz="2400" dirty="0">
                <a:latin typeface="メイリオ" panose="020B0604030504040204" pitchFamily="50" charset="-128"/>
                <a:ea typeface="メイリオ" panose="020B0604030504040204" pitchFamily="50" charset="-128"/>
              </a:rPr>
              <a:t>）対応方針」を整理しました。</a:t>
            </a:r>
            <a:endParaRPr lang="en-US" altLang="ja-JP" sz="2400" dirty="0">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400" dirty="0">
                <a:latin typeface="メイリオ" panose="020B0604030504040204" pitchFamily="50" charset="-128"/>
                <a:ea typeface="メイリオ" panose="020B0604030504040204" pitchFamily="50" charset="-128"/>
              </a:rPr>
              <a:t>　引き続き最新情報を「健康の友」紙面や事業所窓口、班、支部を通じて伝えていきます。　　　　　　　　　　　　　　　　　　　　　</a:t>
            </a:r>
            <a:endParaRPr lang="en-US" altLang="ja-JP" sz="2400" dirty="0">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400" dirty="0">
                <a:latin typeface="メイリオ" panose="020B0604030504040204" pitchFamily="50" charset="-128"/>
                <a:ea typeface="メイリオ" panose="020B0604030504040204" pitchFamily="50" charset="-128"/>
              </a:rPr>
              <a:t>　</a:t>
            </a:r>
            <a:endParaRPr lang="en-US" altLang="ja-JP" sz="2400" dirty="0">
              <a:latin typeface="メイリオ" panose="020B0604030504040204" pitchFamily="50" charset="-128"/>
              <a:ea typeface="メイリオ" panose="020B0604030504040204" pitchFamily="50" charset="-128"/>
            </a:endParaRPr>
          </a:p>
        </p:txBody>
      </p:sp>
      <p:sp>
        <p:nvSpPr>
          <p:cNvPr id="4099" name="Text Box 3">
            <a:extLst>
              <a:ext uri="{FF2B5EF4-FFF2-40B4-BE49-F238E27FC236}">
                <a16:creationId xmlns:a16="http://schemas.microsoft.com/office/drawing/2014/main" id="{FD5F03E8-E251-4ECA-889E-A8D73E4D0BD7}"/>
              </a:ext>
            </a:extLst>
          </p:cNvPr>
          <p:cNvSpPr txBox="1">
            <a:spLocks noChangeArrowheads="1"/>
          </p:cNvSpPr>
          <p:nvPr/>
        </p:nvSpPr>
        <p:spPr bwMode="auto">
          <a:xfrm>
            <a:off x="1116013" y="115888"/>
            <a:ext cx="8142287"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ea typeface="HGP創英角ｺﾞｼｯｸUB" panose="020B0900000000000000" pitchFamily="50" charset="-128"/>
              </a:rPr>
              <a:t>南医療生協の　　　　　　　　　　　　　　　　　　　新型コロナウイルス感染症対応について　</a:t>
            </a:r>
            <a:endParaRPr lang="ja-JP" altLang="en-US" sz="2800">
              <a:ea typeface="HGP創英角ｺﾞｼｯｸUB" panose="020B0900000000000000" pitchFamily="50" charset="-128"/>
            </a:endParaRPr>
          </a:p>
        </p:txBody>
      </p:sp>
      <p:sp>
        <p:nvSpPr>
          <p:cNvPr id="4100" name="タイトル 1">
            <a:extLst>
              <a:ext uri="{FF2B5EF4-FFF2-40B4-BE49-F238E27FC236}">
                <a16:creationId xmlns:a16="http://schemas.microsoft.com/office/drawing/2014/main" id="{FBA690B4-E41A-403C-AC2B-D33D30980646}"/>
              </a:ext>
            </a:extLst>
          </p:cNvPr>
          <p:cNvSpPr txBox="1">
            <a:spLocks/>
          </p:cNvSpPr>
          <p:nvPr/>
        </p:nvSpPr>
        <p:spPr bwMode="auto">
          <a:xfrm>
            <a:off x="290513" y="261938"/>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D3EDAFD6-40B0-40C1-BFBB-BB9E1780144A}"/>
              </a:ext>
            </a:extLst>
          </p:cNvPr>
          <p:cNvSpPr>
            <a:spLocks noGrp="1"/>
          </p:cNvSpPr>
          <p:nvPr>
            <p:ph type="title"/>
          </p:nvPr>
        </p:nvSpPr>
        <p:spPr>
          <a:xfrm>
            <a:off x="1116013" y="188913"/>
            <a:ext cx="6696075" cy="1143000"/>
          </a:xfrm>
        </p:spPr>
        <p:txBody>
          <a:bodyPr/>
          <a:lstStyle/>
          <a:p>
            <a:r>
              <a:rPr lang="ja-JP" altLang="en-US" sz="3600" b="1">
                <a:latin typeface="メイリオ" panose="020B0604030504040204" pitchFamily="50" charset="-128"/>
                <a:ea typeface="メイリオ" panose="020B0604030504040204" pitchFamily="50" charset="-128"/>
              </a:rPr>
              <a:t>ワクチン予診票班会</a:t>
            </a:r>
            <a:br>
              <a:rPr lang="en-US" altLang="ja-JP">
                <a:latin typeface="メイリオ" panose="020B0604030504040204" pitchFamily="50" charset="-128"/>
                <a:ea typeface="メイリオ" panose="020B0604030504040204" pitchFamily="50" charset="-128"/>
              </a:rPr>
            </a:br>
            <a:endParaRPr lang="ja-JP" altLang="en-US" sz="4000">
              <a:latin typeface="メイリオ" panose="020B0604030504040204" pitchFamily="50" charset="-128"/>
              <a:ea typeface="メイリオ" panose="020B0604030504040204" pitchFamily="50" charset="-128"/>
            </a:endParaRPr>
          </a:p>
        </p:txBody>
      </p:sp>
      <p:sp>
        <p:nvSpPr>
          <p:cNvPr id="22531" name="コンテンツ プレースホルダー 2">
            <a:extLst>
              <a:ext uri="{FF2B5EF4-FFF2-40B4-BE49-F238E27FC236}">
                <a16:creationId xmlns:a16="http://schemas.microsoft.com/office/drawing/2014/main" id="{E3C6202F-9A92-48D7-BBE5-7549C2528FA1}"/>
              </a:ext>
            </a:extLst>
          </p:cNvPr>
          <p:cNvSpPr>
            <a:spLocks noGrp="1"/>
          </p:cNvSpPr>
          <p:nvPr>
            <p:ph idx="1"/>
          </p:nvPr>
        </p:nvSpPr>
        <p:spPr>
          <a:xfrm>
            <a:off x="179388" y="4292600"/>
            <a:ext cx="8785225" cy="2347913"/>
          </a:xfrm>
        </p:spPr>
        <p:txBody>
          <a:bodyPr/>
          <a:lstStyle/>
          <a:p>
            <a:pPr marL="0" indent="0">
              <a:buFontTx/>
              <a:buNone/>
            </a:pPr>
            <a:r>
              <a:rPr lang="en-US" altLang="ja-JP" sz="2400">
                <a:latin typeface="メイリオ" panose="020B0604030504040204" pitchFamily="50" charset="-128"/>
                <a:ea typeface="メイリオ" panose="020B0604030504040204" pitchFamily="50" charset="-128"/>
              </a:rPr>
              <a:t>2021</a:t>
            </a:r>
            <a:r>
              <a:rPr lang="ja-JP" altLang="en-US" sz="2400">
                <a:latin typeface="メイリオ" panose="020B0604030504040204" pitchFamily="50" charset="-128"/>
                <a:ea typeface="メイリオ" panose="020B0604030504040204" pitchFamily="50" charset="-128"/>
              </a:rPr>
              <a:t>年</a:t>
            </a:r>
            <a:r>
              <a:rPr lang="en-US" altLang="ja-JP" sz="2400">
                <a:latin typeface="メイリオ" panose="020B0604030504040204" pitchFamily="50" charset="-128"/>
                <a:ea typeface="メイリオ" panose="020B0604030504040204" pitchFamily="50" charset="-128"/>
              </a:rPr>
              <a:t>3</a:t>
            </a:r>
            <a:r>
              <a:rPr lang="ja-JP" altLang="en-US" sz="2400">
                <a:latin typeface="メイリオ" panose="020B0604030504040204" pitchFamily="50" charset="-128"/>
                <a:ea typeface="メイリオ" panose="020B0604030504040204" pitchFamily="50" charset="-128"/>
              </a:rPr>
              <a:t>月からは「ワクチン予診票班会」を開催し、</a:t>
            </a:r>
            <a:r>
              <a:rPr lang="en-US" altLang="ja-JP" sz="2400">
                <a:latin typeface="メイリオ" panose="020B0604030504040204" pitchFamily="50" charset="-128"/>
                <a:ea typeface="メイリオ" panose="020B0604030504040204" pitchFamily="50" charset="-128"/>
              </a:rPr>
              <a:t>5</a:t>
            </a:r>
            <a:r>
              <a:rPr lang="ja-JP" altLang="en-US" sz="2400">
                <a:latin typeface="メイリオ" panose="020B0604030504040204" pitchFamily="50" charset="-128"/>
                <a:ea typeface="メイリオ" panose="020B0604030504040204" pitchFamily="50" charset="-128"/>
              </a:rPr>
              <a:t>月末には</a:t>
            </a:r>
            <a:r>
              <a:rPr lang="en-US" altLang="ja-JP" sz="2400">
                <a:latin typeface="メイリオ" panose="020B0604030504040204" pitchFamily="50" charset="-128"/>
                <a:ea typeface="メイリオ" panose="020B0604030504040204" pitchFamily="50" charset="-128"/>
              </a:rPr>
              <a:t>701</a:t>
            </a:r>
            <a:r>
              <a:rPr lang="ja-JP" altLang="en-US" sz="2400">
                <a:latin typeface="メイリオ" panose="020B0604030504040204" pitchFamily="50" charset="-128"/>
                <a:ea typeface="メイリオ" panose="020B0604030504040204" pitchFamily="50" charset="-128"/>
              </a:rPr>
              <a:t>班で実施されました。現在は、ワクチンの予約の取り方、副反応が出た時の病院のかかり方、会場まで行けない組合員をどう運ぶかという相談班会へと広がっています。こうした班会に町内の役員の方も出席され、「人と地域に役立つ」南医療生協の取り組みが前進し、「中日新聞」「朝日新聞」「中京テレビ」でも報道されました。</a:t>
            </a:r>
            <a:endParaRPr lang="en-US" altLang="ja-JP" sz="2400">
              <a:latin typeface="メイリオ" panose="020B0604030504040204" pitchFamily="50" charset="-128"/>
              <a:ea typeface="メイリオ" panose="020B0604030504040204" pitchFamily="50" charset="-128"/>
            </a:endParaRPr>
          </a:p>
        </p:txBody>
      </p:sp>
      <p:pic>
        <p:nvPicPr>
          <p:cNvPr id="22532" name="図 1">
            <a:extLst>
              <a:ext uri="{FF2B5EF4-FFF2-40B4-BE49-F238E27FC236}">
                <a16:creationId xmlns:a16="http://schemas.microsoft.com/office/drawing/2014/main" id="{EBDCED9D-49FA-45EB-9B12-8750C4277D29}"/>
              </a:ext>
            </a:extLst>
          </p:cNvPr>
          <p:cNvPicPr>
            <a:picLocks noChangeAspect="1"/>
          </p:cNvPicPr>
          <p:nvPr/>
        </p:nvPicPr>
        <p:blipFill>
          <a:blip r:embed="rId3">
            <a:extLst>
              <a:ext uri="{28A0092B-C50C-407E-A947-70E740481C1C}">
                <a14:useLocalDpi xmlns:a14="http://schemas.microsoft.com/office/drawing/2010/main" val="0"/>
              </a:ext>
            </a:extLst>
          </a:blip>
          <a:srcRect t="5881" b="23740"/>
          <a:stretch>
            <a:fillRect/>
          </a:stretch>
        </p:blipFill>
        <p:spPr bwMode="auto">
          <a:xfrm>
            <a:off x="1116013" y="760413"/>
            <a:ext cx="62992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タイトル 1">
            <a:extLst>
              <a:ext uri="{FF2B5EF4-FFF2-40B4-BE49-F238E27FC236}">
                <a16:creationId xmlns:a16="http://schemas.microsoft.com/office/drawing/2014/main" id="{21912792-9D85-4D1D-9D8F-3D8D9A145EB4}"/>
              </a:ext>
            </a:extLst>
          </p:cNvPr>
          <p:cNvSpPr txBox="1">
            <a:spLocks/>
          </p:cNvSpPr>
          <p:nvPr/>
        </p:nvSpPr>
        <p:spPr bwMode="auto">
          <a:xfrm>
            <a:off x="234950" y="3508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33395CAD-4B64-4E91-9221-F4A1675EAFB6}"/>
              </a:ext>
            </a:extLst>
          </p:cNvPr>
          <p:cNvSpPr>
            <a:spLocks noGrp="1"/>
          </p:cNvSpPr>
          <p:nvPr>
            <p:ph type="title"/>
          </p:nvPr>
        </p:nvSpPr>
        <p:spPr>
          <a:xfrm>
            <a:off x="1258888" y="0"/>
            <a:ext cx="8229600" cy="1143000"/>
          </a:xfrm>
        </p:spPr>
        <p:txBody>
          <a:bodyPr/>
          <a:lstStyle/>
          <a:p>
            <a:r>
              <a:rPr lang="ja-JP" altLang="en-US" sz="4000" b="1">
                <a:latin typeface="メイリオ" panose="020B0604030504040204" pitchFamily="50" charset="-128"/>
                <a:ea typeface="メイリオ" panose="020B0604030504040204" pitchFamily="50" charset="-128"/>
              </a:rPr>
              <a:t>分散型のイベント開催</a:t>
            </a:r>
            <a:endParaRPr lang="ja-JP" altLang="en-US" sz="4000">
              <a:latin typeface="メイリオ" panose="020B0604030504040204" pitchFamily="50" charset="-128"/>
              <a:ea typeface="メイリオ" panose="020B0604030504040204" pitchFamily="50" charset="-128"/>
            </a:endParaRPr>
          </a:p>
        </p:txBody>
      </p:sp>
      <p:sp>
        <p:nvSpPr>
          <p:cNvPr id="23555" name="コンテンツ プレースホルダー 2">
            <a:extLst>
              <a:ext uri="{FF2B5EF4-FFF2-40B4-BE49-F238E27FC236}">
                <a16:creationId xmlns:a16="http://schemas.microsoft.com/office/drawing/2014/main" id="{DD4AC66F-0B62-463A-82A5-087BC5537D75}"/>
              </a:ext>
            </a:extLst>
          </p:cNvPr>
          <p:cNvSpPr>
            <a:spLocks noGrp="1"/>
          </p:cNvSpPr>
          <p:nvPr>
            <p:ph idx="1"/>
          </p:nvPr>
        </p:nvSpPr>
        <p:spPr>
          <a:xfrm>
            <a:off x="179388" y="4005263"/>
            <a:ext cx="8785225" cy="2347912"/>
          </a:xfrm>
        </p:spPr>
        <p:txBody>
          <a:bodyPr/>
          <a:lstStyle/>
          <a:p>
            <a:pPr marL="0" indent="0">
              <a:buFontTx/>
              <a:buNone/>
            </a:pPr>
            <a:r>
              <a:rPr lang="ja-JP" altLang="en-US" sz="2400" dirty="0">
                <a:latin typeface="メイリオ" panose="020B0604030504040204" pitchFamily="50" charset="-128"/>
                <a:ea typeface="メイリオ" panose="020B0604030504040204" pitchFamily="50" charset="-128"/>
              </a:rPr>
              <a:t>コロナ禍でも行えるイベント開催を模索して、地域分散型に変えて開催してきました。</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en-US" altLang="ja-JP" sz="2400" dirty="0">
                <a:latin typeface="メイリオ" panose="020B0604030504040204" pitchFamily="50" charset="-128"/>
                <a:ea typeface="メイリオ" panose="020B0604030504040204" pitchFamily="50" charset="-128"/>
              </a:rPr>
              <a:t>2020</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8</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22</a:t>
            </a:r>
            <a:r>
              <a:rPr lang="ja-JP" altLang="en-US" sz="2400" dirty="0">
                <a:latin typeface="メイリオ" panose="020B0604030504040204" pitchFamily="50" charset="-128"/>
                <a:ea typeface="メイリオ" panose="020B0604030504040204" pitchFamily="50" charset="-128"/>
              </a:rPr>
              <a:t>日「組合員職員による事例交流会」</a:t>
            </a:r>
            <a:r>
              <a:rPr lang="en-US" altLang="ja-JP" sz="2400" dirty="0">
                <a:latin typeface="メイリオ" panose="020B0604030504040204" pitchFamily="50" charset="-128"/>
                <a:ea typeface="メイリオ" panose="020B0604030504040204" pitchFamily="50" charset="-128"/>
              </a:rPr>
              <a:t>4</a:t>
            </a:r>
            <a:r>
              <a:rPr lang="ja-JP" altLang="en-US" sz="2400" dirty="0">
                <a:latin typeface="メイリオ" panose="020B0604030504040204" pitchFamily="50" charset="-128"/>
                <a:ea typeface="メイリオ" panose="020B0604030504040204" pitchFamily="50" charset="-128"/>
              </a:rPr>
              <a:t>会場</a:t>
            </a:r>
            <a:r>
              <a:rPr lang="en-US" altLang="ja-JP" sz="2400" dirty="0">
                <a:latin typeface="メイリオ" panose="020B0604030504040204" pitchFamily="50" charset="-128"/>
                <a:ea typeface="メイリオ" panose="020B0604030504040204" pitchFamily="50" charset="-128"/>
              </a:rPr>
              <a:t>170</a:t>
            </a:r>
            <a:r>
              <a:rPr lang="ja-JP" altLang="en-US" sz="2400" dirty="0">
                <a:latin typeface="メイリオ" panose="020B0604030504040204" pitchFamily="50" charset="-128"/>
                <a:ea typeface="メイリオ" panose="020B0604030504040204" pitchFamily="50" charset="-128"/>
              </a:rPr>
              <a:t>人</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en-US" altLang="ja-JP" sz="2400" dirty="0">
                <a:latin typeface="メイリオ" panose="020B0604030504040204" pitchFamily="50" charset="-128"/>
                <a:ea typeface="メイリオ" panose="020B0604030504040204" pitchFamily="50" charset="-128"/>
              </a:rPr>
              <a:t>2020</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12</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日「まちづくり交流会」</a:t>
            </a:r>
            <a:r>
              <a:rPr lang="en-US" altLang="ja-JP" sz="2400" dirty="0">
                <a:latin typeface="メイリオ" panose="020B0604030504040204" pitchFamily="50" charset="-128"/>
                <a:ea typeface="メイリオ" panose="020B0604030504040204" pitchFamily="50" charset="-128"/>
              </a:rPr>
              <a:t>10</a:t>
            </a:r>
            <a:r>
              <a:rPr lang="ja-JP" altLang="en-US" sz="2400" dirty="0">
                <a:latin typeface="メイリオ" panose="020B0604030504040204" pitchFamily="50" charset="-128"/>
                <a:ea typeface="メイリオ" panose="020B0604030504040204" pitchFamily="50" charset="-128"/>
              </a:rPr>
              <a:t>会場</a:t>
            </a:r>
            <a:r>
              <a:rPr lang="en-US" altLang="ja-JP" sz="2400" dirty="0">
                <a:latin typeface="メイリオ" panose="020B0604030504040204" pitchFamily="50" charset="-128"/>
                <a:ea typeface="メイリオ" panose="020B0604030504040204" pitchFamily="50" charset="-128"/>
              </a:rPr>
              <a:t>326</a:t>
            </a:r>
            <a:r>
              <a:rPr lang="ja-JP" altLang="en-US" sz="2400" dirty="0">
                <a:latin typeface="メイリオ" panose="020B0604030504040204" pitchFamily="50" charset="-128"/>
                <a:ea typeface="メイリオ" panose="020B0604030504040204" pitchFamily="50" charset="-128"/>
              </a:rPr>
              <a:t>人</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en-US" altLang="ja-JP" sz="2400" dirty="0">
                <a:latin typeface="メイリオ" panose="020B0604030504040204" pitchFamily="50" charset="-128"/>
                <a:ea typeface="メイリオ" panose="020B0604030504040204" pitchFamily="50" charset="-128"/>
              </a:rPr>
              <a:t>2021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3</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14</a:t>
            </a:r>
            <a:r>
              <a:rPr lang="ja-JP" altLang="en-US" sz="2400" dirty="0">
                <a:latin typeface="メイリオ" panose="020B0604030504040204" pitchFamily="50" charset="-128"/>
                <a:ea typeface="メイリオ" panose="020B0604030504040204" pitchFamily="50" charset="-128"/>
              </a:rPr>
              <a:t>日「</a:t>
            </a:r>
            <a:r>
              <a:rPr lang="ja-JP" altLang="en-US" sz="2000" dirty="0">
                <a:latin typeface="メイリオ" panose="020B0604030504040204" pitchFamily="50" charset="-128"/>
                <a:ea typeface="メイリオ" panose="020B0604030504040204" pitchFamily="50" charset="-128"/>
              </a:rPr>
              <a:t>健康づくりフェスティバル</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15</a:t>
            </a:r>
            <a:r>
              <a:rPr lang="ja-JP" altLang="en-US" sz="2400" dirty="0">
                <a:latin typeface="メイリオ" panose="020B0604030504040204" pitchFamily="50" charset="-128"/>
                <a:ea typeface="メイリオ" panose="020B0604030504040204" pitchFamily="50" charset="-128"/>
              </a:rPr>
              <a:t>会場</a:t>
            </a:r>
            <a:r>
              <a:rPr lang="en-US" altLang="ja-JP" sz="2400" dirty="0">
                <a:latin typeface="メイリオ" panose="020B0604030504040204" pitchFamily="50" charset="-128"/>
                <a:ea typeface="メイリオ" panose="020B0604030504040204" pitchFamily="50" charset="-128"/>
              </a:rPr>
              <a:t>925</a:t>
            </a:r>
            <a:r>
              <a:rPr lang="ja-JP" altLang="en-US" sz="2400" dirty="0">
                <a:latin typeface="メイリオ" panose="020B0604030504040204" pitchFamily="50" charset="-128"/>
                <a:ea typeface="メイリオ" panose="020B0604030504040204" pitchFamily="50" charset="-128"/>
              </a:rPr>
              <a:t>人</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ja-JP" altLang="en-US" sz="2400" dirty="0">
                <a:latin typeface="メイリオ" panose="020B0604030504040204" pitchFamily="50" charset="-128"/>
                <a:ea typeface="メイリオ" panose="020B0604030504040204" pitchFamily="50" charset="-128"/>
              </a:rPr>
              <a:t>残念ながら、運営委員と仲間の研修会、地域共生社会大交流会は中止となりました。</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ja-JP" altLang="en-US" sz="2400" dirty="0"/>
              <a:t>　　</a:t>
            </a:r>
            <a:endParaRPr lang="en-US" altLang="ja-JP" sz="2400" dirty="0">
              <a:solidFill>
                <a:srgbClr val="FF0000"/>
              </a:solidFill>
            </a:endParaRPr>
          </a:p>
        </p:txBody>
      </p:sp>
      <p:pic>
        <p:nvPicPr>
          <p:cNvPr id="23556" name="図 1">
            <a:extLst>
              <a:ext uri="{FF2B5EF4-FFF2-40B4-BE49-F238E27FC236}">
                <a16:creationId xmlns:a16="http://schemas.microsoft.com/office/drawing/2014/main" id="{BBD42B15-3763-405E-81DC-385635F5ED44}"/>
              </a:ext>
            </a:extLst>
          </p:cNvPr>
          <p:cNvPicPr>
            <a:picLocks noChangeAspect="1"/>
          </p:cNvPicPr>
          <p:nvPr/>
        </p:nvPicPr>
        <p:blipFill>
          <a:blip r:embed="rId3">
            <a:extLst>
              <a:ext uri="{28A0092B-C50C-407E-A947-70E740481C1C}">
                <a14:useLocalDpi xmlns:a14="http://schemas.microsoft.com/office/drawing/2010/main" val="0"/>
              </a:ext>
            </a:extLst>
          </a:blip>
          <a:srcRect l="3539" t="28615" b="24951"/>
          <a:stretch>
            <a:fillRect/>
          </a:stretch>
        </p:blipFill>
        <p:spPr bwMode="auto">
          <a:xfrm>
            <a:off x="468313" y="981075"/>
            <a:ext cx="7977187"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タイトル 1">
            <a:extLst>
              <a:ext uri="{FF2B5EF4-FFF2-40B4-BE49-F238E27FC236}">
                <a16:creationId xmlns:a16="http://schemas.microsoft.com/office/drawing/2014/main" id="{52B78C66-F621-44C0-9681-E77263C927C0}"/>
              </a:ext>
            </a:extLst>
          </p:cNvPr>
          <p:cNvSpPr txBox="1">
            <a:spLocks/>
          </p:cNvSpPr>
          <p:nvPr/>
        </p:nvSpPr>
        <p:spPr bwMode="auto">
          <a:xfrm>
            <a:off x="234950" y="3508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70AD0F47-0155-466B-958F-9D547C82D74A}"/>
              </a:ext>
            </a:extLst>
          </p:cNvPr>
          <p:cNvSpPr>
            <a:spLocks noGrp="1"/>
          </p:cNvSpPr>
          <p:nvPr>
            <p:ph type="title"/>
          </p:nvPr>
        </p:nvSpPr>
        <p:spPr>
          <a:xfrm>
            <a:off x="1258888" y="0"/>
            <a:ext cx="8229600" cy="1143000"/>
          </a:xfrm>
        </p:spPr>
        <p:txBody>
          <a:bodyPr/>
          <a:lstStyle/>
          <a:p>
            <a:r>
              <a:rPr lang="ja-JP" altLang="en-US" sz="4000" b="1">
                <a:latin typeface="メイリオ" panose="020B0604030504040204" pitchFamily="50" charset="-128"/>
                <a:ea typeface="メイリオ" panose="020B0604030504040204" pitchFamily="50" charset="-128"/>
              </a:rPr>
              <a:t>多世代、多文化交流</a:t>
            </a:r>
            <a:endParaRPr lang="ja-JP" altLang="en-US" sz="4000">
              <a:latin typeface="メイリオ" panose="020B0604030504040204" pitchFamily="50" charset="-128"/>
              <a:ea typeface="メイリオ" panose="020B0604030504040204" pitchFamily="50" charset="-128"/>
            </a:endParaRPr>
          </a:p>
        </p:txBody>
      </p:sp>
      <p:sp>
        <p:nvSpPr>
          <p:cNvPr id="24579" name="コンテンツ プレースホルダー 2">
            <a:extLst>
              <a:ext uri="{FF2B5EF4-FFF2-40B4-BE49-F238E27FC236}">
                <a16:creationId xmlns:a16="http://schemas.microsoft.com/office/drawing/2014/main" id="{1AB886AF-4C96-4355-9B72-74D31EB00D2D}"/>
              </a:ext>
            </a:extLst>
          </p:cNvPr>
          <p:cNvSpPr>
            <a:spLocks noGrp="1"/>
          </p:cNvSpPr>
          <p:nvPr>
            <p:ph idx="1"/>
          </p:nvPr>
        </p:nvSpPr>
        <p:spPr>
          <a:xfrm>
            <a:off x="107950" y="5229225"/>
            <a:ext cx="8785225" cy="1368425"/>
          </a:xfrm>
        </p:spPr>
        <p:txBody>
          <a:bodyPr/>
          <a:lstStyle/>
          <a:p>
            <a:pPr marL="0" indent="0">
              <a:buFontTx/>
              <a:buNone/>
            </a:pPr>
            <a:r>
              <a:rPr lang="ja-JP" altLang="en-US" sz="2800" dirty="0">
                <a:latin typeface="メイリオ" panose="020B0604030504040204" pitchFamily="50" charset="-128"/>
                <a:ea typeface="メイリオ" panose="020B0604030504040204" pitchFamily="50" charset="-128"/>
              </a:rPr>
              <a:t>多世代、多文化などの地域交流の一環として、南医療生協で働く外国国籍の職員の発言の場を「まざりあい</a:t>
            </a:r>
            <a:r>
              <a:rPr lang="en-US" altLang="ja-JP" sz="2800" dirty="0">
                <a:latin typeface="メイリオ" panose="020B0604030504040204" pitchFamily="50" charset="-128"/>
                <a:ea typeface="メイリオ" panose="020B0604030504040204" pitchFamily="50" charset="-128"/>
              </a:rPr>
              <a:t>10</a:t>
            </a:r>
            <a:r>
              <a:rPr lang="ja-JP" altLang="en-US" sz="2800" dirty="0">
                <a:latin typeface="メイリオ" panose="020B0604030504040204" pitchFamily="50" charset="-128"/>
                <a:ea typeface="メイリオ" panose="020B0604030504040204" pitchFamily="50" charset="-128"/>
              </a:rPr>
              <a:t>万人会議」でもちました。　</a:t>
            </a:r>
            <a:r>
              <a:rPr lang="ja-JP" altLang="en-US" sz="2400" dirty="0"/>
              <a:t>　</a:t>
            </a:r>
            <a:endParaRPr lang="en-US" altLang="ja-JP" sz="2400" dirty="0">
              <a:solidFill>
                <a:srgbClr val="FF0000"/>
              </a:solidFill>
            </a:endParaRPr>
          </a:p>
        </p:txBody>
      </p:sp>
      <p:sp>
        <p:nvSpPr>
          <p:cNvPr id="24580" name="タイトル 1">
            <a:extLst>
              <a:ext uri="{FF2B5EF4-FFF2-40B4-BE49-F238E27FC236}">
                <a16:creationId xmlns:a16="http://schemas.microsoft.com/office/drawing/2014/main" id="{4813EE59-7E2D-40A8-B894-0B8E31D78C22}"/>
              </a:ext>
            </a:extLst>
          </p:cNvPr>
          <p:cNvSpPr txBox="1">
            <a:spLocks/>
          </p:cNvSpPr>
          <p:nvPr/>
        </p:nvSpPr>
        <p:spPr bwMode="auto">
          <a:xfrm>
            <a:off x="234950" y="3508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P7</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24581" name="図 1">
            <a:extLst>
              <a:ext uri="{FF2B5EF4-FFF2-40B4-BE49-F238E27FC236}">
                <a16:creationId xmlns:a16="http://schemas.microsoft.com/office/drawing/2014/main" id="{DCAC0EC1-11E3-4813-B047-801DE48944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1292225"/>
            <a:ext cx="6226175"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61C96D04-41DC-49F9-8B92-935F47950D53}"/>
              </a:ext>
            </a:extLst>
          </p:cNvPr>
          <p:cNvSpPr txBox="1">
            <a:spLocks noChangeArrowheads="1"/>
          </p:cNvSpPr>
          <p:nvPr/>
        </p:nvSpPr>
        <p:spPr bwMode="auto">
          <a:xfrm>
            <a:off x="-7938" y="5229225"/>
            <a:ext cx="9144001"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000" dirty="0">
                <a:latin typeface="メイリオ" panose="020B0604030504040204" pitchFamily="50" charset="-128"/>
                <a:ea typeface="メイリオ" panose="020B0604030504040204" pitchFamily="50" charset="-128"/>
              </a:rPr>
              <a:t>仲間ふやしは、</a:t>
            </a:r>
            <a:r>
              <a:rPr lang="en-US" altLang="ja-JP" sz="3000" dirty="0">
                <a:latin typeface="メイリオ" panose="020B0604030504040204" pitchFamily="50" charset="-128"/>
                <a:ea typeface="メイリオ" panose="020B0604030504040204" pitchFamily="50" charset="-128"/>
              </a:rPr>
              <a:t>4,581</a:t>
            </a:r>
            <a:r>
              <a:rPr lang="ja-JP" altLang="en-US" sz="3000" dirty="0">
                <a:latin typeface="メイリオ" panose="020B0604030504040204" pitchFamily="50" charset="-128"/>
                <a:ea typeface="メイリオ" panose="020B0604030504040204" pitchFamily="50" charset="-128"/>
              </a:rPr>
              <a:t>人で昨年度の</a:t>
            </a:r>
            <a:r>
              <a:rPr lang="en-US" altLang="ja-JP" sz="3000" dirty="0">
                <a:latin typeface="メイリオ" panose="020B0604030504040204" pitchFamily="50" charset="-128"/>
                <a:ea typeface="メイリオ" panose="020B0604030504040204" pitchFamily="50" charset="-128"/>
              </a:rPr>
              <a:t>5,162</a:t>
            </a:r>
            <a:r>
              <a:rPr lang="ja-JP" altLang="en-US" sz="3000" dirty="0">
                <a:latin typeface="メイリオ" panose="020B0604030504040204" pitchFamily="50" charset="-128"/>
                <a:ea typeface="メイリオ" panose="020B0604030504040204" pitchFamily="50" charset="-128"/>
              </a:rPr>
              <a:t>人から後退しました。３月末時点での組合員総数は</a:t>
            </a:r>
            <a:r>
              <a:rPr lang="en-US" altLang="ja-JP" sz="3000" dirty="0">
                <a:latin typeface="メイリオ" panose="020B0604030504040204" pitchFamily="50" charset="-128"/>
                <a:ea typeface="メイリオ" panose="020B0604030504040204" pitchFamily="50" charset="-128"/>
              </a:rPr>
              <a:t>92,547</a:t>
            </a:r>
            <a:r>
              <a:rPr lang="ja-JP" altLang="en-US" sz="3000" dirty="0">
                <a:latin typeface="メイリオ" panose="020B0604030504040204" pitchFamily="50" charset="-128"/>
                <a:ea typeface="メイリオ" panose="020B0604030504040204" pitchFamily="50" charset="-128"/>
              </a:rPr>
              <a:t>人です。</a:t>
            </a:r>
          </a:p>
          <a:p>
            <a:pPr eaLnBrk="1" hangingPunct="1">
              <a:spcBef>
                <a:spcPct val="50000"/>
              </a:spcBef>
              <a:buFontTx/>
              <a:buNone/>
            </a:pPr>
            <a:endParaRPr lang="ja-JP" altLang="en-US" sz="3000" dirty="0">
              <a:latin typeface="メイリオ" panose="020B0604030504040204" pitchFamily="50" charset="-128"/>
              <a:ea typeface="メイリオ" panose="020B0604030504040204" pitchFamily="50" charset="-128"/>
            </a:endParaRPr>
          </a:p>
        </p:txBody>
      </p:sp>
      <p:sp>
        <p:nvSpPr>
          <p:cNvPr id="25603" name="Text Box 3">
            <a:extLst>
              <a:ext uri="{FF2B5EF4-FFF2-40B4-BE49-F238E27FC236}">
                <a16:creationId xmlns:a16="http://schemas.microsoft.com/office/drawing/2014/main" id="{56CA05B6-9A95-44D2-9212-74A8FF60DA96}"/>
              </a:ext>
            </a:extLst>
          </p:cNvPr>
          <p:cNvSpPr txBox="1">
            <a:spLocks noChangeArrowheads="1"/>
          </p:cNvSpPr>
          <p:nvPr/>
        </p:nvSpPr>
        <p:spPr bwMode="auto">
          <a:xfrm>
            <a:off x="1476375" y="404813"/>
            <a:ext cx="80645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a:latin typeface="メイリオ" panose="020B0604030504040204" pitchFamily="50" charset="-128"/>
                <a:ea typeface="メイリオ" panose="020B0604030504040204" pitchFamily="50" charset="-128"/>
              </a:rPr>
              <a:t>地域だんらん８指標　仲間ふやし</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graphicFrame>
        <p:nvGraphicFramePr>
          <p:cNvPr id="5" name="グラフ 4">
            <a:extLst>
              <a:ext uri="{FF2B5EF4-FFF2-40B4-BE49-F238E27FC236}">
                <a16:creationId xmlns:a16="http://schemas.microsoft.com/office/drawing/2014/main" id="{CAA94456-89C8-46DE-A23E-AE3E80697642}"/>
              </a:ext>
            </a:extLst>
          </p:cNvPr>
          <p:cNvGraphicFramePr>
            <a:graphicFrameLocks/>
          </p:cNvGraphicFramePr>
          <p:nvPr/>
        </p:nvGraphicFramePr>
        <p:xfrm>
          <a:off x="1259632" y="1268760"/>
          <a:ext cx="6336704" cy="3821532"/>
        </p:xfrm>
        <a:graphic>
          <a:graphicData uri="http://schemas.openxmlformats.org/drawingml/2006/chart">
            <c:chart xmlns:c="http://schemas.openxmlformats.org/drawingml/2006/chart" xmlns:r="http://schemas.openxmlformats.org/officeDocument/2006/relationships" r:id="rId3"/>
          </a:graphicData>
        </a:graphic>
      </p:graphicFrame>
      <p:sp>
        <p:nvSpPr>
          <p:cNvPr id="25605" name="タイトル 1">
            <a:extLst>
              <a:ext uri="{FF2B5EF4-FFF2-40B4-BE49-F238E27FC236}">
                <a16:creationId xmlns:a16="http://schemas.microsoft.com/office/drawing/2014/main" id="{CB3FCB34-1F67-4C3F-BB21-480314FDA69F}"/>
              </a:ext>
            </a:extLst>
          </p:cNvPr>
          <p:cNvSpPr txBox="1">
            <a:spLocks/>
          </p:cNvSpPr>
          <p:nvPr/>
        </p:nvSpPr>
        <p:spPr bwMode="auto">
          <a:xfrm>
            <a:off x="234950" y="3508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P7</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a:extLst>
              <a:ext uri="{FF2B5EF4-FFF2-40B4-BE49-F238E27FC236}">
                <a16:creationId xmlns:a16="http://schemas.microsoft.com/office/drawing/2014/main" id="{D6EBCBFE-9838-4C85-8C9B-519FF882AD2E}"/>
              </a:ext>
            </a:extLst>
          </p:cNvPr>
          <p:cNvSpPr txBox="1">
            <a:spLocks noChangeArrowheads="1"/>
          </p:cNvSpPr>
          <p:nvPr/>
        </p:nvSpPr>
        <p:spPr bwMode="auto">
          <a:xfrm>
            <a:off x="36513" y="4652963"/>
            <a:ext cx="9144000" cy="23383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000" dirty="0">
                <a:latin typeface="メイリオ" panose="020B0604030504040204" pitchFamily="50" charset="-128"/>
                <a:ea typeface="メイリオ" panose="020B0604030504040204" pitchFamily="50" charset="-128"/>
              </a:rPr>
              <a:t>出資金は</a:t>
            </a:r>
            <a:r>
              <a:rPr lang="en-US" altLang="ja-JP" sz="3000" dirty="0">
                <a:latin typeface="メイリオ" panose="020B0604030504040204" pitchFamily="50" charset="-128"/>
                <a:ea typeface="メイリオ" panose="020B0604030504040204" pitchFamily="50" charset="-128"/>
              </a:rPr>
              <a:t>3</a:t>
            </a:r>
            <a:r>
              <a:rPr lang="ja-JP" altLang="en-US" sz="3000" dirty="0">
                <a:latin typeface="メイリオ" panose="020B0604030504040204" pitchFamily="50" charset="-128"/>
                <a:ea typeface="メイリオ" panose="020B0604030504040204" pitchFamily="50" charset="-128"/>
              </a:rPr>
              <a:t>億</a:t>
            </a:r>
            <a:r>
              <a:rPr lang="en-US" altLang="ja-JP" sz="3000" dirty="0">
                <a:latin typeface="メイリオ" panose="020B0604030504040204" pitchFamily="50" charset="-128"/>
                <a:ea typeface="メイリオ" panose="020B0604030504040204" pitchFamily="50" charset="-128"/>
              </a:rPr>
              <a:t>5539</a:t>
            </a:r>
            <a:r>
              <a:rPr lang="ja-JP" altLang="en-US" sz="3000" dirty="0">
                <a:latin typeface="メイリオ" panose="020B0604030504040204" pitchFamily="50" charset="-128"/>
                <a:ea typeface="メイリオ" panose="020B0604030504040204" pitchFamily="50" charset="-128"/>
              </a:rPr>
              <a:t>万円。目標には届きませんでしたが、地域だけでも</a:t>
            </a:r>
            <a:r>
              <a:rPr lang="en-US" altLang="ja-JP" sz="3000" dirty="0">
                <a:latin typeface="メイリオ" panose="020B0604030504040204" pitchFamily="50" charset="-128"/>
                <a:ea typeface="メイリオ" panose="020B0604030504040204" pitchFamily="50" charset="-128"/>
              </a:rPr>
              <a:t>1</a:t>
            </a:r>
            <a:r>
              <a:rPr lang="ja-JP" altLang="en-US" sz="3000" dirty="0">
                <a:latin typeface="メイリオ" panose="020B0604030504040204" pitchFamily="50" charset="-128"/>
                <a:ea typeface="メイリオ" panose="020B0604030504040204" pitchFamily="50" charset="-128"/>
              </a:rPr>
              <a:t>億</a:t>
            </a:r>
            <a:r>
              <a:rPr lang="en-US" altLang="ja-JP" sz="3000" dirty="0">
                <a:latin typeface="メイリオ" panose="020B0604030504040204" pitchFamily="50" charset="-128"/>
                <a:ea typeface="メイリオ" panose="020B0604030504040204" pitchFamily="50" charset="-128"/>
              </a:rPr>
              <a:t>1170</a:t>
            </a:r>
            <a:r>
              <a:rPr lang="ja-JP" altLang="en-US" sz="3000" dirty="0">
                <a:latin typeface="メイリオ" panose="020B0604030504040204" pitchFamily="50" charset="-128"/>
                <a:ea typeface="メイリオ" panose="020B0604030504040204" pitchFamily="50" charset="-128"/>
              </a:rPr>
              <a:t>万円を集め、純増は</a:t>
            </a:r>
            <a:r>
              <a:rPr lang="en-US" altLang="ja-JP" sz="3000" dirty="0">
                <a:latin typeface="メイリオ" panose="020B0604030504040204" pitchFamily="50" charset="-128"/>
                <a:ea typeface="メイリオ" panose="020B0604030504040204" pitchFamily="50" charset="-128"/>
              </a:rPr>
              <a:t>1</a:t>
            </a:r>
            <a:r>
              <a:rPr lang="ja-JP" altLang="en-US" sz="3000" dirty="0">
                <a:latin typeface="メイリオ" panose="020B0604030504040204" pitchFamily="50" charset="-128"/>
                <a:ea typeface="メイリオ" panose="020B0604030504040204" pitchFamily="50" charset="-128"/>
              </a:rPr>
              <a:t>億</a:t>
            </a:r>
            <a:r>
              <a:rPr lang="en-US" altLang="ja-JP" sz="3000" dirty="0">
                <a:latin typeface="メイリオ" panose="020B0604030504040204" pitchFamily="50" charset="-128"/>
                <a:ea typeface="メイリオ" panose="020B0604030504040204" pitchFamily="50" charset="-128"/>
              </a:rPr>
              <a:t>1448</a:t>
            </a:r>
            <a:r>
              <a:rPr lang="ja-JP" altLang="en-US" sz="3000" dirty="0">
                <a:latin typeface="メイリオ" panose="020B0604030504040204" pitchFamily="50" charset="-128"/>
                <a:ea typeface="メイリオ" panose="020B0604030504040204" pitchFamily="50" charset="-128"/>
              </a:rPr>
              <a:t>万円となりました。</a:t>
            </a:r>
            <a:r>
              <a:rPr lang="ja-JP" altLang="en-US" sz="2800" dirty="0">
                <a:latin typeface="メイリオ" panose="020B0604030504040204" pitchFamily="50" charset="-128"/>
                <a:ea typeface="メイリオ" panose="020B0604030504040204" pitchFamily="50" charset="-128"/>
              </a:rPr>
              <a:t>これは、コロナ禍で南医療生協が「経営危機」に陥っていたことへの患者さん、組合員さんの励ましの増出資だと考えています。</a:t>
            </a:r>
            <a:endParaRPr lang="en-US" altLang="ja-JP" sz="2800" dirty="0">
              <a:latin typeface="メイリオ" panose="020B0604030504040204" pitchFamily="50" charset="-128"/>
              <a:ea typeface="メイリオ" panose="020B0604030504040204" pitchFamily="50" charset="-128"/>
            </a:endParaRPr>
          </a:p>
        </p:txBody>
      </p:sp>
      <p:sp>
        <p:nvSpPr>
          <p:cNvPr id="26627" name="Text Box 3">
            <a:extLst>
              <a:ext uri="{FF2B5EF4-FFF2-40B4-BE49-F238E27FC236}">
                <a16:creationId xmlns:a16="http://schemas.microsoft.com/office/drawing/2014/main" id="{5A6A2B4C-51D1-47B0-BF80-74F09FAA909D}"/>
              </a:ext>
            </a:extLst>
          </p:cNvPr>
          <p:cNvSpPr txBox="1">
            <a:spLocks noChangeArrowheads="1"/>
          </p:cNvSpPr>
          <p:nvPr/>
        </p:nvSpPr>
        <p:spPr bwMode="auto">
          <a:xfrm>
            <a:off x="1476375" y="212725"/>
            <a:ext cx="88201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latin typeface="メイリオ" panose="020B0604030504040204" pitchFamily="50" charset="-128"/>
                <a:ea typeface="メイリオ" panose="020B0604030504040204" pitchFamily="50" charset="-128"/>
              </a:rPr>
              <a:t>地域だんらん８指標</a:t>
            </a:r>
            <a:r>
              <a:rPr lang="ja-JP" altLang="en-US" sz="40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出資金</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graphicFrame>
        <p:nvGraphicFramePr>
          <p:cNvPr id="5" name="グラフ 4">
            <a:extLst>
              <a:ext uri="{FF2B5EF4-FFF2-40B4-BE49-F238E27FC236}">
                <a16:creationId xmlns:a16="http://schemas.microsoft.com/office/drawing/2014/main" id="{4707BC7D-A946-48F6-9916-55EBA19565D4}"/>
              </a:ext>
            </a:extLst>
          </p:cNvPr>
          <p:cNvGraphicFramePr>
            <a:graphicFrameLocks/>
          </p:cNvGraphicFramePr>
          <p:nvPr/>
        </p:nvGraphicFramePr>
        <p:xfrm>
          <a:off x="1115108" y="846490"/>
          <a:ext cx="7128792"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26629" name="タイトル 1">
            <a:extLst>
              <a:ext uri="{FF2B5EF4-FFF2-40B4-BE49-F238E27FC236}">
                <a16:creationId xmlns:a16="http://schemas.microsoft.com/office/drawing/2014/main" id="{9A78EB10-0FAF-4786-BE83-D5D6425F6E84}"/>
              </a:ext>
            </a:extLst>
          </p:cNvPr>
          <p:cNvSpPr txBox="1">
            <a:spLocks/>
          </p:cNvSpPr>
          <p:nvPr/>
        </p:nvSpPr>
        <p:spPr bwMode="auto">
          <a:xfrm>
            <a:off x="234950" y="3508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P7</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8C4D6654-8829-427D-B346-3953347356D7}"/>
              </a:ext>
            </a:extLst>
          </p:cNvPr>
          <p:cNvSpPr txBox="1">
            <a:spLocks noChangeArrowheads="1"/>
          </p:cNvSpPr>
          <p:nvPr/>
        </p:nvSpPr>
        <p:spPr bwMode="auto">
          <a:xfrm>
            <a:off x="11113" y="3933825"/>
            <a:ext cx="9132887" cy="2892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dirty="0">
                <a:latin typeface="メイリオ" panose="020B0604030504040204" pitchFamily="50" charset="-128"/>
                <a:ea typeface="メイリオ" panose="020B0604030504040204" pitchFamily="50" charset="-128"/>
              </a:rPr>
              <a:t>活動班が</a:t>
            </a:r>
            <a:r>
              <a:rPr lang="en-US" altLang="ja-JP" sz="2800" dirty="0">
                <a:latin typeface="メイリオ" panose="020B0604030504040204" pitchFamily="50" charset="-128"/>
                <a:ea typeface="メイリオ" panose="020B0604030504040204" pitchFamily="50" charset="-128"/>
              </a:rPr>
              <a:t>1,140</a:t>
            </a:r>
            <a:r>
              <a:rPr lang="ja-JP" altLang="en-US" sz="2800" dirty="0">
                <a:latin typeface="メイリオ" panose="020B0604030504040204" pitchFamily="50" charset="-128"/>
                <a:ea typeface="メイリオ" panose="020B0604030504040204" pitchFamily="50" charset="-128"/>
              </a:rPr>
              <a:t>班、班会開催は</a:t>
            </a:r>
            <a:r>
              <a:rPr lang="en-US" altLang="ja-JP" sz="2800" dirty="0">
                <a:latin typeface="メイリオ" panose="020B0604030504040204" pitchFamily="50" charset="-128"/>
                <a:ea typeface="メイリオ" panose="020B0604030504040204" pitchFamily="50" charset="-128"/>
              </a:rPr>
              <a:t>8,518</a:t>
            </a:r>
            <a:r>
              <a:rPr lang="ja-JP" altLang="en-US" sz="2800" dirty="0">
                <a:latin typeface="メイリオ" panose="020B0604030504040204" pitchFamily="50" charset="-128"/>
                <a:ea typeface="メイリオ" panose="020B0604030504040204" pitchFamily="50" charset="-128"/>
              </a:rPr>
              <a:t>回、新班結成が</a:t>
            </a:r>
            <a:r>
              <a:rPr lang="en-US" altLang="ja-JP" sz="2800" dirty="0">
                <a:latin typeface="メイリオ" panose="020B0604030504040204" pitchFamily="50" charset="-128"/>
                <a:ea typeface="メイリオ" panose="020B0604030504040204" pitchFamily="50" charset="-128"/>
              </a:rPr>
              <a:t>143</a:t>
            </a:r>
            <a:r>
              <a:rPr lang="ja-JP" altLang="en-US" sz="2800" dirty="0">
                <a:latin typeface="メイリオ" panose="020B0604030504040204" pitchFamily="50" charset="-128"/>
                <a:ea typeface="メイリオ" panose="020B0604030504040204" pitchFamily="50" charset="-128"/>
              </a:rPr>
              <a:t>回と、コロナ禍で大変な苦戦を強いられました。</a:t>
            </a:r>
            <a:endParaRPr lang="en-US" altLang="ja-JP" sz="2800" dirty="0">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dirty="0">
                <a:latin typeface="メイリオ" panose="020B0604030504040204" pitchFamily="50" charset="-128"/>
                <a:ea typeface="メイリオ" panose="020B0604030504040204" pitchFamily="50" charset="-128"/>
              </a:rPr>
              <a:t>コロナ禍の今こそ、南医療生協の班の強みが活かされるのではないでしょうか。ワクチンの困りごと解決や、フレイル予防につながる地域の班活動を活発にすることに、組合員、職員が協同して取り組んでいきましょう。</a:t>
            </a:r>
            <a:endParaRPr lang="en-US" altLang="ja-JP" dirty="0">
              <a:latin typeface="メイリオ" panose="020B0604030504040204" pitchFamily="50" charset="-128"/>
              <a:ea typeface="メイリオ" panose="020B0604030504040204" pitchFamily="50" charset="-128"/>
            </a:endParaRPr>
          </a:p>
        </p:txBody>
      </p:sp>
      <p:sp>
        <p:nvSpPr>
          <p:cNvPr id="27651" name="Text Box 3">
            <a:extLst>
              <a:ext uri="{FF2B5EF4-FFF2-40B4-BE49-F238E27FC236}">
                <a16:creationId xmlns:a16="http://schemas.microsoft.com/office/drawing/2014/main" id="{C1F16CC9-9079-46BA-A752-C0176834B85A}"/>
              </a:ext>
            </a:extLst>
          </p:cNvPr>
          <p:cNvSpPr txBox="1">
            <a:spLocks noChangeArrowheads="1"/>
          </p:cNvSpPr>
          <p:nvPr/>
        </p:nvSpPr>
        <p:spPr bwMode="auto">
          <a:xfrm>
            <a:off x="827088" y="136525"/>
            <a:ext cx="94678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地域だんらん８指標</a:t>
            </a:r>
            <a:r>
              <a:rPr lang="ja-JP" altLang="en-US">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班づくり・支部づくり</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graphicFrame>
        <p:nvGraphicFramePr>
          <p:cNvPr id="7" name="グラフ 6">
            <a:extLst>
              <a:ext uri="{FF2B5EF4-FFF2-40B4-BE49-F238E27FC236}">
                <a16:creationId xmlns:a16="http://schemas.microsoft.com/office/drawing/2014/main" id="{7AA47081-7C67-4015-BCE1-5FD9D6459852}"/>
              </a:ext>
            </a:extLst>
          </p:cNvPr>
          <p:cNvGraphicFramePr>
            <a:graphicFrameLocks/>
          </p:cNvGraphicFramePr>
          <p:nvPr/>
        </p:nvGraphicFramePr>
        <p:xfrm>
          <a:off x="1042988" y="692696"/>
          <a:ext cx="6662018" cy="3240360"/>
        </p:xfrm>
        <a:graphic>
          <a:graphicData uri="http://schemas.openxmlformats.org/drawingml/2006/chart">
            <c:chart xmlns:c="http://schemas.openxmlformats.org/drawingml/2006/chart" xmlns:r="http://schemas.openxmlformats.org/officeDocument/2006/relationships" r:id="rId3"/>
          </a:graphicData>
        </a:graphic>
      </p:graphicFrame>
      <p:sp>
        <p:nvSpPr>
          <p:cNvPr id="27653" name="タイトル 1">
            <a:extLst>
              <a:ext uri="{FF2B5EF4-FFF2-40B4-BE49-F238E27FC236}">
                <a16:creationId xmlns:a16="http://schemas.microsoft.com/office/drawing/2014/main" id="{F6AA9757-7013-4777-B276-5415E48B8E51}"/>
              </a:ext>
            </a:extLst>
          </p:cNvPr>
          <p:cNvSpPr txBox="1">
            <a:spLocks/>
          </p:cNvSpPr>
          <p:nvPr/>
        </p:nvSpPr>
        <p:spPr bwMode="auto">
          <a:xfrm>
            <a:off x="250825" y="18891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P7</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a:extLst>
              <a:ext uri="{FF2B5EF4-FFF2-40B4-BE49-F238E27FC236}">
                <a16:creationId xmlns:a16="http://schemas.microsoft.com/office/drawing/2014/main" id="{054BCBBF-E9C4-4D78-83C7-2AC3190D3FC3}"/>
              </a:ext>
            </a:extLst>
          </p:cNvPr>
          <p:cNvSpPr txBox="1">
            <a:spLocks noChangeArrowheads="1"/>
          </p:cNvSpPr>
          <p:nvPr/>
        </p:nvSpPr>
        <p:spPr bwMode="auto">
          <a:xfrm>
            <a:off x="20638" y="4581525"/>
            <a:ext cx="9015858" cy="18161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dirty="0">
                <a:latin typeface="メイリオ" panose="020B0604030504040204" pitchFamily="50" charset="-128"/>
                <a:ea typeface="メイリオ" panose="020B0604030504040204" pitchFamily="50" charset="-128"/>
              </a:rPr>
              <a:t>支部運営委員は、昨年度より６人増えて</a:t>
            </a:r>
            <a:r>
              <a:rPr lang="en-US" altLang="ja-JP" sz="2800" dirty="0">
                <a:latin typeface="メイリオ" panose="020B0604030504040204" pitchFamily="50" charset="-128"/>
                <a:ea typeface="メイリオ" panose="020B0604030504040204" pitchFamily="50" charset="-128"/>
              </a:rPr>
              <a:t>710</a:t>
            </a:r>
            <a:r>
              <a:rPr lang="ja-JP" altLang="en-US" sz="2800" dirty="0">
                <a:latin typeface="メイリオ" panose="020B0604030504040204" pitchFamily="50" charset="-128"/>
                <a:ea typeface="メイリオ" panose="020B0604030504040204" pitchFamily="50" charset="-128"/>
              </a:rPr>
              <a:t>人、「健康の友」配布者は昨年より</a:t>
            </a:r>
            <a:r>
              <a:rPr lang="en-US" altLang="ja-JP" sz="2800" dirty="0">
                <a:latin typeface="メイリオ" panose="020B0604030504040204" pitchFamily="50" charset="-128"/>
                <a:ea typeface="メイリオ" panose="020B0604030504040204" pitchFamily="50" charset="-128"/>
              </a:rPr>
              <a:t>81</a:t>
            </a:r>
            <a:r>
              <a:rPr lang="ja-JP" altLang="en-US" sz="2800" dirty="0">
                <a:latin typeface="メイリオ" panose="020B0604030504040204" pitchFamily="50" charset="-128"/>
                <a:ea typeface="メイリオ" panose="020B0604030504040204" pitchFamily="50" charset="-128"/>
              </a:rPr>
              <a:t>人増えて</a:t>
            </a:r>
            <a:r>
              <a:rPr lang="en-US" altLang="ja-JP" sz="2800" dirty="0">
                <a:latin typeface="メイリオ" panose="020B0604030504040204" pitchFamily="50" charset="-128"/>
                <a:ea typeface="メイリオ" panose="020B0604030504040204" pitchFamily="50" charset="-128"/>
              </a:rPr>
              <a:t>3,355</a:t>
            </a:r>
            <a:r>
              <a:rPr lang="ja-JP" altLang="en-US" sz="2800" dirty="0">
                <a:latin typeface="メイリオ" panose="020B0604030504040204" pitchFamily="50" charset="-128"/>
                <a:ea typeface="メイリオ" panose="020B0604030504040204" pitchFamily="50" charset="-128"/>
              </a:rPr>
              <a:t>人となりました。どちらも史上最高数を連続して更新中です。新たな支部づくりはできませんでした。</a:t>
            </a:r>
            <a:endParaRPr lang="en-US" altLang="ja-JP" sz="2800" dirty="0">
              <a:latin typeface="メイリオ" panose="020B0604030504040204" pitchFamily="50" charset="-128"/>
              <a:ea typeface="メイリオ" panose="020B0604030504040204" pitchFamily="50" charset="-128"/>
            </a:endParaRPr>
          </a:p>
        </p:txBody>
      </p:sp>
      <p:sp>
        <p:nvSpPr>
          <p:cNvPr id="28675" name="Text Box 3">
            <a:extLst>
              <a:ext uri="{FF2B5EF4-FFF2-40B4-BE49-F238E27FC236}">
                <a16:creationId xmlns:a16="http://schemas.microsoft.com/office/drawing/2014/main" id="{5B464028-4087-48BF-A890-213C91CCE542}"/>
              </a:ext>
            </a:extLst>
          </p:cNvPr>
          <p:cNvSpPr txBox="1">
            <a:spLocks noChangeArrowheads="1"/>
          </p:cNvSpPr>
          <p:nvPr/>
        </p:nvSpPr>
        <p:spPr bwMode="auto">
          <a:xfrm>
            <a:off x="827088" y="136525"/>
            <a:ext cx="946785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地域だんらん８指標</a:t>
            </a:r>
            <a:r>
              <a:rPr lang="ja-JP" altLang="en-US">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班づくり・支部づくり</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graphicFrame>
        <p:nvGraphicFramePr>
          <p:cNvPr id="6" name="グラフ 5">
            <a:extLst>
              <a:ext uri="{FF2B5EF4-FFF2-40B4-BE49-F238E27FC236}">
                <a16:creationId xmlns:a16="http://schemas.microsoft.com/office/drawing/2014/main" id="{2DF856D6-A55E-4D4A-8D3B-94A6BFC01216}"/>
              </a:ext>
            </a:extLst>
          </p:cNvPr>
          <p:cNvGraphicFramePr>
            <a:graphicFrameLocks/>
          </p:cNvGraphicFramePr>
          <p:nvPr/>
        </p:nvGraphicFramePr>
        <p:xfrm>
          <a:off x="1042740" y="813470"/>
          <a:ext cx="7416823"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28677" name="タイトル 1">
            <a:extLst>
              <a:ext uri="{FF2B5EF4-FFF2-40B4-BE49-F238E27FC236}">
                <a16:creationId xmlns:a16="http://schemas.microsoft.com/office/drawing/2014/main" id="{6F1A4CE5-72AC-4D76-9DB9-DE2C98084BFB}"/>
              </a:ext>
            </a:extLst>
          </p:cNvPr>
          <p:cNvSpPr txBox="1">
            <a:spLocks/>
          </p:cNvSpPr>
          <p:nvPr/>
        </p:nvSpPr>
        <p:spPr bwMode="auto">
          <a:xfrm>
            <a:off x="250825" y="18891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P7</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id="{D5D7A4B7-9C9D-467C-9340-1B51931552CB}"/>
              </a:ext>
            </a:extLst>
          </p:cNvPr>
          <p:cNvSpPr txBox="1">
            <a:spLocks noChangeArrowheads="1"/>
          </p:cNvSpPr>
          <p:nvPr/>
        </p:nvSpPr>
        <p:spPr bwMode="auto">
          <a:xfrm>
            <a:off x="0" y="4437063"/>
            <a:ext cx="9144000" cy="2246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dirty="0">
                <a:latin typeface="メイリオ" panose="020B0604030504040204" pitchFamily="50" charset="-128"/>
                <a:ea typeface="メイリオ" panose="020B0604030504040204" pitchFamily="50" charset="-128"/>
              </a:rPr>
              <a:t>南医療生協の事業所を利用する方に組合員になっていただき、組合員利用率９０％以上をめざしましたが、医療事業所で</a:t>
            </a:r>
            <a:r>
              <a:rPr lang="en-US" altLang="ja-JP" sz="2800" dirty="0">
                <a:latin typeface="メイリオ" panose="020B0604030504040204" pitchFamily="50" charset="-128"/>
                <a:ea typeface="メイリオ" panose="020B0604030504040204" pitchFamily="50" charset="-128"/>
              </a:rPr>
              <a:t>82.6</a:t>
            </a:r>
            <a:r>
              <a:rPr lang="ja-JP" altLang="en-US" sz="2800" dirty="0">
                <a:latin typeface="メイリオ" panose="020B0604030504040204" pitchFamily="50" charset="-128"/>
                <a:ea typeface="メイリオ" panose="020B0604030504040204" pitchFamily="50" charset="-128"/>
              </a:rPr>
              <a:t>％、介護・福祉事業所で</a:t>
            </a:r>
            <a:r>
              <a:rPr lang="en-US" altLang="ja-JP" sz="2800" dirty="0">
                <a:latin typeface="メイリオ" panose="020B0604030504040204" pitchFamily="50" charset="-128"/>
                <a:ea typeface="メイリオ" panose="020B0604030504040204" pitchFamily="50" charset="-128"/>
              </a:rPr>
              <a:t>93.2</a:t>
            </a:r>
            <a:r>
              <a:rPr lang="ja-JP" altLang="en-US" sz="2800" dirty="0">
                <a:latin typeface="メイリオ" panose="020B0604030504040204" pitchFamily="50" charset="-128"/>
                <a:ea typeface="メイリオ" panose="020B0604030504040204" pitchFamily="50" charset="-128"/>
              </a:rPr>
              <a:t>％でした。組合員・職員による「みんなで職員紹介」件数は、</a:t>
            </a:r>
            <a:r>
              <a:rPr lang="en-US" altLang="ja-JP" sz="2800" dirty="0">
                <a:latin typeface="メイリオ" panose="020B0604030504040204" pitchFamily="50" charset="-128"/>
                <a:ea typeface="メイリオ" panose="020B0604030504040204" pitchFamily="50" charset="-128"/>
              </a:rPr>
              <a:t>127</a:t>
            </a:r>
            <a:r>
              <a:rPr lang="ja-JP" altLang="en-US" sz="2800" dirty="0">
                <a:latin typeface="メイリオ" panose="020B0604030504040204" pitchFamily="50" charset="-128"/>
                <a:ea typeface="メイリオ" panose="020B0604030504040204" pitchFamily="50" charset="-128"/>
              </a:rPr>
              <a:t>人、内</a:t>
            </a:r>
            <a:r>
              <a:rPr lang="en-US" altLang="ja-JP" sz="2800" dirty="0">
                <a:latin typeface="メイリオ" panose="020B0604030504040204" pitchFamily="50" charset="-128"/>
                <a:ea typeface="メイリオ" panose="020B0604030504040204" pitchFamily="50" charset="-128"/>
              </a:rPr>
              <a:t>28</a:t>
            </a:r>
            <a:r>
              <a:rPr lang="ja-JP" altLang="en-US" sz="2800" dirty="0">
                <a:latin typeface="メイリオ" panose="020B0604030504040204" pitchFamily="50" charset="-128"/>
                <a:ea typeface="メイリオ" panose="020B0604030504040204" pitchFamily="50" charset="-128"/>
              </a:rPr>
              <a:t>人が就職し、就職率は</a:t>
            </a:r>
            <a:r>
              <a:rPr lang="en-US" altLang="ja-JP" sz="2800" dirty="0">
                <a:latin typeface="メイリオ" panose="020B0604030504040204" pitchFamily="50" charset="-128"/>
                <a:ea typeface="メイリオ" panose="020B0604030504040204" pitchFamily="50" charset="-128"/>
              </a:rPr>
              <a:t>22.0</a:t>
            </a:r>
            <a:r>
              <a:rPr lang="ja-JP" altLang="en-US" sz="2800" dirty="0">
                <a:latin typeface="メイリオ" panose="020B0604030504040204" pitchFamily="50" charset="-128"/>
                <a:ea typeface="メイリオ" panose="020B0604030504040204" pitchFamily="50" charset="-128"/>
              </a:rPr>
              <a:t>％でした</a:t>
            </a:r>
          </a:p>
        </p:txBody>
      </p:sp>
      <p:sp>
        <p:nvSpPr>
          <p:cNvPr id="29699" name="Text Box 3">
            <a:extLst>
              <a:ext uri="{FF2B5EF4-FFF2-40B4-BE49-F238E27FC236}">
                <a16:creationId xmlns:a16="http://schemas.microsoft.com/office/drawing/2014/main" id="{A78E240B-770B-420F-AB38-D6F90D4C2D7D}"/>
              </a:ext>
            </a:extLst>
          </p:cNvPr>
          <p:cNvSpPr txBox="1">
            <a:spLocks noChangeArrowheads="1"/>
          </p:cNvSpPr>
          <p:nvPr/>
        </p:nvSpPr>
        <p:spPr bwMode="auto">
          <a:xfrm>
            <a:off x="1835150" y="266700"/>
            <a:ext cx="80645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latin typeface="メイリオ" panose="020B0604030504040204" pitchFamily="50" charset="-128"/>
                <a:ea typeface="メイリオ" panose="020B0604030504040204" pitchFamily="50" charset="-128"/>
              </a:rPr>
              <a:t>事業所利用　みな１０００　　</a:t>
            </a:r>
            <a:endParaRPr lang="ja-JP" altLang="en-US" sz="2800">
              <a:latin typeface="メイリオ" panose="020B0604030504040204" pitchFamily="50" charset="-128"/>
              <a:ea typeface="メイリオ" panose="020B0604030504040204" pitchFamily="50" charset="-128"/>
            </a:endParaRPr>
          </a:p>
        </p:txBody>
      </p:sp>
      <p:graphicFrame>
        <p:nvGraphicFramePr>
          <p:cNvPr id="5" name="グラフ 4">
            <a:extLst>
              <a:ext uri="{FF2B5EF4-FFF2-40B4-BE49-F238E27FC236}">
                <a16:creationId xmlns:a16="http://schemas.microsoft.com/office/drawing/2014/main" id="{350B1AC8-7924-42CD-9CC2-D9807137BDA1}"/>
              </a:ext>
            </a:extLst>
          </p:cNvPr>
          <p:cNvGraphicFramePr>
            <a:graphicFrameLocks/>
          </p:cNvGraphicFramePr>
          <p:nvPr/>
        </p:nvGraphicFramePr>
        <p:xfrm>
          <a:off x="1907704" y="1374503"/>
          <a:ext cx="5094188" cy="2902743"/>
        </p:xfrm>
        <a:graphic>
          <a:graphicData uri="http://schemas.openxmlformats.org/drawingml/2006/chart">
            <c:chart xmlns:c="http://schemas.openxmlformats.org/drawingml/2006/chart" xmlns:r="http://schemas.openxmlformats.org/officeDocument/2006/relationships" r:id="rId3"/>
          </a:graphicData>
        </a:graphic>
      </p:graphicFrame>
      <p:sp>
        <p:nvSpPr>
          <p:cNvPr id="29701" name="タイトル 1">
            <a:extLst>
              <a:ext uri="{FF2B5EF4-FFF2-40B4-BE49-F238E27FC236}">
                <a16:creationId xmlns:a16="http://schemas.microsoft.com/office/drawing/2014/main" id="{9E122456-58C8-4618-B07A-E56B7C09D274}"/>
              </a:ext>
            </a:extLst>
          </p:cNvPr>
          <p:cNvSpPr txBox="1">
            <a:spLocks/>
          </p:cNvSpPr>
          <p:nvPr/>
        </p:nvSpPr>
        <p:spPr bwMode="auto">
          <a:xfrm>
            <a:off x="250825" y="18891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P7</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64140B72-0957-4F59-AA56-6E63ED20D2BF}"/>
              </a:ext>
            </a:extLst>
          </p:cNvPr>
          <p:cNvSpPr txBox="1">
            <a:spLocks noChangeArrowheads="1"/>
          </p:cNvSpPr>
          <p:nvPr/>
        </p:nvSpPr>
        <p:spPr bwMode="auto">
          <a:xfrm>
            <a:off x="865188" y="2060575"/>
            <a:ext cx="7702550"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5400" b="1">
                <a:solidFill>
                  <a:srgbClr val="A8A400"/>
                </a:solidFill>
                <a:latin typeface="メイリオ" panose="020B0604030504040204" pitchFamily="50" charset="-128"/>
                <a:ea typeface="メイリオ" panose="020B0604030504040204" pitchFamily="50" charset="-128"/>
              </a:rPr>
              <a:t>2021</a:t>
            </a:r>
            <a:r>
              <a:rPr lang="ja-JP" altLang="en-US" sz="5400" b="1">
                <a:solidFill>
                  <a:srgbClr val="A8A400"/>
                </a:solidFill>
                <a:latin typeface="メイリオ" panose="020B0604030504040204" pitchFamily="50" charset="-128"/>
                <a:ea typeface="メイリオ" panose="020B0604030504040204" pitchFamily="50" charset="-128"/>
              </a:rPr>
              <a:t>年度</a:t>
            </a:r>
            <a:endParaRPr lang="en-US" altLang="ja-JP" sz="54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5400" b="1">
                <a:solidFill>
                  <a:srgbClr val="A8A400"/>
                </a:solidFill>
                <a:latin typeface="メイリオ" panose="020B0604030504040204" pitchFamily="50" charset="-128"/>
                <a:ea typeface="メイリオ" panose="020B0604030504040204" pitchFamily="50" charset="-128"/>
              </a:rPr>
              <a:t>事業と運動の方針提案</a:t>
            </a:r>
            <a:endParaRPr lang="en-US" altLang="ja-JP" sz="5400" b="1">
              <a:solidFill>
                <a:srgbClr val="A8A400"/>
              </a:solidFill>
              <a:latin typeface="メイリオ" panose="020B0604030504040204" pitchFamily="50" charset="-128"/>
              <a:ea typeface="メイリオ" panose="020B0604030504040204" pitchFamily="50" charset="-128"/>
            </a:endParaRPr>
          </a:p>
        </p:txBody>
      </p:sp>
      <p:sp>
        <p:nvSpPr>
          <p:cNvPr id="30723" name="Text Box 6">
            <a:extLst>
              <a:ext uri="{FF2B5EF4-FFF2-40B4-BE49-F238E27FC236}">
                <a16:creationId xmlns:a16="http://schemas.microsoft.com/office/drawing/2014/main" id="{D92C97C6-4439-44B8-B4B0-64D1B57D167B}"/>
              </a:ext>
            </a:extLst>
          </p:cNvPr>
          <p:cNvSpPr txBox="1">
            <a:spLocks noChangeArrowheads="1"/>
          </p:cNvSpPr>
          <p:nvPr/>
        </p:nvSpPr>
        <p:spPr bwMode="auto">
          <a:xfrm>
            <a:off x="323850" y="549275"/>
            <a:ext cx="43926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latin typeface="メイリオ" panose="020B0604030504040204" pitchFamily="50" charset="-128"/>
                <a:ea typeface="メイリオ" panose="020B0604030504040204" pitchFamily="50" charset="-128"/>
              </a:rPr>
              <a:t>第１号議案</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a:extLst>
              <a:ext uri="{FF2B5EF4-FFF2-40B4-BE49-F238E27FC236}">
                <a16:creationId xmlns:a16="http://schemas.microsoft.com/office/drawing/2014/main" id="{230193C8-3B25-413A-BB8D-DE3C2FF59395}"/>
              </a:ext>
            </a:extLst>
          </p:cNvPr>
          <p:cNvSpPr txBox="1">
            <a:spLocks noChangeArrowheads="1"/>
          </p:cNvSpPr>
          <p:nvPr/>
        </p:nvSpPr>
        <p:spPr bwMode="auto">
          <a:xfrm>
            <a:off x="323850" y="549275"/>
            <a:ext cx="79930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4000" b="1" dirty="0">
                <a:latin typeface="メイリオ" panose="020B0604030504040204" pitchFamily="50" charset="-128"/>
                <a:ea typeface="メイリオ" panose="020B0604030504040204" pitchFamily="50" charset="-128"/>
              </a:rPr>
              <a:t>2021</a:t>
            </a:r>
            <a:r>
              <a:rPr lang="ja-JP" altLang="en-US" sz="4000" b="1" dirty="0">
                <a:latin typeface="メイリオ" panose="020B0604030504040204" pitchFamily="50" charset="-128"/>
                <a:ea typeface="メイリオ" panose="020B0604030504040204" pitchFamily="50" charset="-128"/>
              </a:rPr>
              <a:t>年度　メインスローガン</a:t>
            </a:r>
          </a:p>
        </p:txBody>
      </p:sp>
      <p:sp>
        <p:nvSpPr>
          <p:cNvPr id="31747" name="Text Box 3">
            <a:extLst>
              <a:ext uri="{FF2B5EF4-FFF2-40B4-BE49-F238E27FC236}">
                <a16:creationId xmlns:a16="http://schemas.microsoft.com/office/drawing/2014/main" id="{45023907-E127-44E8-8FF0-7E4CCA425660}"/>
              </a:ext>
            </a:extLst>
          </p:cNvPr>
          <p:cNvSpPr txBox="1">
            <a:spLocks noChangeArrowheads="1"/>
          </p:cNvSpPr>
          <p:nvPr/>
        </p:nvSpPr>
        <p:spPr bwMode="auto">
          <a:xfrm>
            <a:off x="179388" y="1484313"/>
            <a:ext cx="8820150"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5400" dirty="0">
                <a:solidFill>
                  <a:srgbClr val="A8A400"/>
                </a:solidFill>
                <a:ea typeface="HGP創英角ｺﾞｼｯｸUB" panose="020B0900000000000000" pitchFamily="50" charset="-128"/>
              </a:rPr>
              <a:t>人</a:t>
            </a:r>
            <a:r>
              <a:rPr lang="ja-JP" altLang="en-US" sz="5400" dirty="0">
                <a:solidFill>
                  <a:srgbClr val="CC9900"/>
                </a:solidFill>
                <a:ea typeface="HGP創英角ｺﾞｼｯｸUB" panose="020B0900000000000000" pitchFamily="50" charset="-128"/>
              </a:rPr>
              <a:t>が</a:t>
            </a:r>
            <a:r>
              <a:rPr lang="ja-JP" altLang="en-US" sz="5400" dirty="0">
                <a:solidFill>
                  <a:srgbClr val="FFCC66"/>
                </a:solidFill>
                <a:ea typeface="HGP創英角ｺﾞｼｯｸUB" panose="020B0900000000000000" pitchFamily="50" charset="-128"/>
              </a:rPr>
              <a:t>つ</a:t>
            </a:r>
            <a:r>
              <a:rPr lang="ja-JP" altLang="en-US" sz="5400" dirty="0">
                <a:solidFill>
                  <a:srgbClr val="CC9900"/>
                </a:solidFill>
                <a:ea typeface="HGP創英角ｺﾞｼｯｸUB" panose="020B0900000000000000" pitchFamily="50" charset="-128"/>
              </a:rPr>
              <a:t>な</a:t>
            </a:r>
            <a:r>
              <a:rPr lang="ja-JP" altLang="en-US" sz="5400" dirty="0">
                <a:solidFill>
                  <a:srgbClr val="FF6600"/>
                </a:solidFill>
                <a:ea typeface="HGP創英角ｺﾞｼｯｸUB" panose="020B0900000000000000" pitchFamily="50" charset="-128"/>
              </a:rPr>
              <a:t>が</a:t>
            </a:r>
            <a:r>
              <a:rPr lang="ja-JP" altLang="en-US" sz="5400" dirty="0">
                <a:solidFill>
                  <a:srgbClr val="A8A400"/>
                </a:solidFill>
                <a:ea typeface="HGP創英角ｺﾞｼｯｸUB" panose="020B0900000000000000" pitchFamily="50" charset="-128"/>
              </a:rPr>
              <a:t>る</a:t>
            </a:r>
            <a:r>
              <a:rPr lang="ja-JP" altLang="en-US" sz="5400" dirty="0">
                <a:solidFill>
                  <a:schemeClr val="folHlink"/>
                </a:solidFill>
                <a:ea typeface="HGP創英角ｺﾞｼｯｸUB" panose="020B0900000000000000" pitchFamily="50" charset="-128"/>
              </a:rPr>
              <a:t>、</a:t>
            </a:r>
            <a:r>
              <a:rPr lang="ja-JP" altLang="en-US" sz="5400" dirty="0">
                <a:solidFill>
                  <a:srgbClr val="6699FF"/>
                </a:solidFill>
                <a:ea typeface="HGP創英角ｺﾞｼｯｸUB" panose="020B0900000000000000" pitchFamily="50" charset="-128"/>
              </a:rPr>
              <a:t>さ</a:t>
            </a:r>
            <a:r>
              <a:rPr lang="ja-JP" altLang="en-US" sz="5400" dirty="0">
                <a:solidFill>
                  <a:srgbClr val="CC9900"/>
                </a:solidFill>
                <a:ea typeface="HGP創英角ｺﾞｼｯｸUB" panose="020B0900000000000000" pitchFamily="50" charset="-128"/>
              </a:rPr>
              <a:t>さ</a:t>
            </a:r>
            <a:r>
              <a:rPr lang="ja-JP" altLang="en-US" sz="5400" dirty="0">
                <a:solidFill>
                  <a:srgbClr val="6699FF"/>
                </a:solidFill>
                <a:ea typeface="HGP創英角ｺﾞｼｯｸUB" panose="020B0900000000000000" pitchFamily="50" charset="-128"/>
              </a:rPr>
              <a:t>え</a:t>
            </a:r>
            <a:r>
              <a:rPr lang="ja-JP" altLang="en-US" sz="5400" dirty="0">
                <a:solidFill>
                  <a:srgbClr val="99CC00"/>
                </a:solidFill>
                <a:ea typeface="HGP創英角ｺﾞｼｯｸUB" panose="020B0900000000000000" pitchFamily="50" charset="-128"/>
              </a:rPr>
              <a:t>あ</a:t>
            </a:r>
            <a:r>
              <a:rPr lang="ja-JP" altLang="en-US" sz="5400" dirty="0">
                <a:solidFill>
                  <a:srgbClr val="CC99FF"/>
                </a:solidFill>
                <a:ea typeface="HGP創英角ｺﾞｼｯｸUB" panose="020B0900000000000000" pitchFamily="50" charset="-128"/>
              </a:rPr>
              <a:t>い</a:t>
            </a:r>
            <a:r>
              <a:rPr lang="ja-JP" altLang="en-US" sz="5400" dirty="0">
                <a:solidFill>
                  <a:srgbClr val="CC9900"/>
                </a:solidFill>
                <a:ea typeface="HGP創英角ｺﾞｼｯｸUB" panose="020B0900000000000000" pitchFamily="50" charset="-128"/>
              </a:rPr>
              <a:t>つ</a:t>
            </a:r>
            <a:r>
              <a:rPr lang="ja-JP" altLang="en-US" sz="5400" dirty="0">
                <a:solidFill>
                  <a:srgbClr val="FFCC66"/>
                </a:solidFill>
                <a:ea typeface="HGP創英角ｺﾞｼｯｸUB" panose="020B0900000000000000" pitchFamily="50" charset="-128"/>
              </a:rPr>
              <a:t>な</a:t>
            </a:r>
            <a:r>
              <a:rPr lang="ja-JP" altLang="en-US" sz="5400" dirty="0">
                <a:solidFill>
                  <a:srgbClr val="99CC00"/>
                </a:solidFill>
                <a:ea typeface="HGP創英角ｺﾞｼｯｸUB" panose="020B0900000000000000" pitchFamily="50" charset="-128"/>
              </a:rPr>
              <a:t>が</a:t>
            </a:r>
            <a:r>
              <a:rPr lang="ja-JP" altLang="en-US" sz="5400" dirty="0">
                <a:solidFill>
                  <a:srgbClr val="FF6600"/>
                </a:solidFill>
                <a:ea typeface="HGP創英角ｺﾞｼｯｸUB" panose="020B0900000000000000" pitchFamily="50" charset="-128"/>
              </a:rPr>
              <a:t>る</a:t>
            </a:r>
            <a:r>
              <a:rPr lang="ja-JP" altLang="en-US" sz="5400" dirty="0">
                <a:solidFill>
                  <a:schemeClr val="folHlink"/>
                </a:solidFill>
                <a:ea typeface="HGP創英角ｺﾞｼｯｸUB" panose="020B0900000000000000" pitchFamily="50" charset="-128"/>
              </a:rPr>
              <a:t>、</a:t>
            </a:r>
            <a:r>
              <a:rPr lang="ja-JP" altLang="en-US" sz="5400" dirty="0">
                <a:solidFill>
                  <a:srgbClr val="CC9900"/>
                </a:solidFill>
                <a:ea typeface="HGP創英角ｺﾞｼｯｸUB" panose="020B0900000000000000" pitchFamily="50" charset="-128"/>
              </a:rPr>
              <a:t>協</a:t>
            </a:r>
            <a:r>
              <a:rPr lang="ja-JP" altLang="en-US" sz="5400" dirty="0">
                <a:solidFill>
                  <a:srgbClr val="FFCC66"/>
                </a:solidFill>
                <a:ea typeface="HGP創英角ｺﾞｼｯｸUB" panose="020B0900000000000000" pitchFamily="50" charset="-128"/>
              </a:rPr>
              <a:t>同</a:t>
            </a:r>
            <a:r>
              <a:rPr lang="ja-JP" altLang="en-US" sz="5400" dirty="0">
                <a:solidFill>
                  <a:srgbClr val="CC9900"/>
                </a:solidFill>
                <a:ea typeface="HGP創英角ｺﾞｼｯｸUB" panose="020B0900000000000000" pitchFamily="50" charset="-128"/>
              </a:rPr>
              <a:t>の</a:t>
            </a:r>
            <a:r>
              <a:rPr lang="ja-JP" altLang="en-US" sz="5400" dirty="0">
                <a:solidFill>
                  <a:srgbClr val="FF6600"/>
                </a:solidFill>
                <a:ea typeface="HGP創英角ｺﾞｼｯｸUB" panose="020B0900000000000000" pitchFamily="50" charset="-128"/>
              </a:rPr>
              <a:t>ち</a:t>
            </a:r>
            <a:r>
              <a:rPr lang="ja-JP" altLang="en-US" sz="5400" dirty="0">
                <a:solidFill>
                  <a:srgbClr val="A8A400"/>
                </a:solidFill>
                <a:ea typeface="HGP創英角ｺﾞｼｯｸUB" panose="020B0900000000000000" pitchFamily="50" charset="-128"/>
              </a:rPr>
              <a:t>か</a:t>
            </a:r>
            <a:r>
              <a:rPr lang="ja-JP" altLang="en-US" sz="5400" dirty="0">
                <a:solidFill>
                  <a:srgbClr val="6699FF"/>
                </a:solidFill>
                <a:ea typeface="HGP創英角ｺﾞｼｯｸUB" panose="020B0900000000000000" pitchFamily="50" charset="-128"/>
              </a:rPr>
              <a:t>ら</a:t>
            </a:r>
            <a:r>
              <a:rPr lang="ja-JP" altLang="en-US" sz="5400" dirty="0">
                <a:solidFill>
                  <a:srgbClr val="99CC00"/>
                </a:solidFill>
                <a:ea typeface="HGP創英角ｺﾞｼｯｸUB" panose="020B0900000000000000" pitchFamily="50" charset="-128"/>
              </a:rPr>
              <a:t>ひ</a:t>
            </a:r>
            <a:r>
              <a:rPr lang="ja-JP" altLang="en-US" sz="5400" dirty="0">
                <a:solidFill>
                  <a:srgbClr val="CC99FF"/>
                </a:solidFill>
                <a:ea typeface="HGP創英角ｺﾞｼｯｸUB" panose="020B0900000000000000" pitchFamily="50" charset="-128"/>
              </a:rPr>
              <a:t>ろ</a:t>
            </a:r>
            <a:r>
              <a:rPr lang="ja-JP" altLang="en-US" sz="5400" dirty="0">
                <a:solidFill>
                  <a:srgbClr val="CC9900"/>
                </a:solidFill>
                <a:ea typeface="HGP創英角ｺﾞｼｯｸUB" panose="020B0900000000000000" pitchFamily="50" charset="-128"/>
              </a:rPr>
              <a:t>げ</a:t>
            </a:r>
            <a:r>
              <a:rPr lang="ja-JP" altLang="en-US" sz="5400" dirty="0">
                <a:solidFill>
                  <a:srgbClr val="FFCC66"/>
                </a:solidFill>
                <a:ea typeface="HGP創英角ｺﾞｼｯｸUB" panose="020B0900000000000000" pitchFamily="50" charset="-128"/>
              </a:rPr>
              <a:t>て</a:t>
            </a:r>
            <a:endParaRPr lang="en-US" altLang="ja-JP" sz="5400" dirty="0">
              <a:solidFill>
                <a:srgbClr val="A8A400"/>
              </a:solidFill>
              <a:ea typeface="HGP創英角ｺﾞｼｯｸUB" panose="020B0900000000000000" pitchFamily="50" charset="-128"/>
            </a:endParaRPr>
          </a:p>
          <a:p>
            <a:pPr algn="ctr" eaLnBrk="1" hangingPunct="1">
              <a:spcBef>
                <a:spcPct val="50000"/>
              </a:spcBef>
              <a:buFontTx/>
              <a:buNone/>
            </a:pPr>
            <a:r>
              <a:rPr lang="ja-JP" altLang="en-US" sz="5400" dirty="0">
                <a:solidFill>
                  <a:srgbClr val="FF6600"/>
                </a:solidFill>
                <a:ea typeface="HGP創英角ｺﾞｼｯｸUB" panose="020B0900000000000000" pitchFamily="50" charset="-128"/>
              </a:rPr>
              <a:t>地</a:t>
            </a:r>
            <a:r>
              <a:rPr lang="ja-JP" altLang="en-US" sz="5400" dirty="0">
                <a:solidFill>
                  <a:srgbClr val="A8A400"/>
                </a:solidFill>
                <a:ea typeface="HGP創英角ｺﾞｼｯｸUB" panose="020B0900000000000000" pitchFamily="50" charset="-128"/>
              </a:rPr>
              <a:t>域</a:t>
            </a:r>
            <a:r>
              <a:rPr lang="ja-JP" altLang="en-US" sz="5400" dirty="0">
                <a:solidFill>
                  <a:srgbClr val="6699FF"/>
                </a:solidFill>
                <a:ea typeface="HGP創英角ｺﾞｼｯｸUB" panose="020B0900000000000000" pitchFamily="50" charset="-128"/>
              </a:rPr>
              <a:t>だ</a:t>
            </a:r>
            <a:r>
              <a:rPr lang="ja-JP" altLang="en-US" sz="5400" dirty="0">
                <a:solidFill>
                  <a:srgbClr val="CC9900"/>
                </a:solidFill>
                <a:ea typeface="HGP創英角ｺﾞｼｯｸUB" panose="020B0900000000000000" pitchFamily="50" charset="-128"/>
              </a:rPr>
              <a:t>ん</a:t>
            </a:r>
            <a:r>
              <a:rPr lang="ja-JP" altLang="en-US" sz="5400" dirty="0">
                <a:solidFill>
                  <a:srgbClr val="CC99FF"/>
                </a:solidFill>
                <a:ea typeface="HGP創英角ｺﾞｼｯｸUB" panose="020B0900000000000000" pitchFamily="50" charset="-128"/>
              </a:rPr>
              <a:t>ら</a:t>
            </a:r>
            <a:r>
              <a:rPr lang="ja-JP" altLang="en-US" sz="5400" dirty="0">
                <a:solidFill>
                  <a:srgbClr val="FF6600"/>
                </a:solidFill>
                <a:ea typeface="HGP創英角ｺﾞｼｯｸUB" panose="020B0900000000000000" pitchFamily="50" charset="-128"/>
              </a:rPr>
              <a:t>ん</a:t>
            </a:r>
            <a:r>
              <a:rPr lang="ja-JP" altLang="en-US" sz="5400" dirty="0">
                <a:solidFill>
                  <a:srgbClr val="99CC00"/>
                </a:solidFill>
                <a:ea typeface="HGP創英角ｺﾞｼｯｸUB" panose="020B0900000000000000" pitchFamily="50" charset="-128"/>
              </a:rPr>
              <a:t>ま</a:t>
            </a:r>
            <a:r>
              <a:rPr lang="ja-JP" altLang="en-US" sz="5400" dirty="0">
                <a:solidFill>
                  <a:srgbClr val="CC99FF"/>
                </a:solidFill>
                <a:ea typeface="HGP創英角ｺﾞｼｯｸUB" panose="020B0900000000000000" pitchFamily="50" charset="-128"/>
              </a:rPr>
              <a:t>ち</a:t>
            </a:r>
            <a:r>
              <a:rPr lang="ja-JP" altLang="en-US" sz="5400" dirty="0">
                <a:solidFill>
                  <a:srgbClr val="FFCC66"/>
                </a:solidFill>
                <a:ea typeface="HGP創英角ｺﾞｼｯｸUB" panose="020B0900000000000000" pitchFamily="50" charset="-128"/>
              </a:rPr>
              <a:t>づ</a:t>
            </a:r>
            <a:r>
              <a:rPr lang="ja-JP" altLang="en-US" sz="5400" dirty="0">
                <a:solidFill>
                  <a:srgbClr val="6699FF"/>
                </a:solidFill>
                <a:ea typeface="HGP創英角ｺﾞｼｯｸUB" panose="020B0900000000000000" pitchFamily="50" charset="-128"/>
              </a:rPr>
              <a:t>く</a:t>
            </a:r>
            <a:r>
              <a:rPr lang="ja-JP" altLang="en-US" sz="5400" dirty="0">
                <a:solidFill>
                  <a:srgbClr val="A8A400"/>
                </a:solidFill>
                <a:ea typeface="HGP創英角ｺﾞｼｯｸUB" panose="020B0900000000000000" pitchFamily="50" charset="-128"/>
              </a:rPr>
              <a:t>り</a:t>
            </a:r>
            <a:r>
              <a:rPr lang="ja-JP" altLang="en-US" sz="6000" dirty="0">
                <a:ea typeface="HGP創英角ｺﾞｼｯｸUB" panose="020B0900000000000000" pitchFamily="50" charset="-128"/>
              </a:rPr>
              <a:t>　</a:t>
            </a:r>
          </a:p>
          <a:p>
            <a:pPr algn="ctr" eaLnBrk="1" hangingPunct="1">
              <a:spcBef>
                <a:spcPct val="50000"/>
              </a:spcBef>
              <a:buFontTx/>
              <a:buNone/>
            </a:pPr>
            <a:r>
              <a:rPr lang="ja-JP" altLang="en-US" dirty="0">
                <a:ea typeface="HGP創英角ｺﾞｼｯｸUB" panose="020B0900000000000000" pitchFamily="50" charset="-128"/>
              </a:rPr>
              <a:t>～だれもが取り残されない地域社会をめざして、　　　　　　　　やれることからはじめよう～</a:t>
            </a:r>
          </a:p>
        </p:txBody>
      </p:sp>
      <p:sp>
        <p:nvSpPr>
          <p:cNvPr id="31748" name="タイトル 1">
            <a:extLst>
              <a:ext uri="{FF2B5EF4-FFF2-40B4-BE49-F238E27FC236}">
                <a16:creationId xmlns:a16="http://schemas.microsoft.com/office/drawing/2014/main" id="{465CE9FB-D095-467E-9AED-8A16F4EA5D58}"/>
              </a:ext>
            </a:extLst>
          </p:cNvPr>
          <p:cNvSpPr txBox="1">
            <a:spLocks/>
          </p:cNvSpPr>
          <p:nvPr/>
        </p:nvSpPr>
        <p:spPr bwMode="auto">
          <a:xfrm>
            <a:off x="250825" y="18891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P9</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77D96F38-0EAC-4718-9131-6B3E1B1F929E}"/>
              </a:ext>
            </a:extLst>
          </p:cNvPr>
          <p:cNvSpPr txBox="1">
            <a:spLocks noChangeArrowheads="1"/>
          </p:cNvSpPr>
          <p:nvPr/>
        </p:nvSpPr>
        <p:spPr bwMode="auto">
          <a:xfrm>
            <a:off x="-19050" y="4292600"/>
            <a:ext cx="9144000" cy="2678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dirty="0">
                <a:latin typeface="メイリオ" panose="020B0604030504040204" pitchFamily="50" charset="-128"/>
                <a:ea typeface="メイリオ" panose="020B0604030504040204" pitchFamily="50" charset="-128"/>
              </a:rPr>
              <a:t>2020</a:t>
            </a:r>
            <a:r>
              <a:rPr lang="ja-JP" altLang="en-US" sz="2800" dirty="0">
                <a:latin typeface="メイリオ" panose="020B0604030504040204" pitchFamily="50" charset="-128"/>
                <a:ea typeface="メイリオ" panose="020B0604030504040204" pitchFamily="50" charset="-128"/>
              </a:rPr>
              <a:t>年</a:t>
            </a:r>
            <a:r>
              <a:rPr lang="en-US" altLang="ja-JP" sz="2800" dirty="0">
                <a:latin typeface="メイリオ" panose="020B0604030504040204" pitchFamily="50" charset="-128"/>
                <a:ea typeface="メイリオ" panose="020B0604030504040204" pitchFamily="50" charset="-128"/>
              </a:rPr>
              <a:t>2</a:t>
            </a:r>
            <a:r>
              <a:rPr lang="ja-JP" altLang="en-US" sz="2800" dirty="0">
                <a:latin typeface="メイリオ" panose="020B0604030504040204" pitchFamily="50" charset="-128"/>
                <a:ea typeface="メイリオ" panose="020B0604030504040204" pitchFamily="50" charset="-128"/>
              </a:rPr>
              <a:t>月</a:t>
            </a:r>
            <a:r>
              <a:rPr lang="en-US" altLang="ja-JP" sz="2800" dirty="0">
                <a:latin typeface="メイリオ" panose="020B0604030504040204" pitchFamily="50" charset="-128"/>
                <a:ea typeface="メイリオ" panose="020B0604030504040204" pitchFamily="50" charset="-128"/>
              </a:rPr>
              <a:t>29</a:t>
            </a:r>
            <a:r>
              <a:rPr lang="ja-JP" altLang="en-US" sz="2800" dirty="0">
                <a:latin typeface="メイリオ" panose="020B0604030504040204" pitchFamily="50" charset="-128"/>
                <a:ea typeface="メイリオ" panose="020B0604030504040204" pitchFamily="50" charset="-128"/>
              </a:rPr>
              <a:t>日に南生協病院で新型コロナウイルスに感染した患者さんが明らかになり、入院、外来、救急医療で新たな患者さんの受け入れを停止しました。この日からわずか</a:t>
            </a:r>
            <a:r>
              <a:rPr lang="en-US" altLang="ja-JP" sz="2800" dirty="0">
                <a:latin typeface="メイリオ" panose="020B0604030504040204" pitchFamily="50" charset="-128"/>
                <a:ea typeface="メイリオ" panose="020B0604030504040204" pitchFamily="50" charset="-128"/>
              </a:rPr>
              <a:t>3</a:t>
            </a:r>
            <a:r>
              <a:rPr lang="ja-JP" altLang="en-US" sz="2800" dirty="0">
                <a:latin typeface="メイリオ" panose="020B0604030504040204" pitchFamily="50" charset="-128"/>
                <a:ea typeface="メイリオ" panose="020B0604030504040204" pitchFamily="50" charset="-128"/>
              </a:rPr>
              <a:t>ヶ月間で南医療生協は</a:t>
            </a:r>
            <a:r>
              <a:rPr lang="en-US" altLang="ja-JP" sz="2800" dirty="0">
                <a:latin typeface="メイリオ" panose="020B0604030504040204" pitchFamily="50" charset="-128"/>
                <a:ea typeface="メイリオ" panose="020B0604030504040204" pitchFamily="50" charset="-128"/>
              </a:rPr>
              <a:t>3</a:t>
            </a:r>
            <a:r>
              <a:rPr lang="ja-JP" altLang="en-US" sz="2800" dirty="0">
                <a:latin typeface="メイリオ" panose="020B0604030504040204" pitchFamily="50" charset="-128"/>
                <a:ea typeface="メイリオ" panose="020B0604030504040204" pitchFamily="50" charset="-128"/>
              </a:rPr>
              <a:t>億</a:t>
            </a:r>
            <a:r>
              <a:rPr lang="en-US" altLang="ja-JP" sz="2800" dirty="0">
                <a:latin typeface="メイリオ" panose="020B0604030504040204" pitchFamily="50" charset="-128"/>
                <a:ea typeface="メイリオ" panose="020B0604030504040204" pitchFamily="50" charset="-128"/>
              </a:rPr>
              <a:t>1</a:t>
            </a:r>
            <a:r>
              <a:rPr lang="ja-JP" altLang="en-US" sz="2800" dirty="0">
                <a:latin typeface="メイリオ" panose="020B0604030504040204" pitchFamily="50" charset="-128"/>
                <a:ea typeface="メイリオ" panose="020B0604030504040204" pitchFamily="50" charset="-128"/>
              </a:rPr>
              <a:t>千万円を超える赤字となり、</a:t>
            </a:r>
            <a:r>
              <a:rPr lang="en-US" altLang="ja-JP" sz="2800" dirty="0">
                <a:latin typeface="メイリオ" panose="020B0604030504040204" pitchFamily="50" charset="-128"/>
                <a:ea typeface="メイリオ" panose="020B0604030504040204" pitchFamily="50" charset="-128"/>
              </a:rPr>
              <a:t>5</a:t>
            </a:r>
            <a:r>
              <a:rPr lang="ja-JP" altLang="en-US" sz="2800" dirty="0">
                <a:latin typeface="メイリオ" panose="020B0604030504040204" pitchFamily="50" charset="-128"/>
                <a:ea typeface="メイリオ" panose="020B0604030504040204" pitchFamily="50" charset="-128"/>
              </a:rPr>
              <a:t>月理事会では、例外なくありとあらゆる経営改善をすみやかに実行に移すことを確認しました。</a:t>
            </a:r>
            <a:endParaRPr lang="en-US" altLang="ja-JP" sz="2800" dirty="0">
              <a:latin typeface="メイリオ" panose="020B0604030504040204" pitchFamily="50" charset="-128"/>
              <a:ea typeface="メイリオ" panose="020B0604030504040204" pitchFamily="50" charset="-128"/>
            </a:endParaRPr>
          </a:p>
        </p:txBody>
      </p:sp>
      <p:sp>
        <p:nvSpPr>
          <p:cNvPr id="5123" name="Text Box 3">
            <a:extLst>
              <a:ext uri="{FF2B5EF4-FFF2-40B4-BE49-F238E27FC236}">
                <a16:creationId xmlns:a16="http://schemas.microsoft.com/office/drawing/2014/main" id="{38A789FB-92AA-4653-9EED-0815B548D6B3}"/>
              </a:ext>
            </a:extLst>
          </p:cNvPr>
          <p:cNvSpPr txBox="1">
            <a:spLocks noChangeArrowheads="1"/>
          </p:cNvSpPr>
          <p:nvPr/>
        </p:nvSpPr>
        <p:spPr bwMode="auto">
          <a:xfrm>
            <a:off x="1619250" y="125413"/>
            <a:ext cx="5399088"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b="1">
                <a:latin typeface="メイリオ" panose="020B0604030504040204" pitchFamily="50" charset="-128"/>
                <a:ea typeface="メイリオ" panose="020B0604030504040204" pitchFamily="50" charset="-128"/>
              </a:rPr>
              <a:t>全員参加型の経営改善</a:t>
            </a:r>
            <a:r>
              <a:rPr lang="ja-JP" altLang="en-US" sz="4000">
                <a:ea typeface="HGP創英角ｺﾞｼｯｸUB" panose="020B0900000000000000" pitchFamily="50" charset="-128"/>
              </a:rPr>
              <a:t>　　　　　　　　　　　　　　　　　　　　</a:t>
            </a:r>
          </a:p>
        </p:txBody>
      </p:sp>
      <p:sp>
        <p:nvSpPr>
          <p:cNvPr id="5124" name="タイトル 1">
            <a:extLst>
              <a:ext uri="{FF2B5EF4-FFF2-40B4-BE49-F238E27FC236}">
                <a16:creationId xmlns:a16="http://schemas.microsoft.com/office/drawing/2014/main" id="{EC201727-0193-4D19-B852-1B9B9DADB235}"/>
              </a:ext>
            </a:extLst>
          </p:cNvPr>
          <p:cNvSpPr txBox="1">
            <a:spLocks/>
          </p:cNvSpPr>
          <p:nvPr/>
        </p:nvSpPr>
        <p:spPr bwMode="auto">
          <a:xfrm>
            <a:off x="323850" y="26511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5125" name="図 1">
            <a:extLst>
              <a:ext uri="{FF2B5EF4-FFF2-40B4-BE49-F238E27FC236}">
                <a16:creationId xmlns:a16="http://schemas.microsoft.com/office/drawing/2014/main" id="{72C492C2-6DE0-441A-88A4-65F0793F580A}"/>
              </a:ext>
            </a:extLst>
          </p:cNvPr>
          <p:cNvPicPr>
            <a:picLocks noChangeAspect="1"/>
          </p:cNvPicPr>
          <p:nvPr/>
        </p:nvPicPr>
        <p:blipFill>
          <a:blip r:embed="rId3">
            <a:extLst>
              <a:ext uri="{28A0092B-C50C-407E-A947-70E740481C1C}">
                <a14:useLocalDpi xmlns:a14="http://schemas.microsoft.com/office/drawing/2010/main" val="0"/>
              </a:ext>
            </a:extLst>
          </a:blip>
          <a:srcRect t="16925" b="20470"/>
          <a:stretch>
            <a:fillRect/>
          </a:stretch>
        </p:blipFill>
        <p:spPr bwMode="auto">
          <a:xfrm>
            <a:off x="468313" y="854075"/>
            <a:ext cx="7631112"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2670284A-DACF-4CD8-B425-D40D74DA9011}"/>
              </a:ext>
            </a:extLst>
          </p:cNvPr>
          <p:cNvSpPr txBox="1">
            <a:spLocks noChangeArrowheads="1"/>
          </p:cNvSpPr>
          <p:nvPr/>
        </p:nvSpPr>
        <p:spPr bwMode="auto">
          <a:xfrm>
            <a:off x="179388" y="4076700"/>
            <a:ext cx="8569325" cy="26781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dirty="0">
                <a:latin typeface="メイリオ" panose="020B0604030504040204" pitchFamily="50" charset="-128"/>
                <a:ea typeface="メイリオ" panose="020B0604030504040204" pitchFamily="50" charset="-128"/>
              </a:rPr>
              <a:t>2021</a:t>
            </a:r>
            <a:r>
              <a:rPr lang="ja-JP" altLang="en-US" sz="2800" dirty="0">
                <a:latin typeface="メイリオ" panose="020B0604030504040204" pitchFamily="50" charset="-128"/>
                <a:ea typeface="メイリオ" panose="020B0604030504040204" pitchFamily="50" charset="-128"/>
              </a:rPr>
              <a:t>年度は、引き続き新型コロナウイルス感染症対応をしながら、事業の継続発展と南医療生協らしいささえあいたすけあいの運動をすすめていきます。前回総代会で確認された</a:t>
            </a:r>
            <a:r>
              <a:rPr lang="en-US" altLang="ja-JP" sz="2800" dirty="0">
                <a:latin typeface="メイリオ" panose="020B0604030504040204" pitchFamily="50" charset="-128"/>
                <a:ea typeface="メイリオ" panose="020B0604030504040204" pitchFamily="50" charset="-128"/>
              </a:rPr>
              <a:t>2020</a:t>
            </a:r>
            <a:r>
              <a:rPr lang="ja-JP" altLang="en-US" sz="2800" dirty="0">
                <a:latin typeface="メイリオ" panose="020B0604030504040204" pitchFamily="50" charset="-128"/>
                <a:ea typeface="メイリオ" panose="020B0604030504040204" pitchFamily="50" charset="-128"/>
              </a:rPr>
              <a:t>年度の「新型コロナウイルス感染症対応方針」をこの間の経過を踏まえて改正します（詳細は議案書を参照ください）</a:t>
            </a:r>
            <a:endParaRPr lang="en-US" altLang="ja-JP" sz="2800" dirty="0">
              <a:latin typeface="メイリオ" panose="020B0604030504040204" pitchFamily="50" charset="-128"/>
              <a:ea typeface="メイリオ" panose="020B0604030504040204" pitchFamily="50" charset="-128"/>
            </a:endParaRPr>
          </a:p>
        </p:txBody>
      </p:sp>
      <p:pic>
        <p:nvPicPr>
          <p:cNvPr id="32771" name="図 1">
            <a:extLst>
              <a:ext uri="{FF2B5EF4-FFF2-40B4-BE49-F238E27FC236}">
                <a16:creationId xmlns:a16="http://schemas.microsoft.com/office/drawing/2014/main" id="{8708B422-645A-4CF8-BC66-B10B6C839C7E}"/>
              </a:ext>
            </a:extLst>
          </p:cNvPr>
          <p:cNvPicPr>
            <a:picLocks noChangeAspect="1"/>
          </p:cNvPicPr>
          <p:nvPr/>
        </p:nvPicPr>
        <p:blipFill>
          <a:blip r:embed="rId3">
            <a:extLst>
              <a:ext uri="{28A0092B-C50C-407E-A947-70E740481C1C}">
                <a14:useLocalDpi xmlns:a14="http://schemas.microsoft.com/office/drawing/2010/main" val="0"/>
              </a:ext>
            </a:extLst>
          </a:blip>
          <a:srcRect t="1569" r="1176" b="6294"/>
          <a:stretch>
            <a:fillRect/>
          </a:stretch>
        </p:blipFill>
        <p:spPr bwMode="auto">
          <a:xfrm>
            <a:off x="900113" y="188913"/>
            <a:ext cx="6911975" cy="371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タイトル 1">
            <a:extLst>
              <a:ext uri="{FF2B5EF4-FFF2-40B4-BE49-F238E27FC236}">
                <a16:creationId xmlns:a16="http://schemas.microsoft.com/office/drawing/2014/main" id="{F4652FC5-84E8-4847-AE68-2C0133E48892}"/>
              </a:ext>
            </a:extLst>
          </p:cNvPr>
          <p:cNvSpPr txBox="1">
            <a:spLocks/>
          </p:cNvSpPr>
          <p:nvPr/>
        </p:nvSpPr>
        <p:spPr bwMode="auto">
          <a:xfrm>
            <a:off x="115888" y="192088"/>
            <a:ext cx="792162"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P9</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416A687C-3F89-4F35-BDF6-DBBAE1D42131}"/>
              </a:ext>
            </a:extLst>
          </p:cNvPr>
          <p:cNvSpPr txBox="1">
            <a:spLocks noChangeArrowheads="1"/>
          </p:cNvSpPr>
          <p:nvPr/>
        </p:nvSpPr>
        <p:spPr bwMode="auto">
          <a:xfrm>
            <a:off x="539750" y="2781300"/>
            <a:ext cx="8280400"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4800" b="1">
                <a:solidFill>
                  <a:srgbClr val="A8A400"/>
                </a:solidFill>
                <a:latin typeface="メイリオ" panose="020B0604030504040204" pitchFamily="50" charset="-128"/>
                <a:ea typeface="メイリオ" panose="020B0604030504040204" pitchFamily="50" charset="-128"/>
              </a:rPr>
              <a:t>2021</a:t>
            </a:r>
            <a:r>
              <a:rPr lang="ja-JP" altLang="en-US" sz="4800" b="1">
                <a:solidFill>
                  <a:srgbClr val="A8A400"/>
                </a:solidFill>
                <a:latin typeface="メイリオ" panose="020B0604030504040204" pitchFamily="50" charset="-128"/>
                <a:ea typeface="メイリオ" panose="020B0604030504040204" pitchFamily="50" charset="-128"/>
              </a:rPr>
              <a:t>年度</a:t>
            </a:r>
            <a:r>
              <a:rPr lang="en-US" altLang="ja-JP" sz="4800" b="1">
                <a:solidFill>
                  <a:srgbClr val="A8A400"/>
                </a:solidFill>
                <a:latin typeface="メイリオ" panose="020B0604030504040204" pitchFamily="50" charset="-128"/>
                <a:ea typeface="メイリオ" panose="020B0604030504040204" pitchFamily="50" charset="-128"/>
              </a:rPr>
              <a:t>4</a:t>
            </a:r>
            <a:r>
              <a:rPr lang="ja-JP" altLang="en-US" sz="4800" b="1">
                <a:solidFill>
                  <a:srgbClr val="A8A400"/>
                </a:solidFill>
                <a:latin typeface="メイリオ" panose="020B0604030504040204" pitchFamily="50" charset="-128"/>
                <a:ea typeface="メイリオ" panose="020B0604030504040204" pitchFamily="50" charset="-128"/>
              </a:rPr>
              <a:t>つの重点方針</a:t>
            </a:r>
            <a:endParaRPr lang="en-US" altLang="ja-JP" sz="48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4800" b="1">
                <a:solidFill>
                  <a:srgbClr val="A8A400"/>
                </a:solidFill>
                <a:latin typeface="メイリオ" panose="020B0604030504040204" pitchFamily="50" charset="-128"/>
                <a:ea typeface="メイリオ" panose="020B0604030504040204" pitchFamily="50" charset="-128"/>
              </a:rPr>
              <a:t>　　　　</a:t>
            </a:r>
            <a:r>
              <a:rPr lang="ja-JP" altLang="en-US" sz="4400" b="1">
                <a:solidFill>
                  <a:srgbClr val="A8A400"/>
                </a:solidFill>
                <a:latin typeface="メイリオ" panose="020B0604030504040204" pitchFamily="50" charset="-128"/>
                <a:ea typeface="メイリオ" panose="020B0604030504040204" pitchFamily="50" charset="-128"/>
              </a:rPr>
              <a:t>（</a:t>
            </a:r>
            <a:r>
              <a:rPr lang="en-US" altLang="ja-JP" sz="4400" b="1">
                <a:solidFill>
                  <a:srgbClr val="A8A400"/>
                </a:solidFill>
                <a:latin typeface="メイリオ" panose="020B0604030504040204" pitchFamily="50" charset="-128"/>
                <a:ea typeface="メイリオ" panose="020B0604030504040204" pitchFamily="50" charset="-128"/>
              </a:rPr>
              <a:t>4</a:t>
            </a:r>
            <a:r>
              <a:rPr lang="ja-JP" altLang="en-US" sz="4400" b="1">
                <a:solidFill>
                  <a:srgbClr val="A8A400"/>
                </a:solidFill>
                <a:latin typeface="メイリオ" panose="020B0604030504040204" pitchFamily="50" charset="-128"/>
                <a:ea typeface="メイリオ" panose="020B0604030504040204" pitchFamily="50" charset="-128"/>
              </a:rPr>
              <a:t>つのチャレンジ）</a:t>
            </a:r>
            <a:endParaRPr lang="en-US" altLang="ja-JP" sz="5400" b="1">
              <a:solidFill>
                <a:srgbClr val="A8A40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8492BA0F-3295-47CA-AF00-17A1120AE7C4}"/>
              </a:ext>
            </a:extLst>
          </p:cNvPr>
          <p:cNvSpPr txBox="1">
            <a:spLocks noChangeArrowheads="1"/>
          </p:cNvSpPr>
          <p:nvPr/>
        </p:nvSpPr>
        <p:spPr bwMode="auto">
          <a:xfrm>
            <a:off x="827088" y="676275"/>
            <a:ext cx="87709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dirty="0">
                <a:latin typeface="メイリオ" panose="020B0604030504040204" pitchFamily="50" charset="-128"/>
                <a:ea typeface="メイリオ" panose="020B0604030504040204" pitchFamily="50" charset="-128"/>
              </a:rPr>
              <a:t>2021</a:t>
            </a:r>
            <a:r>
              <a:rPr lang="ja-JP" altLang="en-US" dirty="0">
                <a:latin typeface="メイリオ" panose="020B0604030504040204" pitchFamily="50" charset="-128"/>
                <a:ea typeface="メイリオ" panose="020B0604030504040204" pitchFamily="50" charset="-128"/>
              </a:rPr>
              <a:t>年度４つの重点方針</a:t>
            </a:r>
            <a:r>
              <a:rPr lang="ja-JP" altLang="en-US" sz="2800" dirty="0">
                <a:latin typeface="メイリオ" panose="020B0604030504040204" pitchFamily="50" charset="-128"/>
                <a:ea typeface="メイリオ" panose="020B0604030504040204" pitchFamily="50" charset="-128"/>
              </a:rPr>
              <a:t>（４つのチャレンジ）　　　　　　　　　　　　　　　　　　　　　　　</a:t>
            </a:r>
            <a:r>
              <a:rPr lang="ja-JP" altLang="en-US" sz="2400" dirty="0">
                <a:latin typeface="メイリオ" panose="020B0604030504040204" pitchFamily="50" charset="-128"/>
                <a:ea typeface="メイリオ" panose="020B0604030504040204" pitchFamily="50" charset="-128"/>
              </a:rPr>
              <a:t>　</a:t>
            </a:r>
          </a:p>
        </p:txBody>
      </p:sp>
      <p:sp>
        <p:nvSpPr>
          <p:cNvPr id="34819" name="Text Box 3">
            <a:extLst>
              <a:ext uri="{FF2B5EF4-FFF2-40B4-BE49-F238E27FC236}">
                <a16:creationId xmlns:a16="http://schemas.microsoft.com/office/drawing/2014/main" id="{95211926-4FDD-4EBC-ADC9-7F34971C15A9}"/>
              </a:ext>
            </a:extLst>
          </p:cNvPr>
          <p:cNvSpPr txBox="1">
            <a:spLocks noChangeArrowheads="1"/>
          </p:cNvSpPr>
          <p:nvPr/>
        </p:nvSpPr>
        <p:spPr bwMode="auto">
          <a:xfrm>
            <a:off x="20638" y="1341438"/>
            <a:ext cx="9015412" cy="10779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ea typeface="HGP創英角ｺﾞｼｯｸUB" panose="020B0900000000000000" pitchFamily="50" charset="-128"/>
              </a:rPr>
              <a:t>①「組合員と職員の協同行動」で組合員自治の歯車　　を回して、まちづくりをすすめます。</a:t>
            </a:r>
            <a:endParaRPr lang="ja-JP" altLang="en-US" sz="1400" dirty="0">
              <a:solidFill>
                <a:srgbClr val="0000FF"/>
              </a:solidFill>
              <a:ea typeface="HGP創英角ｺﾞｼｯｸUB" panose="020B0900000000000000" pitchFamily="50" charset="-128"/>
            </a:endParaRPr>
          </a:p>
        </p:txBody>
      </p:sp>
      <p:sp>
        <p:nvSpPr>
          <p:cNvPr id="34820" name="Text Box 3">
            <a:extLst>
              <a:ext uri="{FF2B5EF4-FFF2-40B4-BE49-F238E27FC236}">
                <a16:creationId xmlns:a16="http://schemas.microsoft.com/office/drawing/2014/main" id="{02949A30-5813-44D6-B8DB-BF1738FC34FB}"/>
              </a:ext>
            </a:extLst>
          </p:cNvPr>
          <p:cNvSpPr txBox="1">
            <a:spLocks noChangeArrowheads="1"/>
          </p:cNvSpPr>
          <p:nvPr/>
        </p:nvSpPr>
        <p:spPr bwMode="auto">
          <a:xfrm>
            <a:off x="-25127" y="2451893"/>
            <a:ext cx="9144000" cy="19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ea typeface="HGP創英角ｺﾞｼｯｸUB" panose="020B0900000000000000" pitchFamily="50" charset="-128"/>
              </a:rPr>
              <a:t>②南医療生協</a:t>
            </a:r>
            <a:r>
              <a:rPr lang="en-US" altLang="ja-JP" dirty="0">
                <a:solidFill>
                  <a:srgbClr val="0000FF"/>
                </a:solidFill>
                <a:ea typeface="HGP創英角ｺﾞｼｯｸUB" panose="020B0900000000000000" pitchFamily="50" charset="-128"/>
              </a:rPr>
              <a:t>60</a:t>
            </a:r>
            <a:r>
              <a:rPr lang="ja-JP" altLang="en-US" dirty="0">
                <a:solidFill>
                  <a:srgbClr val="0000FF"/>
                </a:solidFill>
                <a:ea typeface="HGP創英角ｺﾞｼｯｸUB" panose="020B0900000000000000" pitchFamily="50" charset="-128"/>
              </a:rPr>
              <a:t>周年・南生協病院</a:t>
            </a:r>
            <a:r>
              <a:rPr lang="en-US" altLang="ja-JP" dirty="0">
                <a:solidFill>
                  <a:srgbClr val="0000FF"/>
                </a:solidFill>
                <a:ea typeface="HGP創英角ｺﾞｼｯｸUB" panose="020B0900000000000000" pitchFamily="50" charset="-128"/>
              </a:rPr>
              <a:t>45</a:t>
            </a:r>
            <a:r>
              <a:rPr lang="ja-JP" altLang="en-US" dirty="0">
                <a:solidFill>
                  <a:srgbClr val="0000FF"/>
                </a:solidFill>
                <a:ea typeface="HGP創英角ｺﾞｼｯｸUB" panose="020B0900000000000000" pitchFamily="50" charset="-128"/>
              </a:rPr>
              <a:t>周年（「</a:t>
            </a:r>
            <a:r>
              <a:rPr lang="en-US" altLang="ja-JP" dirty="0">
                <a:solidFill>
                  <a:srgbClr val="0000FF"/>
                </a:solidFill>
                <a:ea typeface="HGP創英角ｺﾞｼｯｸUB" panose="020B0900000000000000" pitchFamily="50" charset="-128"/>
              </a:rPr>
              <a:t>60</a:t>
            </a:r>
            <a:r>
              <a:rPr lang="ja-JP" altLang="en-US" dirty="0">
                <a:solidFill>
                  <a:srgbClr val="0000FF"/>
                </a:solidFill>
                <a:ea typeface="HGP創英角ｺﾞｼｯｸUB" panose="020B0900000000000000" pitchFamily="50" charset="-128"/>
              </a:rPr>
              <a:t>・</a:t>
            </a:r>
            <a:r>
              <a:rPr lang="en-US" altLang="ja-JP" dirty="0">
                <a:solidFill>
                  <a:srgbClr val="0000FF"/>
                </a:solidFill>
                <a:ea typeface="HGP創英角ｺﾞｼｯｸUB" panose="020B0900000000000000" pitchFamily="50" charset="-128"/>
              </a:rPr>
              <a:t>45</a:t>
            </a:r>
            <a:r>
              <a:rPr lang="ja-JP" altLang="en-US" dirty="0">
                <a:solidFill>
                  <a:srgbClr val="0000FF"/>
                </a:solidFill>
                <a:ea typeface="HGP創英角ｺﾞｼｯｸUB" panose="020B0900000000000000" pitchFamily="50" charset="-128"/>
              </a:rPr>
              <a:t>記念事業</a:t>
            </a:r>
            <a:r>
              <a:rPr lang="ja-JP" altLang="en-US" sz="2000" dirty="0">
                <a:solidFill>
                  <a:srgbClr val="0000FF"/>
                </a:solidFill>
                <a:ea typeface="HGP創英角ｺﾞｼｯｸUB" panose="020B0900000000000000" pitchFamily="50" charset="-128"/>
              </a:rPr>
              <a:t>（ろくまるよんごーきねんじぎょう）</a:t>
            </a:r>
            <a:r>
              <a:rPr lang="ja-JP" altLang="en-US" dirty="0">
                <a:solidFill>
                  <a:srgbClr val="0000FF"/>
                </a:solidFill>
                <a:ea typeface="HGP創英角ｺﾞｼｯｸUB" panose="020B0900000000000000" pitchFamily="50" charset="-128"/>
              </a:rPr>
              <a:t>」）を迎えて、新たな協同の医療、協同の介護、協同の福祉を発信します。</a:t>
            </a:r>
            <a:endParaRPr lang="ja-JP" altLang="en-US" sz="1600" dirty="0">
              <a:solidFill>
                <a:srgbClr val="0000FF"/>
              </a:solidFill>
              <a:ea typeface="HGP創英角ｺﾞｼｯｸUB" panose="020B0900000000000000" pitchFamily="50" charset="-128"/>
            </a:endParaRPr>
          </a:p>
          <a:p>
            <a:pPr eaLnBrk="1" hangingPunct="1">
              <a:spcBef>
                <a:spcPct val="50000"/>
              </a:spcBef>
              <a:buFontTx/>
              <a:buNone/>
            </a:pPr>
            <a:endParaRPr lang="ja-JP" altLang="en-US" sz="1400" dirty="0">
              <a:solidFill>
                <a:srgbClr val="0000FF"/>
              </a:solidFill>
              <a:ea typeface="HGP創英角ｺﾞｼｯｸUB" panose="020B0900000000000000" pitchFamily="50" charset="-128"/>
            </a:endParaRPr>
          </a:p>
        </p:txBody>
      </p:sp>
      <p:sp>
        <p:nvSpPr>
          <p:cNvPr id="34821" name="Text Box 3">
            <a:extLst>
              <a:ext uri="{FF2B5EF4-FFF2-40B4-BE49-F238E27FC236}">
                <a16:creationId xmlns:a16="http://schemas.microsoft.com/office/drawing/2014/main" id="{345820C1-0092-4B70-A1D1-26B1D6178926}"/>
              </a:ext>
            </a:extLst>
          </p:cNvPr>
          <p:cNvSpPr txBox="1">
            <a:spLocks noChangeArrowheads="1"/>
          </p:cNvSpPr>
          <p:nvPr/>
        </p:nvSpPr>
        <p:spPr bwMode="auto">
          <a:xfrm>
            <a:off x="20638" y="4063602"/>
            <a:ext cx="9144000" cy="1077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ea typeface="HGP創英角ｺﾞｼｯｸUB" panose="020B0900000000000000" pitchFamily="50" charset="-128"/>
              </a:rPr>
              <a:t>③健全経営と持続可能な協同組合の事業運営をすすめます。</a:t>
            </a:r>
            <a:endParaRPr lang="ja-JP" altLang="en-US" sz="1400" dirty="0">
              <a:solidFill>
                <a:srgbClr val="0000FF"/>
              </a:solidFill>
              <a:ea typeface="HGP創英角ｺﾞｼｯｸUB" panose="020B0900000000000000" pitchFamily="50" charset="-128"/>
            </a:endParaRPr>
          </a:p>
        </p:txBody>
      </p:sp>
      <p:sp>
        <p:nvSpPr>
          <p:cNvPr id="34822" name="Text Box 3">
            <a:extLst>
              <a:ext uri="{FF2B5EF4-FFF2-40B4-BE49-F238E27FC236}">
                <a16:creationId xmlns:a16="http://schemas.microsoft.com/office/drawing/2014/main" id="{4EA668FE-11B7-43A8-BA6E-6547B7FA34F1}"/>
              </a:ext>
            </a:extLst>
          </p:cNvPr>
          <p:cNvSpPr txBox="1">
            <a:spLocks noChangeArrowheads="1"/>
          </p:cNvSpPr>
          <p:nvPr/>
        </p:nvSpPr>
        <p:spPr bwMode="auto">
          <a:xfrm>
            <a:off x="20638" y="5141515"/>
            <a:ext cx="9144000" cy="10779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ea typeface="HGP創英角ｺﾞｼｯｸUB" panose="020B0900000000000000" pitchFamily="50" charset="-128"/>
              </a:rPr>
              <a:t>④地域まるごとの新型コロナウイルス感染症対応をすすめます</a:t>
            </a:r>
            <a:endParaRPr lang="ja-JP" altLang="en-US" sz="1600" dirty="0">
              <a:solidFill>
                <a:srgbClr val="0000FF"/>
              </a:solidFill>
              <a:ea typeface="HGP創英角ｺﾞｼｯｸUB" panose="020B0900000000000000" pitchFamily="50" charset="-128"/>
            </a:endParaRPr>
          </a:p>
        </p:txBody>
      </p:sp>
      <p:sp>
        <p:nvSpPr>
          <p:cNvPr id="34823" name="タイトル 1">
            <a:extLst>
              <a:ext uri="{FF2B5EF4-FFF2-40B4-BE49-F238E27FC236}">
                <a16:creationId xmlns:a16="http://schemas.microsoft.com/office/drawing/2014/main" id="{0B61DCF8-E828-4E5E-804F-3947BB4C8140}"/>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P10</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3">
            <a:extLst>
              <a:ext uri="{FF2B5EF4-FFF2-40B4-BE49-F238E27FC236}">
                <a16:creationId xmlns:a16="http://schemas.microsoft.com/office/drawing/2014/main" id="{9EDE170E-3A35-40CB-A3D3-8E4F3EC89FF6}"/>
              </a:ext>
            </a:extLst>
          </p:cNvPr>
          <p:cNvSpPr txBox="1">
            <a:spLocks noChangeArrowheads="1"/>
          </p:cNvSpPr>
          <p:nvPr/>
        </p:nvSpPr>
        <p:spPr bwMode="auto">
          <a:xfrm>
            <a:off x="1116013" y="165100"/>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メイリオ" panose="020B0604030504040204" pitchFamily="50" charset="-128"/>
                <a:ea typeface="メイリオ" panose="020B0604030504040204" pitchFamily="50" charset="-128"/>
              </a:rPr>
              <a:t>チャレンジ</a:t>
            </a:r>
            <a:r>
              <a:rPr lang="en-US" altLang="ja-JP" sz="2400">
                <a:latin typeface="メイリオ" panose="020B0604030504040204" pitchFamily="50" charset="-128"/>
                <a:ea typeface="メイリオ" panose="020B0604030504040204" pitchFamily="50" charset="-128"/>
              </a:rPr>
              <a:t>1</a:t>
            </a:r>
            <a:r>
              <a:rPr lang="ja-JP" altLang="en-US" sz="2800">
                <a:latin typeface="メイリオ" panose="020B0604030504040204" pitchFamily="50" charset="-128"/>
                <a:ea typeface="メイリオ" panose="020B0604030504040204" pitchFamily="50" charset="-128"/>
              </a:rPr>
              <a:t>　「組合員と職員の</a:t>
            </a:r>
            <a:r>
              <a:rPr lang="en-US" altLang="ja-JP" sz="2800">
                <a:latin typeface="メイリオ" panose="020B0604030504040204" pitchFamily="50" charset="-128"/>
                <a:ea typeface="メイリオ" panose="020B0604030504040204" pitchFamily="50" charset="-128"/>
              </a:rPr>
              <a:t>5</a:t>
            </a:r>
            <a:r>
              <a:rPr lang="ja-JP" altLang="en-US" sz="2800">
                <a:latin typeface="メイリオ" panose="020B0604030504040204" pitchFamily="50" charset="-128"/>
                <a:ea typeface="メイリオ" panose="020B0604030504040204" pitchFamily="50" charset="-128"/>
              </a:rPr>
              <a:t>つの協同行動」</a:t>
            </a:r>
            <a:r>
              <a:rPr lang="ja-JP" altLang="en-US" sz="4000">
                <a:latin typeface="メイリオ" panose="020B0604030504040204" pitchFamily="50" charset="-128"/>
                <a:ea typeface="メイリオ" panose="020B0604030504040204" pitchFamily="50" charset="-128"/>
              </a:rPr>
              <a:t>　　</a:t>
            </a:r>
            <a:r>
              <a:rPr lang="ja-JP" altLang="en-US" sz="4000">
                <a:ea typeface="HGP創英角ｺﾞｼｯｸUB" panose="020B0900000000000000" pitchFamily="50" charset="-128"/>
              </a:rPr>
              <a:t>　　　　</a:t>
            </a:r>
          </a:p>
        </p:txBody>
      </p:sp>
      <p:sp>
        <p:nvSpPr>
          <p:cNvPr id="35843" name="Text Box 4">
            <a:extLst>
              <a:ext uri="{FF2B5EF4-FFF2-40B4-BE49-F238E27FC236}">
                <a16:creationId xmlns:a16="http://schemas.microsoft.com/office/drawing/2014/main" id="{D5FD2444-E1EE-4572-8B2F-B7BB45A24047}"/>
              </a:ext>
            </a:extLst>
          </p:cNvPr>
          <p:cNvSpPr txBox="1">
            <a:spLocks noChangeArrowheads="1"/>
          </p:cNvSpPr>
          <p:nvPr/>
        </p:nvSpPr>
        <p:spPr bwMode="auto">
          <a:xfrm>
            <a:off x="179388" y="4797425"/>
            <a:ext cx="8964612" cy="1939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solidFill>
                  <a:srgbClr val="0000FF"/>
                </a:solidFill>
                <a:latin typeface="メイリオ" panose="020B0604030504040204" pitchFamily="50" charset="-128"/>
                <a:ea typeface="メイリオ" panose="020B0604030504040204" pitchFamily="50" charset="-128"/>
              </a:rPr>
              <a:t>①トコトン、組合員と職員の協同で　「組合員と職員の</a:t>
            </a:r>
            <a:r>
              <a:rPr lang="en-US" altLang="ja-JP" sz="4000">
                <a:solidFill>
                  <a:srgbClr val="0000FF"/>
                </a:solidFill>
                <a:latin typeface="メイリオ" panose="020B0604030504040204" pitchFamily="50" charset="-128"/>
                <a:ea typeface="メイリオ" panose="020B0604030504040204" pitchFamily="50" charset="-128"/>
              </a:rPr>
              <a:t>5</a:t>
            </a:r>
            <a:r>
              <a:rPr lang="ja-JP" altLang="en-US" sz="4000">
                <a:solidFill>
                  <a:srgbClr val="0000FF"/>
                </a:solidFill>
                <a:latin typeface="メイリオ" panose="020B0604030504040204" pitchFamily="50" charset="-128"/>
                <a:ea typeface="メイリオ" panose="020B0604030504040204" pitchFamily="50" charset="-128"/>
              </a:rPr>
              <a:t>つの協同行動」の歯車を回して実践します。</a:t>
            </a:r>
            <a:endParaRPr lang="ja-JP" altLang="en-US" sz="2000">
              <a:solidFill>
                <a:srgbClr val="0000FF"/>
              </a:solidFill>
              <a:latin typeface="メイリオ" panose="020B0604030504040204" pitchFamily="50" charset="-128"/>
              <a:ea typeface="メイリオ" panose="020B0604030504040204" pitchFamily="50" charset="-128"/>
            </a:endParaRPr>
          </a:p>
        </p:txBody>
      </p:sp>
      <p:pic>
        <p:nvPicPr>
          <p:cNvPr id="35844" name="図 1">
            <a:extLst>
              <a:ext uri="{FF2B5EF4-FFF2-40B4-BE49-F238E27FC236}">
                <a16:creationId xmlns:a16="http://schemas.microsoft.com/office/drawing/2014/main" id="{A36C6F60-7B59-4F2C-8B9F-49BC5BAFCC46}"/>
              </a:ext>
            </a:extLst>
          </p:cNvPr>
          <p:cNvPicPr>
            <a:picLocks noChangeAspect="1"/>
          </p:cNvPicPr>
          <p:nvPr/>
        </p:nvPicPr>
        <p:blipFill>
          <a:blip r:embed="rId2">
            <a:extLst>
              <a:ext uri="{28A0092B-C50C-407E-A947-70E740481C1C}">
                <a14:useLocalDpi xmlns:a14="http://schemas.microsoft.com/office/drawing/2010/main" val="0"/>
              </a:ext>
            </a:extLst>
          </a:blip>
          <a:srcRect l="1274" t="25194" b="8656"/>
          <a:stretch>
            <a:fillRect/>
          </a:stretch>
        </p:blipFill>
        <p:spPr bwMode="auto">
          <a:xfrm>
            <a:off x="539750" y="873125"/>
            <a:ext cx="8024813"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タイトル 1">
            <a:extLst>
              <a:ext uri="{FF2B5EF4-FFF2-40B4-BE49-F238E27FC236}">
                <a16:creationId xmlns:a16="http://schemas.microsoft.com/office/drawing/2014/main" id="{BB6925A0-2166-4784-BBD2-F83195DA75A0}"/>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a:extLst>
              <a:ext uri="{FF2B5EF4-FFF2-40B4-BE49-F238E27FC236}">
                <a16:creationId xmlns:a16="http://schemas.microsoft.com/office/drawing/2014/main" id="{2076EB28-E881-49C4-ACFD-D90E55E577CC}"/>
              </a:ext>
            </a:extLst>
          </p:cNvPr>
          <p:cNvSpPr txBox="1">
            <a:spLocks noChangeArrowheads="1"/>
          </p:cNvSpPr>
          <p:nvPr/>
        </p:nvSpPr>
        <p:spPr bwMode="auto">
          <a:xfrm>
            <a:off x="185738" y="4508500"/>
            <a:ext cx="8964612" cy="230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solidFill>
                  <a:srgbClr val="0000FF"/>
                </a:solidFill>
                <a:latin typeface="メイリオ" panose="020B0604030504040204" pitchFamily="50" charset="-128"/>
                <a:ea typeface="メイリオ" panose="020B0604030504040204" pitchFamily="50" charset="-128"/>
              </a:rPr>
              <a:t>②健診・人間ドックなどの健診事業と健康づくり運動をすすめます。特に事業所２</a:t>
            </a:r>
            <a:r>
              <a:rPr lang="en-US" altLang="ja-JP" sz="3600">
                <a:solidFill>
                  <a:srgbClr val="0000FF"/>
                </a:solidFill>
                <a:latin typeface="メイリオ" panose="020B0604030504040204" pitchFamily="50" charset="-128"/>
                <a:ea typeface="メイリオ" panose="020B0604030504040204" pitchFamily="50" charset="-128"/>
              </a:rPr>
              <a:t>km</a:t>
            </a:r>
            <a:r>
              <a:rPr lang="ja-JP" altLang="en-US" sz="3600">
                <a:solidFill>
                  <a:srgbClr val="0000FF"/>
                </a:solidFill>
                <a:latin typeface="メイリオ" panose="020B0604030504040204" pitchFamily="50" charset="-128"/>
                <a:ea typeface="メイリオ" panose="020B0604030504040204" pitchFamily="50" charset="-128"/>
              </a:rPr>
              <a:t>圏内には</a:t>
            </a:r>
            <a:r>
              <a:rPr lang="en-US" altLang="ja-JP" sz="3600">
                <a:solidFill>
                  <a:srgbClr val="0000FF"/>
                </a:solidFill>
                <a:latin typeface="メイリオ" panose="020B0604030504040204" pitchFamily="50" charset="-128"/>
                <a:ea typeface="メイリオ" panose="020B0604030504040204" pitchFamily="50" charset="-128"/>
              </a:rPr>
              <a:t>100</a:t>
            </a:r>
            <a:r>
              <a:rPr lang="ja-JP" altLang="en-US" sz="3600">
                <a:solidFill>
                  <a:srgbClr val="0000FF"/>
                </a:solidFill>
                <a:latin typeface="メイリオ" panose="020B0604030504040204" pitchFamily="50" charset="-128"/>
                <a:ea typeface="メイリオ" panose="020B0604030504040204" pitchFamily="50" charset="-128"/>
              </a:rPr>
              <a:t>以上の班をつくり、協同の健康づくりをすすめていきます。</a:t>
            </a:r>
            <a:endParaRPr lang="ja-JP" altLang="en-US" sz="1800">
              <a:solidFill>
                <a:srgbClr val="0000FF"/>
              </a:solidFill>
              <a:latin typeface="メイリオ" panose="020B0604030504040204" pitchFamily="50" charset="-128"/>
              <a:ea typeface="メイリオ" panose="020B0604030504040204" pitchFamily="50" charset="-128"/>
            </a:endParaRPr>
          </a:p>
        </p:txBody>
      </p:sp>
      <p:pic>
        <p:nvPicPr>
          <p:cNvPr id="36867" name="図 2">
            <a:extLst>
              <a:ext uri="{FF2B5EF4-FFF2-40B4-BE49-F238E27FC236}">
                <a16:creationId xmlns:a16="http://schemas.microsoft.com/office/drawing/2014/main" id="{C377000D-0807-4C55-B31E-DE438D40276D}"/>
              </a:ext>
            </a:extLst>
          </p:cNvPr>
          <p:cNvPicPr>
            <a:picLocks noChangeAspect="1"/>
          </p:cNvPicPr>
          <p:nvPr/>
        </p:nvPicPr>
        <p:blipFill>
          <a:blip r:embed="rId2">
            <a:extLst>
              <a:ext uri="{28A0092B-C50C-407E-A947-70E740481C1C}">
                <a14:useLocalDpi xmlns:a14="http://schemas.microsoft.com/office/drawing/2010/main" val="0"/>
              </a:ext>
            </a:extLst>
          </a:blip>
          <a:srcRect t="1701" r="5901" b="21001"/>
          <a:stretch>
            <a:fillRect/>
          </a:stretch>
        </p:blipFill>
        <p:spPr bwMode="auto">
          <a:xfrm>
            <a:off x="755650" y="869950"/>
            <a:ext cx="747077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タイトル 1">
            <a:extLst>
              <a:ext uri="{FF2B5EF4-FFF2-40B4-BE49-F238E27FC236}">
                <a16:creationId xmlns:a16="http://schemas.microsoft.com/office/drawing/2014/main" id="{F3160F80-EF7B-4D39-8865-6769C1442617}"/>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36869" name="Text Box 3">
            <a:extLst>
              <a:ext uri="{FF2B5EF4-FFF2-40B4-BE49-F238E27FC236}">
                <a16:creationId xmlns:a16="http://schemas.microsoft.com/office/drawing/2014/main" id="{F417CA70-9F36-4DAA-9437-F780B72D2031}"/>
              </a:ext>
            </a:extLst>
          </p:cNvPr>
          <p:cNvSpPr txBox="1">
            <a:spLocks noChangeArrowheads="1"/>
          </p:cNvSpPr>
          <p:nvPr/>
        </p:nvSpPr>
        <p:spPr bwMode="auto">
          <a:xfrm>
            <a:off x="1116013" y="165100"/>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メイリオ" panose="020B0604030504040204" pitchFamily="50" charset="-128"/>
                <a:ea typeface="メイリオ" panose="020B0604030504040204" pitchFamily="50" charset="-128"/>
              </a:rPr>
              <a:t>チャレンジ</a:t>
            </a:r>
            <a:r>
              <a:rPr lang="en-US" altLang="ja-JP" sz="2400">
                <a:latin typeface="メイリオ" panose="020B0604030504040204" pitchFamily="50" charset="-128"/>
                <a:ea typeface="メイリオ" panose="020B0604030504040204" pitchFamily="50" charset="-128"/>
              </a:rPr>
              <a:t>1</a:t>
            </a:r>
            <a:r>
              <a:rPr lang="ja-JP" altLang="en-US" sz="2800">
                <a:latin typeface="メイリオ" panose="020B0604030504040204" pitchFamily="50" charset="-128"/>
                <a:ea typeface="メイリオ" panose="020B0604030504040204" pitchFamily="50" charset="-128"/>
              </a:rPr>
              <a:t>　「組合員と職員の</a:t>
            </a:r>
            <a:r>
              <a:rPr lang="en-US" altLang="ja-JP" sz="2800">
                <a:latin typeface="メイリオ" panose="020B0604030504040204" pitchFamily="50" charset="-128"/>
                <a:ea typeface="メイリオ" panose="020B0604030504040204" pitchFamily="50" charset="-128"/>
              </a:rPr>
              <a:t>5</a:t>
            </a:r>
            <a:r>
              <a:rPr lang="ja-JP" altLang="en-US" sz="2800">
                <a:latin typeface="メイリオ" panose="020B0604030504040204" pitchFamily="50" charset="-128"/>
                <a:ea typeface="メイリオ" panose="020B0604030504040204" pitchFamily="50" charset="-128"/>
              </a:rPr>
              <a:t>つの協同行動」</a:t>
            </a:r>
            <a:r>
              <a:rPr lang="ja-JP" altLang="en-US" sz="4000">
                <a:latin typeface="メイリオ" panose="020B0604030504040204" pitchFamily="50" charset="-128"/>
                <a:ea typeface="メイリオ" panose="020B0604030504040204" pitchFamily="50" charset="-128"/>
              </a:rPr>
              <a:t>　　</a:t>
            </a:r>
            <a:r>
              <a:rPr lang="ja-JP" altLang="en-US" sz="4000">
                <a:ea typeface="HGP創英角ｺﾞｼｯｸUB" panose="020B0900000000000000" pitchFamily="50" charset="-128"/>
              </a:rPr>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3">
            <a:extLst>
              <a:ext uri="{FF2B5EF4-FFF2-40B4-BE49-F238E27FC236}">
                <a16:creationId xmlns:a16="http://schemas.microsoft.com/office/drawing/2014/main" id="{E3E9B071-D997-4081-8044-43EE5FE0017A}"/>
              </a:ext>
            </a:extLst>
          </p:cNvPr>
          <p:cNvSpPr txBox="1">
            <a:spLocks noChangeArrowheads="1"/>
          </p:cNvSpPr>
          <p:nvPr/>
        </p:nvSpPr>
        <p:spPr bwMode="auto">
          <a:xfrm>
            <a:off x="-7938" y="4292600"/>
            <a:ext cx="9234488" cy="2555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latin typeface="メイリオ" panose="020B0604030504040204" pitchFamily="50" charset="-128"/>
                <a:ea typeface="メイリオ" panose="020B0604030504040204" pitchFamily="50" charset="-128"/>
              </a:rPr>
              <a:t>③おたがいさま運動など、くらしのセーフティネットとなるコミュニティづくりをひろげていきます。すべての班や支部、職場で「お困りごとはありませんか」と声かけをする</a:t>
            </a:r>
            <a:r>
              <a:rPr lang="en-US" altLang="ja-JP" dirty="0">
                <a:solidFill>
                  <a:srgbClr val="0000FF"/>
                </a:solidFill>
                <a:latin typeface="メイリオ" panose="020B0604030504040204" pitchFamily="50" charset="-128"/>
                <a:ea typeface="メイリオ" panose="020B0604030504040204" pitchFamily="50" charset="-128"/>
              </a:rPr>
              <a:t>『</a:t>
            </a:r>
            <a:r>
              <a:rPr lang="ja-JP" altLang="en-US" dirty="0">
                <a:solidFill>
                  <a:srgbClr val="0000FF"/>
                </a:solidFill>
                <a:latin typeface="メイリオ" panose="020B0604030504040204" pitchFamily="50" charset="-128"/>
                <a:ea typeface="メイリオ" panose="020B0604030504040204" pitchFamily="50" charset="-128"/>
              </a:rPr>
              <a:t>くらしのドック健診</a:t>
            </a:r>
            <a:r>
              <a:rPr lang="en-US" altLang="ja-JP" dirty="0">
                <a:solidFill>
                  <a:srgbClr val="0000FF"/>
                </a:solidFill>
                <a:latin typeface="メイリオ" panose="020B0604030504040204" pitchFamily="50" charset="-128"/>
                <a:ea typeface="メイリオ" panose="020B0604030504040204" pitchFamily="50" charset="-128"/>
              </a:rPr>
              <a:t>』</a:t>
            </a:r>
            <a:r>
              <a:rPr lang="ja-JP" altLang="en-US" dirty="0">
                <a:solidFill>
                  <a:srgbClr val="0000FF"/>
                </a:solidFill>
                <a:latin typeface="メイリオ" panose="020B0604030504040204" pitchFamily="50" charset="-128"/>
                <a:ea typeface="メイリオ" panose="020B0604030504040204" pitchFamily="50" charset="-128"/>
              </a:rPr>
              <a:t>をすすめます。</a:t>
            </a:r>
            <a:endParaRPr lang="ja-JP" altLang="en-US" sz="2400" dirty="0">
              <a:solidFill>
                <a:srgbClr val="0000FF"/>
              </a:solidFill>
              <a:ea typeface="HGP創英角ｺﾞｼｯｸUB" panose="020B0900000000000000" pitchFamily="50" charset="-128"/>
            </a:endParaRPr>
          </a:p>
        </p:txBody>
      </p:sp>
      <p:pic>
        <p:nvPicPr>
          <p:cNvPr id="37891" name="図 1">
            <a:extLst>
              <a:ext uri="{FF2B5EF4-FFF2-40B4-BE49-F238E27FC236}">
                <a16:creationId xmlns:a16="http://schemas.microsoft.com/office/drawing/2014/main" id="{B5EDD510-6693-4E9B-9D9C-9655B67E39A0}"/>
              </a:ext>
            </a:extLst>
          </p:cNvPr>
          <p:cNvPicPr>
            <a:picLocks noChangeAspect="1"/>
          </p:cNvPicPr>
          <p:nvPr/>
        </p:nvPicPr>
        <p:blipFill>
          <a:blip r:embed="rId3">
            <a:extLst>
              <a:ext uri="{28A0092B-C50C-407E-A947-70E740481C1C}">
                <a14:useLocalDpi xmlns:a14="http://schemas.microsoft.com/office/drawing/2010/main" val="0"/>
              </a:ext>
            </a:extLst>
          </a:blip>
          <a:srcRect t="19289" b="32281"/>
          <a:stretch>
            <a:fillRect/>
          </a:stretch>
        </p:blipFill>
        <p:spPr bwMode="auto">
          <a:xfrm>
            <a:off x="546100" y="981075"/>
            <a:ext cx="8128000" cy="312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タイトル 1">
            <a:extLst>
              <a:ext uri="{FF2B5EF4-FFF2-40B4-BE49-F238E27FC236}">
                <a16:creationId xmlns:a16="http://schemas.microsoft.com/office/drawing/2014/main" id="{C0EEDB25-A490-4E57-AE5B-2967B96CD19A}"/>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37893" name="Text Box 3">
            <a:extLst>
              <a:ext uri="{FF2B5EF4-FFF2-40B4-BE49-F238E27FC236}">
                <a16:creationId xmlns:a16="http://schemas.microsoft.com/office/drawing/2014/main" id="{E0EA6398-8894-416B-8C7F-7D99250BEAAF}"/>
              </a:ext>
            </a:extLst>
          </p:cNvPr>
          <p:cNvSpPr txBox="1">
            <a:spLocks noChangeArrowheads="1"/>
          </p:cNvSpPr>
          <p:nvPr/>
        </p:nvSpPr>
        <p:spPr bwMode="auto">
          <a:xfrm>
            <a:off x="1116013" y="165100"/>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メイリオ" panose="020B0604030504040204" pitchFamily="50" charset="-128"/>
                <a:ea typeface="メイリオ" panose="020B0604030504040204" pitchFamily="50" charset="-128"/>
              </a:rPr>
              <a:t>チャレンジ</a:t>
            </a:r>
            <a:r>
              <a:rPr lang="en-US" altLang="ja-JP" sz="2400">
                <a:latin typeface="メイリオ" panose="020B0604030504040204" pitchFamily="50" charset="-128"/>
                <a:ea typeface="メイリオ" panose="020B0604030504040204" pitchFamily="50" charset="-128"/>
              </a:rPr>
              <a:t>1</a:t>
            </a:r>
            <a:r>
              <a:rPr lang="ja-JP" altLang="en-US" sz="2800">
                <a:latin typeface="メイリオ" panose="020B0604030504040204" pitchFamily="50" charset="-128"/>
                <a:ea typeface="メイリオ" panose="020B0604030504040204" pitchFamily="50" charset="-128"/>
              </a:rPr>
              <a:t>　「組合員と職員の</a:t>
            </a:r>
            <a:r>
              <a:rPr lang="en-US" altLang="ja-JP" sz="2800">
                <a:latin typeface="メイリオ" panose="020B0604030504040204" pitchFamily="50" charset="-128"/>
                <a:ea typeface="メイリオ" panose="020B0604030504040204" pitchFamily="50" charset="-128"/>
              </a:rPr>
              <a:t>5</a:t>
            </a:r>
            <a:r>
              <a:rPr lang="ja-JP" altLang="en-US" sz="2800">
                <a:latin typeface="メイリオ" panose="020B0604030504040204" pitchFamily="50" charset="-128"/>
                <a:ea typeface="メイリオ" panose="020B0604030504040204" pitchFamily="50" charset="-128"/>
              </a:rPr>
              <a:t>つの協同行動」</a:t>
            </a:r>
            <a:r>
              <a:rPr lang="ja-JP" altLang="en-US" sz="4000">
                <a:latin typeface="メイリオ" panose="020B0604030504040204" pitchFamily="50" charset="-128"/>
                <a:ea typeface="メイリオ" panose="020B0604030504040204" pitchFamily="50" charset="-128"/>
              </a:rPr>
              <a:t>　　</a:t>
            </a:r>
            <a:r>
              <a:rPr lang="ja-JP" altLang="en-US" sz="4000">
                <a:ea typeface="HGP創英角ｺﾞｼｯｸUB" panose="020B0900000000000000" pitchFamily="50" charset="-128"/>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a:extLst>
              <a:ext uri="{FF2B5EF4-FFF2-40B4-BE49-F238E27FC236}">
                <a16:creationId xmlns:a16="http://schemas.microsoft.com/office/drawing/2014/main" id="{F3975834-06A4-4518-8A7B-0A94C6A00507}"/>
              </a:ext>
            </a:extLst>
          </p:cNvPr>
          <p:cNvSpPr txBox="1">
            <a:spLocks noChangeArrowheads="1"/>
          </p:cNvSpPr>
          <p:nvPr/>
        </p:nvSpPr>
        <p:spPr bwMode="auto">
          <a:xfrm>
            <a:off x="0" y="4645025"/>
            <a:ext cx="9144000" cy="2247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dirty="0">
                <a:solidFill>
                  <a:srgbClr val="0000FF"/>
                </a:solidFill>
                <a:latin typeface="メイリオ" panose="020B0604030504040204" pitchFamily="50" charset="-128"/>
                <a:ea typeface="メイリオ" panose="020B0604030504040204" pitchFamily="50" charset="-128"/>
              </a:rPr>
              <a:t>協同組合の学校である「そのうち学校」の参加をひろげ、学びの場と学びの質を向上します。</a:t>
            </a:r>
            <a:r>
              <a:rPr lang="en-US" altLang="ja-JP" sz="2800" dirty="0">
                <a:solidFill>
                  <a:srgbClr val="0000FF"/>
                </a:solidFill>
                <a:latin typeface="メイリオ" panose="020B0604030504040204" pitchFamily="50" charset="-128"/>
                <a:ea typeface="メイリオ" panose="020B0604030504040204" pitchFamily="50" charset="-128"/>
              </a:rPr>
              <a:t>21</a:t>
            </a:r>
            <a:r>
              <a:rPr lang="ja-JP" altLang="en-US" sz="2800" dirty="0">
                <a:solidFill>
                  <a:srgbClr val="0000FF"/>
                </a:solidFill>
                <a:latin typeface="メイリオ" panose="020B0604030504040204" pitchFamily="50" charset="-128"/>
                <a:ea typeface="メイリオ" panose="020B0604030504040204" pitchFamily="50" charset="-128"/>
              </a:rPr>
              <a:t>年度のそのうち学校は「感動いっぱい、笑顔いっぱい、学べば青春！」基本コースも</a:t>
            </a:r>
            <a:r>
              <a:rPr lang="en-US" altLang="ja-JP" sz="2800" dirty="0">
                <a:solidFill>
                  <a:srgbClr val="0000FF"/>
                </a:solidFill>
                <a:latin typeface="メイリオ" panose="020B0604030504040204" pitchFamily="50" charset="-128"/>
                <a:ea typeface="メイリオ" panose="020B0604030504040204" pitchFamily="50" charset="-128"/>
              </a:rPr>
              <a:t>5</a:t>
            </a:r>
            <a:r>
              <a:rPr lang="ja-JP" altLang="en-US" sz="2800" dirty="0">
                <a:solidFill>
                  <a:srgbClr val="0000FF"/>
                </a:solidFill>
                <a:latin typeface="メイリオ" panose="020B0604030504040204" pitchFamily="50" charset="-128"/>
                <a:ea typeface="メイリオ" panose="020B0604030504040204" pitchFamily="50" charset="-128"/>
              </a:rPr>
              <a:t>つにふえました。今からでも間に合います。ぜひご参加ください。</a:t>
            </a:r>
            <a:endParaRPr lang="en-US" altLang="ja-JP" dirty="0">
              <a:solidFill>
                <a:srgbClr val="0000FF"/>
              </a:solidFill>
              <a:latin typeface="メイリオ" panose="020B0604030504040204" pitchFamily="50" charset="-128"/>
              <a:ea typeface="メイリオ" panose="020B0604030504040204" pitchFamily="50" charset="-128"/>
            </a:endParaRPr>
          </a:p>
        </p:txBody>
      </p:sp>
      <p:sp>
        <p:nvSpPr>
          <p:cNvPr id="38915" name="タイトル 1">
            <a:extLst>
              <a:ext uri="{FF2B5EF4-FFF2-40B4-BE49-F238E27FC236}">
                <a16:creationId xmlns:a16="http://schemas.microsoft.com/office/drawing/2014/main" id="{6C8F80FF-6203-4A9D-A49C-D29991BA48C5}"/>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38916" name="Text Box 3">
            <a:extLst>
              <a:ext uri="{FF2B5EF4-FFF2-40B4-BE49-F238E27FC236}">
                <a16:creationId xmlns:a16="http://schemas.microsoft.com/office/drawing/2014/main" id="{548382AE-84ED-4CF3-8A1B-5ED8EF5A1B7A}"/>
              </a:ext>
            </a:extLst>
          </p:cNvPr>
          <p:cNvSpPr txBox="1">
            <a:spLocks noChangeArrowheads="1"/>
          </p:cNvSpPr>
          <p:nvPr/>
        </p:nvSpPr>
        <p:spPr bwMode="auto">
          <a:xfrm>
            <a:off x="1116013" y="165100"/>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メイリオ" panose="020B0604030504040204" pitchFamily="50" charset="-128"/>
                <a:ea typeface="メイリオ" panose="020B0604030504040204" pitchFamily="50" charset="-128"/>
              </a:rPr>
              <a:t>チャレンジ</a:t>
            </a:r>
            <a:r>
              <a:rPr lang="en-US" altLang="ja-JP" sz="2400">
                <a:latin typeface="メイリオ" panose="020B0604030504040204" pitchFamily="50" charset="-128"/>
                <a:ea typeface="メイリオ" panose="020B0604030504040204" pitchFamily="50" charset="-128"/>
              </a:rPr>
              <a:t>1</a:t>
            </a:r>
            <a:r>
              <a:rPr lang="ja-JP" altLang="en-US" sz="2800">
                <a:latin typeface="メイリオ" panose="020B0604030504040204" pitchFamily="50" charset="-128"/>
                <a:ea typeface="メイリオ" panose="020B0604030504040204" pitchFamily="50" charset="-128"/>
              </a:rPr>
              <a:t>　「組合員と職員の</a:t>
            </a:r>
            <a:r>
              <a:rPr lang="en-US" altLang="ja-JP" sz="2800">
                <a:latin typeface="メイリオ" panose="020B0604030504040204" pitchFamily="50" charset="-128"/>
                <a:ea typeface="メイリオ" panose="020B0604030504040204" pitchFamily="50" charset="-128"/>
              </a:rPr>
              <a:t>5</a:t>
            </a:r>
            <a:r>
              <a:rPr lang="ja-JP" altLang="en-US" sz="2800">
                <a:latin typeface="メイリオ" panose="020B0604030504040204" pitchFamily="50" charset="-128"/>
                <a:ea typeface="メイリオ" panose="020B0604030504040204" pitchFamily="50" charset="-128"/>
              </a:rPr>
              <a:t>つの協同行動」</a:t>
            </a:r>
            <a:r>
              <a:rPr lang="ja-JP" altLang="en-US" sz="4000">
                <a:latin typeface="メイリオ" panose="020B0604030504040204" pitchFamily="50" charset="-128"/>
                <a:ea typeface="メイリオ" panose="020B0604030504040204" pitchFamily="50" charset="-128"/>
              </a:rPr>
              <a:t>　　</a:t>
            </a:r>
            <a:r>
              <a:rPr lang="ja-JP" altLang="en-US" sz="4000">
                <a:ea typeface="HGP創英角ｺﾞｼｯｸUB" panose="020B0900000000000000" pitchFamily="50" charset="-128"/>
              </a:rPr>
              <a:t>　　　　</a:t>
            </a:r>
          </a:p>
        </p:txBody>
      </p:sp>
      <p:pic>
        <p:nvPicPr>
          <p:cNvPr id="38917" name="図 1">
            <a:extLst>
              <a:ext uri="{FF2B5EF4-FFF2-40B4-BE49-F238E27FC236}">
                <a16:creationId xmlns:a16="http://schemas.microsoft.com/office/drawing/2014/main" id="{B0A84055-5EB5-4F95-9F5E-C8C9A7EB4ADA}"/>
              </a:ext>
            </a:extLst>
          </p:cNvPr>
          <p:cNvPicPr>
            <a:picLocks noChangeAspect="1"/>
          </p:cNvPicPr>
          <p:nvPr/>
        </p:nvPicPr>
        <p:blipFill>
          <a:blip r:embed="rId3">
            <a:extLst>
              <a:ext uri="{28A0092B-C50C-407E-A947-70E740481C1C}">
                <a14:useLocalDpi xmlns:a14="http://schemas.microsoft.com/office/drawing/2010/main" val="0"/>
              </a:ext>
            </a:extLst>
          </a:blip>
          <a:srcRect t="11967" b="6589"/>
          <a:stretch>
            <a:fillRect/>
          </a:stretch>
        </p:blipFill>
        <p:spPr bwMode="auto">
          <a:xfrm>
            <a:off x="1258888" y="873125"/>
            <a:ext cx="60134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3">
            <a:extLst>
              <a:ext uri="{FF2B5EF4-FFF2-40B4-BE49-F238E27FC236}">
                <a16:creationId xmlns:a16="http://schemas.microsoft.com/office/drawing/2014/main" id="{B360EA21-369D-4696-9455-4F14080107FF}"/>
              </a:ext>
            </a:extLst>
          </p:cNvPr>
          <p:cNvSpPr txBox="1">
            <a:spLocks noChangeArrowheads="1"/>
          </p:cNvSpPr>
          <p:nvPr/>
        </p:nvSpPr>
        <p:spPr bwMode="auto">
          <a:xfrm>
            <a:off x="115888" y="5157788"/>
            <a:ext cx="9144000" cy="1568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latin typeface="メイリオ" panose="020B0604030504040204" pitchFamily="50" charset="-128"/>
                <a:ea typeface="メイリオ" panose="020B0604030504040204" pitchFamily="50" charset="-128"/>
              </a:rPr>
              <a:t>①南医療生協の</a:t>
            </a:r>
            <a:r>
              <a:rPr lang="en-US" altLang="ja-JP" dirty="0">
                <a:solidFill>
                  <a:srgbClr val="0000FF"/>
                </a:solidFill>
                <a:latin typeface="メイリオ" panose="020B0604030504040204" pitchFamily="50" charset="-128"/>
                <a:ea typeface="メイリオ" panose="020B0604030504040204" pitchFamily="50" charset="-128"/>
              </a:rPr>
              <a:t>5</a:t>
            </a:r>
            <a:r>
              <a:rPr lang="ja-JP" altLang="en-US" dirty="0">
                <a:solidFill>
                  <a:srgbClr val="0000FF"/>
                </a:solidFill>
                <a:latin typeface="メイリオ" panose="020B0604030504040204" pitchFamily="50" charset="-128"/>
                <a:ea typeface="メイリオ" panose="020B0604030504040204" pitchFamily="50" charset="-128"/>
              </a:rPr>
              <a:t>年間の未来展望を発信して、　組合員総数</a:t>
            </a:r>
            <a:r>
              <a:rPr lang="en-US" altLang="ja-JP" dirty="0">
                <a:solidFill>
                  <a:srgbClr val="0000FF"/>
                </a:solidFill>
                <a:latin typeface="メイリオ" panose="020B0604030504040204" pitchFamily="50" charset="-128"/>
                <a:ea typeface="メイリオ" panose="020B0604030504040204" pitchFamily="50" charset="-128"/>
              </a:rPr>
              <a:t>10</a:t>
            </a:r>
            <a:r>
              <a:rPr lang="ja-JP" altLang="en-US" dirty="0">
                <a:solidFill>
                  <a:srgbClr val="0000FF"/>
                </a:solidFill>
                <a:latin typeface="メイリオ" panose="020B0604030504040204" pitchFamily="50" charset="-128"/>
                <a:ea typeface="メイリオ" panose="020B0604030504040204" pitchFamily="50" charset="-128"/>
              </a:rPr>
              <a:t>万人をこえる「</a:t>
            </a:r>
            <a:r>
              <a:rPr lang="en-US" altLang="ja-JP" dirty="0">
                <a:solidFill>
                  <a:srgbClr val="0000FF"/>
                </a:solidFill>
                <a:latin typeface="メイリオ" panose="020B0604030504040204" pitchFamily="50" charset="-128"/>
                <a:ea typeface="メイリオ" panose="020B0604030504040204" pitchFamily="50" charset="-128"/>
              </a:rPr>
              <a:t>1</a:t>
            </a:r>
            <a:r>
              <a:rPr lang="ja-JP" altLang="en-US" dirty="0">
                <a:solidFill>
                  <a:srgbClr val="0000FF"/>
                </a:solidFill>
                <a:latin typeface="メイリオ" panose="020B0604030504040204" pitchFamily="50" charset="-128"/>
                <a:ea typeface="メイリオ" panose="020B0604030504040204" pitchFamily="50" charset="-128"/>
              </a:rPr>
              <a:t>万人の仲間ふやし」にチャレンジします。</a:t>
            </a:r>
            <a:endParaRPr lang="en-US" altLang="ja-JP" dirty="0">
              <a:solidFill>
                <a:srgbClr val="0000FF"/>
              </a:solidFill>
              <a:latin typeface="メイリオ" panose="020B0604030504040204" pitchFamily="50" charset="-128"/>
              <a:ea typeface="メイリオ" panose="020B0604030504040204" pitchFamily="50" charset="-128"/>
            </a:endParaRPr>
          </a:p>
        </p:txBody>
      </p:sp>
      <p:sp>
        <p:nvSpPr>
          <p:cNvPr id="39939" name="タイトル 1">
            <a:extLst>
              <a:ext uri="{FF2B5EF4-FFF2-40B4-BE49-F238E27FC236}">
                <a16:creationId xmlns:a16="http://schemas.microsoft.com/office/drawing/2014/main" id="{42ACDE66-F607-43C6-85F3-6DAA26632350}"/>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39940" name="Text Box 3">
            <a:extLst>
              <a:ext uri="{FF2B5EF4-FFF2-40B4-BE49-F238E27FC236}">
                <a16:creationId xmlns:a16="http://schemas.microsoft.com/office/drawing/2014/main" id="{0B5A119B-B377-4A3C-ABC6-1E0EFCE379A4}"/>
              </a:ext>
            </a:extLst>
          </p:cNvPr>
          <p:cNvSpPr txBox="1">
            <a:spLocks noChangeArrowheads="1"/>
          </p:cNvSpPr>
          <p:nvPr/>
        </p:nvSpPr>
        <p:spPr bwMode="auto">
          <a:xfrm>
            <a:off x="1116013" y="192088"/>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dirty="0">
                <a:latin typeface="メイリオ" panose="020B0604030504040204" pitchFamily="50" charset="-128"/>
                <a:ea typeface="メイリオ" panose="020B0604030504040204" pitchFamily="50" charset="-128"/>
              </a:rPr>
              <a:t>チャレンジ</a:t>
            </a:r>
            <a:r>
              <a:rPr lang="en-US" altLang="ja-JP" sz="2800"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　　</a:t>
            </a:r>
            <a:r>
              <a:rPr lang="en-US" altLang="ja-JP" sz="2800" dirty="0">
                <a:latin typeface="メイリオ" panose="020B0604030504040204" pitchFamily="50" charset="-128"/>
                <a:ea typeface="メイリオ" panose="020B0604030504040204" pitchFamily="50" charset="-128"/>
              </a:rPr>
              <a:t>60</a:t>
            </a:r>
            <a:r>
              <a:rPr lang="ja-JP" altLang="en-US" sz="2800" dirty="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ea typeface="メイリオ" panose="020B0604030504040204" pitchFamily="50" charset="-128"/>
              </a:rPr>
              <a:t>45</a:t>
            </a:r>
            <a:r>
              <a:rPr lang="ja-JP" altLang="en-US" sz="2800" dirty="0">
                <a:latin typeface="メイリオ" panose="020B0604030504040204" pitchFamily="50" charset="-128"/>
                <a:ea typeface="メイリオ" panose="020B0604030504040204" pitchFamily="50" charset="-128"/>
              </a:rPr>
              <a:t>記念事業で発信</a:t>
            </a:r>
            <a:r>
              <a:rPr lang="ja-JP" altLang="en-US" sz="4000" dirty="0">
                <a:latin typeface="メイリオ" panose="020B0604030504040204" pitchFamily="50" charset="-128"/>
                <a:ea typeface="メイリオ" panose="020B0604030504040204" pitchFamily="50" charset="-128"/>
              </a:rPr>
              <a:t>　</a:t>
            </a:r>
            <a:r>
              <a:rPr lang="ja-JP" altLang="en-US" sz="3600" dirty="0">
                <a:latin typeface="メイリオ" panose="020B0604030504040204" pitchFamily="50" charset="-128"/>
                <a:ea typeface="メイリオ" panose="020B0604030504040204" pitchFamily="50" charset="-128"/>
              </a:rPr>
              <a:t>　</a:t>
            </a:r>
            <a:r>
              <a:rPr lang="ja-JP" altLang="en-US" sz="4000" dirty="0">
                <a:ea typeface="HGP創英角ｺﾞｼｯｸUB" panose="020B0900000000000000" pitchFamily="50" charset="-128"/>
              </a:rPr>
              <a:t>　　　　</a:t>
            </a:r>
          </a:p>
        </p:txBody>
      </p:sp>
      <p:pic>
        <p:nvPicPr>
          <p:cNvPr id="39941" name="図 1">
            <a:extLst>
              <a:ext uri="{FF2B5EF4-FFF2-40B4-BE49-F238E27FC236}">
                <a16:creationId xmlns:a16="http://schemas.microsoft.com/office/drawing/2014/main" id="{5792760B-9911-4E3A-91F9-2CE16D2F8E71}"/>
              </a:ext>
            </a:extLst>
          </p:cNvPr>
          <p:cNvPicPr>
            <a:picLocks noChangeAspect="1"/>
          </p:cNvPicPr>
          <p:nvPr/>
        </p:nvPicPr>
        <p:blipFill>
          <a:blip r:embed="rId3">
            <a:extLst>
              <a:ext uri="{28A0092B-C50C-407E-A947-70E740481C1C}">
                <a14:useLocalDpi xmlns:a14="http://schemas.microsoft.com/office/drawing/2010/main" val="0"/>
              </a:ext>
            </a:extLst>
          </a:blip>
          <a:srcRect l="3539" t="23750" r="5901" b="13251"/>
          <a:stretch>
            <a:fillRect/>
          </a:stretch>
        </p:blipFill>
        <p:spPr bwMode="auto">
          <a:xfrm>
            <a:off x="611188" y="1052513"/>
            <a:ext cx="7561262" cy="394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9B6480BD-7215-4A2D-9DC7-5188120927CB}"/>
              </a:ext>
            </a:extLst>
          </p:cNvPr>
          <p:cNvSpPr txBox="1">
            <a:spLocks noChangeArrowheads="1"/>
          </p:cNvSpPr>
          <p:nvPr/>
        </p:nvSpPr>
        <p:spPr bwMode="auto">
          <a:xfrm>
            <a:off x="28575" y="4611688"/>
            <a:ext cx="9144000" cy="2246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dirty="0">
                <a:solidFill>
                  <a:srgbClr val="0000FF"/>
                </a:solidFill>
                <a:latin typeface="メイリオ" panose="020B0604030504040204" pitchFamily="50" charset="-128"/>
                <a:ea typeface="メイリオ" panose="020B0604030504040204" pitchFamily="50" charset="-128"/>
              </a:rPr>
              <a:t>患者さん、利用者さんに「班」「支部」を紹介して、組合員と職員が一緒に訪問するなど、地域と事業所が協同して「おたがいさまの家」「おたがいさまサロン」「おたがいさまシート」を活用する「おたがいさま運動」をすすめていきます。</a:t>
            </a:r>
            <a:endParaRPr lang="ja-JP" altLang="en-US" dirty="0">
              <a:solidFill>
                <a:srgbClr val="0000FF"/>
              </a:solidFill>
              <a:latin typeface="メイリオ" panose="020B0604030504040204" pitchFamily="50" charset="-128"/>
              <a:ea typeface="メイリオ" panose="020B0604030504040204" pitchFamily="50" charset="-128"/>
            </a:endParaRPr>
          </a:p>
        </p:txBody>
      </p:sp>
      <p:pic>
        <p:nvPicPr>
          <p:cNvPr id="40963" name="図 2">
            <a:extLst>
              <a:ext uri="{FF2B5EF4-FFF2-40B4-BE49-F238E27FC236}">
                <a16:creationId xmlns:a16="http://schemas.microsoft.com/office/drawing/2014/main" id="{2055AD0C-6067-47BD-937A-87B51B6B5184}"/>
              </a:ext>
            </a:extLst>
          </p:cNvPr>
          <p:cNvPicPr>
            <a:picLocks noChangeAspect="1"/>
          </p:cNvPicPr>
          <p:nvPr/>
        </p:nvPicPr>
        <p:blipFill>
          <a:blip r:embed="rId3">
            <a:extLst>
              <a:ext uri="{28A0092B-C50C-407E-A947-70E740481C1C}">
                <a14:useLocalDpi xmlns:a14="http://schemas.microsoft.com/office/drawing/2010/main" val="0"/>
              </a:ext>
            </a:extLst>
          </a:blip>
          <a:srcRect t="16402" b="23750"/>
          <a:stretch>
            <a:fillRect/>
          </a:stretch>
        </p:blipFill>
        <p:spPr bwMode="auto">
          <a:xfrm>
            <a:off x="369888" y="1270000"/>
            <a:ext cx="84613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タイトル 1">
            <a:extLst>
              <a:ext uri="{FF2B5EF4-FFF2-40B4-BE49-F238E27FC236}">
                <a16:creationId xmlns:a16="http://schemas.microsoft.com/office/drawing/2014/main" id="{028F488C-D5E7-40F5-9381-7A68BC16F749}"/>
              </a:ext>
            </a:extLst>
          </p:cNvPr>
          <p:cNvSpPr txBox="1">
            <a:spLocks/>
          </p:cNvSpPr>
          <p:nvPr/>
        </p:nvSpPr>
        <p:spPr bwMode="auto">
          <a:xfrm>
            <a:off x="115888" y="1158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0965" name="Text Box 3">
            <a:extLst>
              <a:ext uri="{FF2B5EF4-FFF2-40B4-BE49-F238E27FC236}">
                <a16:creationId xmlns:a16="http://schemas.microsoft.com/office/drawing/2014/main" id="{9F176840-7F4E-40D4-BBE1-62B798B33D1E}"/>
              </a:ext>
            </a:extLst>
          </p:cNvPr>
          <p:cNvSpPr txBox="1">
            <a:spLocks noChangeArrowheads="1"/>
          </p:cNvSpPr>
          <p:nvPr/>
        </p:nvSpPr>
        <p:spPr bwMode="auto">
          <a:xfrm>
            <a:off x="1116013" y="192088"/>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チャレンジ</a:t>
            </a:r>
            <a:r>
              <a:rPr lang="en-US" altLang="ja-JP" sz="2800">
                <a:latin typeface="メイリオ" panose="020B0604030504040204" pitchFamily="50" charset="-128"/>
                <a:ea typeface="メイリオ" panose="020B0604030504040204" pitchFamily="50" charset="-128"/>
              </a:rPr>
              <a:t>2</a:t>
            </a:r>
            <a:r>
              <a:rPr lang="ja-JP" altLang="en-US">
                <a:latin typeface="メイリオ" panose="020B0604030504040204" pitchFamily="50" charset="-128"/>
                <a:ea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rPr>
              <a:t>60</a:t>
            </a:r>
            <a:r>
              <a:rPr lang="ja-JP" altLang="en-US" sz="2800">
                <a:latin typeface="メイリオ" panose="020B0604030504040204" pitchFamily="50" charset="-128"/>
                <a:ea typeface="メイリオ" panose="020B0604030504040204" pitchFamily="50" charset="-128"/>
              </a:rPr>
              <a:t>・</a:t>
            </a:r>
            <a:r>
              <a:rPr lang="en-US" altLang="ja-JP" sz="2800">
                <a:latin typeface="メイリオ" panose="020B0604030504040204" pitchFamily="50" charset="-128"/>
                <a:ea typeface="メイリオ" panose="020B0604030504040204" pitchFamily="50" charset="-128"/>
              </a:rPr>
              <a:t>45</a:t>
            </a:r>
            <a:r>
              <a:rPr lang="ja-JP" altLang="en-US" sz="2800">
                <a:latin typeface="メイリオ" panose="020B0604030504040204" pitchFamily="50" charset="-128"/>
                <a:ea typeface="メイリオ" panose="020B0604030504040204" pitchFamily="50" charset="-128"/>
              </a:rPr>
              <a:t>記念事業で発信</a:t>
            </a:r>
            <a:r>
              <a:rPr lang="ja-JP" altLang="en-US" sz="40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　</a:t>
            </a:r>
            <a:r>
              <a:rPr lang="ja-JP" altLang="en-US" sz="4000">
                <a:ea typeface="HGP創英角ｺﾞｼｯｸUB" panose="020B0900000000000000" pitchFamily="50" charset="-128"/>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3D7F1775-6F73-4DB7-8DDF-AD828A2CEF03}"/>
              </a:ext>
            </a:extLst>
          </p:cNvPr>
          <p:cNvSpPr txBox="1">
            <a:spLocks noChangeArrowheads="1"/>
          </p:cNvSpPr>
          <p:nvPr/>
        </p:nvSpPr>
        <p:spPr bwMode="auto">
          <a:xfrm>
            <a:off x="0" y="4537075"/>
            <a:ext cx="9144000" cy="230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3600" dirty="0">
                <a:solidFill>
                  <a:srgbClr val="0000FF"/>
                </a:solidFill>
                <a:latin typeface="メイリオ" panose="020B0604030504040204" pitchFamily="50" charset="-128"/>
                <a:ea typeface="メイリオ" panose="020B0604030504040204" pitchFamily="50" charset="-128"/>
              </a:rPr>
              <a:t>60</a:t>
            </a:r>
            <a:r>
              <a:rPr lang="ja-JP" altLang="en-US" sz="3600" dirty="0">
                <a:solidFill>
                  <a:srgbClr val="0000FF"/>
                </a:solidFill>
                <a:latin typeface="メイリオ" panose="020B0604030504040204" pitchFamily="50" charset="-128"/>
                <a:ea typeface="メイリオ" panose="020B0604030504040204" pitchFamily="50" charset="-128"/>
              </a:rPr>
              <a:t>・</a:t>
            </a:r>
            <a:r>
              <a:rPr lang="en-US" altLang="ja-JP" sz="3600" dirty="0">
                <a:solidFill>
                  <a:srgbClr val="0000FF"/>
                </a:solidFill>
                <a:latin typeface="メイリオ" panose="020B0604030504040204" pitchFamily="50" charset="-128"/>
                <a:ea typeface="メイリオ" panose="020B0604030504040204" pitchFamily="50" charset="-128"/>
              </a:rPr>
              <a:t>45</a:t>
            </a:r>
            <a:r>
              <a:rPr lang="ja-JP" altLang="en-US" sz="3600" dirty="0">
                <a:solidFill>
                  <a:srgbClr val="0000FF"/>
                </a:solidFill>
                <a:latin typeface="メイリオ" panose="020B0604030504040204" pitchFamily="50" charset="-128"/>
                <a:ea typeface="メイリオ" panose="020B0604030504040204" pitchFamily="50" charset="-128"/>
              </a:rPr>
              <a:t>記念事業を通して、南医療生協のめざす医療、介護・福祉、生活支援を内外に発信し、医師、看護師、介護士などの紹介（みな</a:t>
            </a:r>
            <a:r>
              <a:rPr lang="en-US" altLang="ja-JP" sz="3600" dirty="0">
                <a:solidFill>
                  <a:srgbClr val="0000FF"/>
                </a:solidFill>
                <a:latin typeface="メイリオ" panose="020B0604030504040204" pitchFamily="50" charset="-128"/>
                <a:ea typeface="メイリオ" panose="020B0604030504040204" pitchFamily="50" charset="-128"/>
              </a:rPr>
              <a:t>1000</a:t>
            </a:r>
            <a:r>
              <a:rPr lang="ja-JP" altLang="en-US" sz="3600" dirty="0">
                <a:solidFill>
                  <a:srgbClr val="0000FF"/>
                </a:solidFill>
                <a:latin typeface="メイリオ" panose="020B0604030504040204" pitchFamily="50" charset="-128"/>
                <a:ea typeface="メイリオ" panose="020B0604030504040204" pitchFamily="50" charset="-128"/>
              </a:rPr>
              <a:t>）運動をひろげます。</a:t>
            </a:r>
          </a:p>
        </p:txBody>
      </p:sp>
      <p:pic>
        <p:nvPicPr>
          <p:cNvPr id="41987" name="図 3">
            <a:extLst>
              <a:ext uri="{FF2B5EF4-FFF2-40B4-BE49-F238E27FC236}">
                <a16:creationId xmlns:a16="http://schemas.microsoft.com/office/drawing/2014/main" id="{D1C07916-85B8-4248-A27C-56C3660BCF1D}"/>
              </a:ext>
            </a:extLst>
          </p:cNvPr>
          <p:cNvPicPr>
            <a:picLocks noChangeAspect="1"/>
          </p:cNvPicPr>
          <p:nvPr/>
        </p:nvPicPr>
        <p:blipFill>
          <a:blip r:embed="rId3">
            <a:extLst>
              <a:ext uri="{28A0092B-C50C-407E-A947-70E740481C1C}">
                <a14:useLocalDpi xmlns:a14="http://schemas.microsoft.com/office/drawing/2010/main" val="0"/>
              </a:ext>
            </a:extLst>
          </a:blip>
          <a:srcRect l="5112" t="24844" r="8264"/>
          <a:stretch>
            <a:fillRect/>
          </a:stretch>
        </p:blipFill>
        <p:spPr bwMode="auto">
          <a:xfrm>
            <a:off x="812800" y="1052513"/>
            <a:ext cx="72723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タイトル 1">
            <a:extLst>
              <a:ext uri="{FF2B5EF4-FFF2-40B4-BE49-F238E27FC236}">
                <a16:creationId xmlns:a16="http://schemas.microsoft.com/office/drawing/2014/main" id="{28041C65-DD61-446A-B708-E275EA1E8D0A}"/>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P12</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1989" name="Text Box 3">
            <a:extLst>
              <a:ext uri="{FF2B5EF4-FFF2-40B4-BE49-F238E27FC236}">
                <a16:creationId xmlns:a16="http://schemas.microsoft.com/office/drawing/2014/main" id="{829536DD-1CAB-4B20-9D31-08FF1CF9B116}"/>
              </a:ext>
            </a:extLst>
          </p:cNvPr>
          <p:cNvSpPr txBox="1">
            <a:spLocks noChangeArrowheads="1"/>
          </p:cNvSpPr>
          <p:nvPr/>
        </p:nvSpPr>
        <p:spPr bwMode="auto">
          <a:xfrm>
            <a:off x="1116013" y="192088"/>
            <a:ext cx="8027987"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チャレンジ</a:t>
            </a:r>
            <a:r>
              <a:rPr lang="en-US" altLang="ja-JP" sz="2800">
                <a:latin typeface="メイリオ" panose="020B0604030504040204" pitchFamily="50" charset="-128"/>
                <a:ea typeface="メイリオ" panose="020B0604030504040204" pitchFamily="50" charset="-128"/>
              </a:rPr>
              <a:t>2</a:t>
            </a:r>
            <a:r>
              <a:rPr lang="ja-JP" altLang="en-US">
                <a:latin typeface="メイリオ" panose="020B0604030504040204" pitchFamily="50" charset="-128"/>
                <a:ea typeface="メイリオ" panose="020B0604030504040204" pitchFamily="50" charset="-128"/>
              </a:rPr>
              <a:t>　　　</a:t>
            </a:r>
            <a:r>
              <a:rPr lang="en-US" altLang="ja-JP" sz="2800">
                <a:latin typeface="メイリオ" panose="020B0604030504040204" pitchFamily="50" charset="-128"/>
                <a:ea typeface="メイリオ" panose="020B0604030504040204" pitchFamily="50" charset="-128"/>
              </a:rPr>
              <a:t>60</a:t>
            </a:r>
            <a:r>
              <a:rPr lang="ja-JP" altLang="en-US" sz="2800">
                <a:latin typeface="メイリオ" panose="020B0604030504040204" pitchFamily="50" charset="-128"/>
                <a:ea typeface="メイリオ" panose="020B0604030504040204" pitchFamily="50" charset="-128"/>
              </a:rPr>
              <a:t>・</a:t>
            </a:r>
            <a:r>
              <a:rPr lang="en-US" altLang="ja-JP" sz="2800">
                <a:latin typeface="メイリオ" panose="020B0604030504040204" pitchFamily="50" charset="-128"/>
                <a:ea typeface="メイリオ" panose="020B0604030504040204" pitchFamily="50" charset="-128"/>
              </a:rPr>
              <a:t>45</a:t>
            </a:r>
            <a:r>
              <a:rPr lang="ja-JP" altLang="en-US" sz="2800">
                <a:latin typeface="メイリオ" panose="020B0604030504040204" pitchFamily="50" charset="-128"/>
                <a:ea typeface="メイリオ" panose="020B0604030504040204" pitchFamily="50" charset="-128"/>
              </a:rPr>
              <a:t>記念事業で発信</a:t>
            </a:r>
            <a:r>
              <a:rPr lang="ja-JP" altLang="en-US" sz="4000">
                <a:latin typeface="メイリオ" panose="020B0604030504040204" pitchFamily="50" charset="-128"/>
                <a:ea typeface="メイリオ" panose="020B0604030504040204" pitchFamily="50" charset="-128"/>
              </a:rPr>
              <a:t>　</a:t>
            </a:r>
            <a:r>
              <a:rPr lang="ja-JP" altLang="en-US" sz="3600">
                <a:latin typeface="メイリオ" panose="020B0604030504040204" pitchFamily="50" charset="-128"/>
                <a:ea typeface="メイリオ" panose="020B0604030504040204" pitchFamily="50" charset="-128"/>
              </a:rPr>
              <a:t>　</a:t>
            </a:r>
            <a:r>
              <a:rPr lang="ja-JP" altLang="en-US" sz="4000">
                <a:ea typeface="HGP創英角ｺﾞｼｯｸUB" panose="020B0900000000000000" pitchFamily="50" charset="-128"/>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7E01C746-48B5-46B6-9ED5-6AF0703CA80C}"/>
              </a:ext>
            </a:extLst>
          </p:cNvPr>
          <p:cNvSpPr txBox="1">
            <a:spLocks noChangeArrowheads="1"/>
          </p:cNvSpPr>
          <p:nvPr/>
        </p:nvSpPr>
        <p:spPr bwMode="auto">
          <a:xfrm>
            <a:off x="20638" y="1412875"/>
            <a:ext cx="9144000" cy="52625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本総代会の運営を感染防止の視点から、前回同様以下のように開催したいと考えます。</a:t>
            </a:r>
            <a:endParaRPr lang="en-US" altLang="ja-JP" sz="2800">
              <a:latin typeface="メイリオ" panose="020B0604030504040204" pitchFamily="50" charset="-128"/>
              <a:ea typeface="メイリオ" panose="020B0604030504040204" pitchFamily="50" charset="-128"/>
            </a:endParaRPr>
          </a:p>
          <a:p>
            <a:pPr eaLnBrk="1" hangingPunct="1">
              <a:spcBef>
                <a:spcPct val="50000"/>
              </a:spcBef>
              <a:buFontTx/>
              <a:buNone/>
            </a:pPr>
            <a:endParaRPr lang="en-US" altLang="ja-JP" sz="2800" b="1">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b="1">
                <a:latin typeface="メイリオ" panose="020B0604030504040204" pitchFamily="50" charset="-128"/>
                <a:ea typeface="メイリオ" panose="020B0604030504040204" pitchFamily="50" charset="-128"/>
              </a:rPr>
              <a:t>①いすの間隔を確保することが望ましく、</a:t>
            </a:r>
            <a:r>
              <a:rPr lang="en-US" altLang="ja-JP" sz="2800" b="1">
                <a:latin typeface="メイリオ" panose="020B0604030504040204" pitchFamily="50" charset="-128"/>
                <a:ea typeface="メイリオ" panose="020B0604030504040204" pitchFamily="50" charset="-128"/>
              </a:rPr>
              <a:t>400</a:t>
            </a:r>
            <a:r>
              <a:rPr lang="ja-JP" altLang="en-US" sz="2800" b="1">
                <a:latin typeface="メイリオ" panose="020B0604030504040204" pitchFamily="50" charset="-128"/>
                <a:ea typeface="メイリオ" panose="020B0604030504040204" pitchFamily="50" charset="-128"/>
              </a:rPr>
              <a:t>人の総代　を一同に集めることを避けるために、「書面議決」へのご協力をよびかけさせていただきます。</a:t>
            </a:r>
            <a:endParaRPr lang="en-US" altLang="ja-JP" sz="2800" b="1">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b="1">
                <a:latin typeface="メイリオ" panose="020B0604030504040204" pitchFamily="50" charset="-128"/>
                <a:ea typeface="メイリオ" panose="020B0604030504040204" pitchFamily="50" charset="-128"/>
              </a:rPr>
              <a:t>②開催時間を短縮し、</a:t>
            </a:r>
            <a:r>
              <a:rPr lang="en-US" altLang="ja-JP" sz="2800" b="1">
                <a:latin typeface="メイリオ" panose="020B0604030504040204" pitchFamily="50" charset="-128"/>
                <a:ea typeface="メイリオ" panose="020B0604030504040204" pitchFamily="50" charset="-128"/>
              </a:rPr>
              <a:t>9</a:t>
            </a:r>
            <a:r>
              <a:rPr lang="ja-JP" altLang="en-US" sz="2800" b="1">
                <a:latin typeface="メイリオ" panose="020B0604030504040204" pitchFamily="50" charset="-128"/>
                <a:ea typeface="メイリオ" panose="020B0604030504040204" pitchFamily="50" charset="-128"/>
              </a:rPr>
              <a:t>時</a:t>
            </a:r>
            <a:r>
              <a:rPr lang="en-US" altLang="ja-JP" sz="2800" b="1">
                <a:latin typeface="メイリオ" panose="020B0604030504040204" pitchFamily="50" charset="-128"/>
                <a:ea typeface="メイリオ" panose="020B0604030504040204" pitchFamily="50" charset="-128"/>
              </a:rPr>
              <a:t>30</a:t>
            </a:r>
            <a:r>
              <a:rPr lang="ja-JP" altLang="en-US" sz="2800" b="1">
                <a:latin typeface="メイリオ" panose="020B0604030504040204" pitchFamily="50" charset="-128"/>
                <a:ea typeface="メイリオ" panose="020B0604030504040204" pitchFamily="50" charset="-128"/>
              </a:rPr>
              <a:t>分から午後</a:t>
            </a:r>
            <a:r>
              <a:rPr lang="en-US" altLang="ja-JP" sz="2800" b="1">
                <a:latin typeface="メイリオ" panose="020B0604030504040204" pitchFamily="50" charset="-128"/>
                <a:ea typeface="メイリオ" panose="020B0604030504040204" pitchFamily="50" charset="-128"/>
              </a:rPr>
              <a:t>0</a:t>
            </a:r>
            <a:r>
              <a:rPr lang="ja-JP" altLang="en-US" sz="2800" b="1">
                <a:latin typeface="メイリオ" panose="020B0604030504040204" pitchFamily="50" charset="-128"/>
                <a:ea typeface="メイリオ" panose="020B0604030504040204" pitchFamily="50" charset="-128"/>
              </a:rPr>
              <a:t>時</a:t>
            </a:r>
            <a:r>
              <a:rPr lang="en-US" altLang="ja-JP" sz="2800" b="1">
                <a:latin typeface="メイリオ" panose="020B0604030504040204" pitchFamily="50" charset="-128"/>
                <a:ea typeface="メイリオ" panose="020B0604030504040204" pitchFamily="50" charset="-128"/>
              </a:rPr>
              <a:t>30</a:t>
            </a:r>
            <a:r>
              <a:rPr lang="ja-JP" altLang="en-US" sz="2800" b="1">
                <a:latin typeface="メイリオ" panose="020B0604030504040204" pitchFamily="50" charset="-128"/>
                <a:ea typeface="メイリオ" panose="020B0604030504040204" pitchFamily="50" charset="-128"/>
              </a:rPr>
              <a:t>分をめどとし、昼食は提供しないこととします。</a:t>
            </a:r>
            <a:endParaRPr lang="en-US" altLang="ja-JP" sz="2800" b="1">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b="1">
                <a:latin typeface="メイリオ" panose="020B0604030504040204" pitchFamily="50" charset="-128"/>
                <a:ea typeface="メイリオ" panose="020B0604030504040204" pitchFamily="50" charset="-128"/>
              </a:rPr>
              <a:t>③出席者は全員体調確認とマスク着用のご協力をお願いします。</a:t>
            </a:r>
            <a:endParaRPr lang="en-US" altLang="ja-JP" sz="2800" b="1">
              <a:latin typeface="メイリオ" panose="020B0604030504040204" pitchFamily="50" charset="-128"/>
              <a:ea typeface="メイリオ" panose="020B0604030504040204" pitchFamily="50" charset="-128"/>
            </a:endParaRPr>
          </a:p>
        </p:txBody>
      </p:sp>
      <p:sp>
        <p:nvSpPr>
          <p:cNvPr id="6147" name="Text Box 3">
            <a:extLst>
              <a:ext uri="{FF2B5EF4-FFF2-40B4-BE49-F238E27FC236}">
                <a16:creationId xmlns:a16="http://schemas.microsoft.com/office/drawing/2014/main" id="{412A56CA-598F-4092-AFAF-2BFF1574BCE5}"/>
              </a:ext>
            </a:extLst>
          </p:cNvPr>
          <p:cNvSpPr txBox="1">
            <a:spLocks noChangeArrowheads="1"/>
          </p:cNvSpPr>
          <p:nvPr/>
        </p:nvSpPr>
        <p:spPr bwMode="auto">
          <a:xfrm>
            <a:off x="1476375" y="320675"/>
            <a:ext cx="79549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ea typeface="HGP創英角ｺﾞｼｯｸUB" panose="020B0900000000000000" pitchFamily="50" charset="-128"/>
              </a:rPr>
              <a:t>第</a:t>
            </a:r>
            <a:r>
              <a:rPr lang="en-US" altLang="ja-JP" sz="4000">
                <a:ea typeface="HGP創英角ｺﾞｼｯｸUB" panose="020B0900000000000000" pitchFamily="50" charset="-128"/>
              </a:rPr>
              <a:t>59</a:t>
            </a:r>
            <a:r>
              <a:rPr lang="ja-JP" altLang="en-US" sz="4000">
                <a:ea typeface="HGP創英角ｺﾞｼｯｸUB" panose="020B0900000000000000" pitchFamily="50" charset="-128"/>
              </a:rPr>
              <a:t>回総代会の進め方について　　</a:t>
            </a:r>
            <a:endParaRPr lang="ja-JP" altLang="en-US" sz="2800">
              <a:ea typeface="HGP創英角ｺﾞｼｯｸUB" panose="020B0900000000000000" pitchFamily="50" charset="-128"/>
            </a:endParaRPr>
          </a:p>
        </p:txBody>
      </p:sp>
      <p:sp>
        <p:nvSpPr>
          <p:cNvPr id="6148" name="タイトル 1">
            <a:extLst>
              <a:ext uri="{FF2B5EF4-FFF2-40B4-BE49-F238E27FC236}">
                <a16:creationId xmlns:a16="http://schemas.microsoft.com/office/drawing/2014/main" id="{1BBE41E7-11CB-4F73-9CAE-39D80271E1E6}"/>
              </a:ext>
            </a:extLst>
          </p:cNvPr>
          <p:cNvSpPr txBox="1">
            <a:spLocks/>
          </p:cNvSpPr>
          <p:nvPr/>
        </p:nvSpPr>
        <p:spPr bwMode="auto">
          <a:xfrm>
            <a:off x="107950" y="18256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P2</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3">
            <a:extLst>
              <a:ext uri="{FF2B5EF4-FFF2-40B4-BE49-F238E27FC236}">
                <a16:creationId xmlns:a16="http://schemas.microsoft.com/office/drawing/2014/main" id="{B3B85EB1-3786-474A-B505-4BC4ADBDC992}"/>
              </a:ext>
            </a:extLst>
          </p:cNvPr>
          <p:cNvSpPr txBox="1">
            <a:spLocks noChangeArrowheads="1"/>
          </p:cNvSpPr>
          <p:nvPr/>
        </p:nvSpPr>
        <p:spPr bwMode="auto">
          <a:xfrm>
            <a:off x="0" y="4549775"/>
            <a:ext cx="9144000" cy="2308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dirty="0">
                <a:solidFill>
                  <a:srgbClr val="0000FF"/>
                </a:solidFill>
                <a:latin typeface="メイリオ" panose="020B0604030504040204" pitchFamily="50" charset="-128"/>
                <a:ea typeface="メイリオ" panose="020B0604030504040204" pitchFamily="50" charset="-128"/>
              </a:rPr>
              <a:t>南生協病院では、二次医療機関にふさわしい医師体制にするため、特に</a:t>
            </a:r>
            <a:r>
              <a:rPr lang="en-US" altLang="ja-JP" sz="3600" dirty="0">
                <a:solidFill>
                  <a:srgbClr val="0000FF"/>
                </a:solidFill>
                <a:latin typeface="メイリオ" panose="020B0604030504040204" pitchFamily="50" charset="-128"/>
                <a:ea typeface="メイリオ" panose="020B0604030504040204" pitchFamily="50" charset="-128"/>
              </a:rPr>
              <a:t>30</a:t>
            </a:r>
            <a:r>
              <a:rPr lang="ja-JP" altLang="en-US" sz="3600" dirty="0">
                <a:solidFill>
                  <a:srgbClr val="0000FF"/>
                </a:solidFill>
                <a:latin typeface="メイリオ" panose="020B0604030504040204" pitchFamily="50" charset="-128"/>
                <a:ea typeface="メイリオ" panose="020B0604030504040204" pitchFamily="50" charset="-128"/>
              </a:rPr>
              <a:t>～</a:t>
            </a:r>
            <a:r>
              <a:rPr lang="en-US" altLang="ja-JP" sz="3600" dirty="0">
                <a:solidFill>
                  <a:srgbClr val="0000FF"/>
                </a:solidFill>
                <a:latin typeface="メイリオ" panose="020B0604030504040204" pitchFamily="50" charset="-128"/>
                <a:ea typeface="メイリオ" panose="020B0604030504040204" pitchFamily="50" charset="-128"/>
              </a:rPr>
              <a:t>40</a:t>
            </a:r>
            <a:r>
              <a:rPr lang="ja-JP" altLang="en-US" sz="3600" dirty="0">
                <a:solidFill>
                  <a:srgbClr val="0000FF"/>
                </a:solidFill>
                <a:latin typeface="メイリオ" panose="020B0604030504040204" pitchFamily="50" charset="-128"/>
                <a:ea typeface="メイリオ" panose="020B0604030504040204" pitchFamily="50" charset="-128"/>
              </a:rPr>
              <a:t>代の　医師確保をすすめ、研修医の養成を強化していきます。</a:t>
            </a:r>
          </a:p>
        </p:txBody>
      </p:sp>
      <p:sp>
        <p:nvSpPr>
          <p:cNvPr id="43011" name="タイトル 1">
            <a:extLst>
              <a:ext uri="{FF2B5EF4-FFF2-40B4-BE49-F238E27FC236}">
                <a16:creationId xmlns:a16="http://schemas.microsoft.com/office/drawing/2014/main" id="{261573FC-5752-42DF-BEB4-8121905811EB}"/>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P12</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3012" name="Text Box 3">
            <a:extLst>
              <a:ext uri="{FF2B5EF4-FFF2-40B4-BE49-F238E27FC236}">
                <a16:creationId xmlns:a16="http://schemas.microsoft.com/office/drawing/2014/main" id="{2A3E236E-6B5D-410A-A707-C324BEB0DFB7}"/>
              </a:ext>
            </a:extLst>
          </p:cNvPr>
          <p:cNvSpPr txBox="1">
            <a:spLocks noChangeArrowheads="1"/>
          </p:cNvSpPr>
          <p:nvPr/>
        </p:nvSpPr>
        <p:spPr bwMode="auto">
          <a:xfrm>
            <a:off x="1116013" y="146050"/>
            <a:ext cx="80279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チャレンジ</a:t>
            </a:r>
            <a:r>
              <a:rPr lang="en-US" altLang="ja-JP" sz="2800">
                <a:latin typeface="メイリオ" panose="020B0604030504040204" pitchFamily="50" charset="-128"/>
                <a:ea typeface="メイリオ" panose="020B0604030504040204" pitchFamily="50" charset="-128"/>
              </a:rPr>
              <a:t>3</a:t>
            </a:r>
            <a:r>
              <a:rPr lang="ja-JP" altLang="en-US">
                <a:latin typeface="メイリオ" panose="020B0604030504040204" pitchFamily="50" charset="-128"/>
                <a:ea typeface="メイリオ" panose="020B0604030504040204" pitchFamily="50" charset="-128"/>
              </a:rPr>
              <a:t>　</a:t>
            </a:r>
            <a:r>
              <a:rPr lang="ja-JP" altLang="en-US" sz="2800">
                <a:latin typeface="メイリオ" panose="020B0604030504040204" pitchFamily="50" charset="-128"/>
                <a:ea typeface="メイリオ" panose="020B0604030504040204" pitchFamily="50" charset="-128"/>
              </a:rPr>
              <a:t>持続可能な協同組合の事業運営</a:t>
            </a:r>
            <a:r>
              <a:rPr lang="ja-JP" altLang="en-US" sz="3600">
                <a:latin typeface="メイリオ" panose="020B0604030504040204" pitchFamily="50" charset="-128"/>
                <a:ea typeface="メイリオ" panose="020B0604030504040204" pitchFamily="50" charset="-128"/>
              </a:rPr>
              <a:t>　</a:t>
            </a:r>
            <a:r>
              <a:rPr lang="ja-JP" altLang="en-US">
                <a:latin typeface="メイリオ" panose="020B0604030504040204" pitchFamily="50" charset="-128"/>
                <a:ea typeface="メイリオ" panose="020B0604030504040204" pitchFamily="50" charset="-128"/>
              </a:rPr>
              <a:t>　</a:t>
            </a:r>
            <a:r>
              <a:rPr lang="ja-JP" altLang="en-US" sz="3600">
                <a:ea typeface="HGP創英角ｺﾞｼｯｸUB" panose="020B0900000000000000" pitchFamily="50" charset="-128"/>
              </a:rPr>
              <a:t>　　　　</a:t>
            </a:r>
            <a:endParaRPr lang="ja-JP" altLang="en-US" sz="4000">
              <a:ea typeface="HGP創英角ｺﾞｼｯｸUB" panose="020B0900000000000000" pitchFamily="50" charset="-128"/>
            </a:endParaRPr>
          </a:p>
        </p:txBody>
      </p:sp>
      <p:pic>
        <p:nvPicPr>
          <p:cNvPr id="43013" name="図 1">
            <a:extLst>
              <a:ext uri="{FF2B5EF4-FFF2-40B4-BE49-F238E27FC236}">
                <a16:creationId xmlns:a16="http://schemas.microsoft.com/office/drawing/2014/main" id="{23FB8E0F-F329-458A-A679-7CF488B6B233}"/>
              </a:ext>
            </a:extLst>
          </p:cNvPr>
          <p:cNvPicPr>
            <a:picLocks noChangeAspect="1"/>
          </p:cNvPicPr>
          <p:nvPr/>
        </p:nvPicPr>
        <p:blipFill>
          <a:blip r:embed="rId3">
            <a:extLst>
              <a:ext uri="{28A0092B-C50C-407E-A947-70E740481C1C}">
                <a14:useLocalDpi xmlns:a14="http://schemas.microsoft.com/office/drawing/2010/main" val="0"/>
              </a:ext>
            </a:extLst>
          </a:blip>
          <a:srcRect t="11137" b="14127"/>
          <a:stretch>
            <a:fillRect/>
          </a:stretch>
        </p:blipFill>
        <p:spPr bwMode="auto">
          <a:xfrm>
            <a:off x="982663" y="854075"/>
            <a:ext cx="717867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a:extLst>
              <a:ext uri="{FF2B5EF4-FFF2-40B4-BE49-F238E27FC236}">
                <a16:creationId xmlns:a16="http://schemas.microsoft.com/office/drawing/2014/main" id="{DFBE3FF3-5F90-4ABA-9DA2-6277D06A4111}"/>
              </a:ext>
            </a:extLst>
          </p:cNvPr>
          <p:cNvSpPr txBox="1">
            <a:spLocks noChangeArrowheads="1"/>
          </p:cNvSpPr>
          <p:nvPr/>
        </p:nvSpPr>
        <p:spPr bwMode="auto">
          <a:xfrm>
            <a:off x="47625" y="4581525"/>
            <a:ext cx="9144000" cy="20621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dirty="0">
                <a:solidFill>
                  <a:srgbClr val="0000FF"/>
                </a:solidFill>
                <a:latin typeface="メイリオ" panose="020B0604030504040204" pitchFamily="50" charset="-128"/>
                <a:ea typeface="メイリオ" panose="020B0604030504040204" pitchFamily="50" charset="-128"/>
              </a:rPr>
              <a:t>「ワクチン班会」などをすべての班でひろげて、組合員でない方や町内会などにもひろげていきます。あわせて、コロナ禍におけるフレイル（虚弱）予防活動をすすめます</a:t>
            </a:r>
          </a:p>
        </p:txBody>
      </p:sp>
      <p:pic>
        <p:nvPicPr>
          <p:cNvPr id="44035" name="図 1">
            <a:extLst>
              <a:ext uri="{FF2B5EF4-FFF2-40B4-BE49-F238E27FC236}">
                <a16:creationId xmlns:a16="http://schemas.microsoft.com/office/drawing/2014/main" id="{92BFE395-3BD1-40BD-B267-0364068AF8AB}"/>
              </a:ext>
            </a:extLst>
          </p:cNvPr>
          <p:cNvPicPr>
            <a:picLocks noChangeAspect="1"/>
          </p:cNvPicPr>
          <p:nvPr/>
        </p:nvPicPr>
        <p:blipFill>
          <a:blip r:embed="rId3">
            <a:extLst>
              <a:ext uri="{28A0092B-C50C-407E-A947-70E740481C1C}">
                <a14:useLocalDpi xmlns:a14="http://schemas.microsoft.com/office/drawing/2010/main" val="0"/>
              </a:ext>
            </a:extLst>
          </a:blip>
          <a:srcRect l="3932" b="3932"/>
          <a:stretch>
            <a:fillRect/>
          </a:stretch>
        </p:blipFill>
        <p:spPr bwMode="auto">
          <a:xfrm>
            <a:off x="1692275" y="1268413"/>
            <a:ext cx="5856288"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タイトル 1">
            <a:extLst>
              <a:ext uri="{FF2B5EF4-FFF2-40B4-BE49-F238E27FC236}">
                <a16:creationId xmlns:a16="http://schemas.microsoft.com/office/drawing/2014/main" id="{B07026ED-EDCA-4FCA-A837-61A8F7AA4312}"/>
              </a:ext>
            </a:extLst>
          </p:cNvPr>
          <p:cNvSpPr txBox="1">
            <a:spLocks/>
          </p:cNvSpPr>
          <p:nvPr/>
        </p:nvSpPr>
        <p:spPr bwMode="auto">
          <a:xfrm>
            <a:off x="115888" y="19208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P11</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4037" name="Text Box 3">
            <a:extLst>
              <a:ext uri="{FF2B5EF4-FFF2-40B4-BE49-F238E27FC236}">
                <a16:creationId xmlns:a16="http://schemas.microsoft.com/office/drawing/2014/main" id="{50DB330C-7B3C-47CE-BB1F-DBC37734F38C}"/>
              </a:ext>
            </a:extLst>
          </p:cNvPr>
          <p:cNvSpPr txBox="1">
            <a:spLocks noChangeArrowheads="1"/>
          </p:cNvSpPr>
          <p:nvPr/>
        </p:nvSpPr>
        <p:spPr bwMode="auto">
          <a:xfrm>
            <a:off x="1116013" y="301625"/>
            <a:ext cx="80279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800">
                <a:latin typeface="メイリオ" panose="020B0604030504040204" pitchFamily="50" charset="-128"/>
                <a:ea typeface="メイリオ" panose="020B0604030504040204" pitchFamily="50" charset="-128"/>
              </a:rPr>
              <a:t>チャレンジ</a:t>
            </a:r>
            <a:r>
              <a:rPr lang="en-US" altLang="ja-JP" sz="2800">
                <a:latin typeface="メイリオ" panose="020B0604030504040204" pitchFamily="50" charset="-128"/>
                <a:ea typeface="メイリオ" panose="020B0604030504040204" pitchFamily="50" charset="-128"/>
              </a:rPr>
              <a:t>4</a:t>
            </a:r>
            <a:r>
              <a:rPr lang="ja-JP" altLang="en-US">
                <a:latin typeface="メイリオ" panose="020B0604030504040204" pitchFamily="50" charset="-128"/>
                <a:ea typeface="メイリオ" panose="020B0604030504040204" pitchFamily="50" charset="-128"/>
              </a:rPr>
              <a:t>　</a:t>
            </a:r>
            <a:r>
              <a:rPr lang="ja-JP" altLang="en-US" sz="2800">
                <a:latin typeface="メイリオ" panose="020B0604030504040204" pitchFamily="50" charset="-128"/>
                <a:ea typeface="メイリオ" panose="020B0604030504040204" pitchFamily="50" charset="-128"/>
              </a:rPr>
              <a:t>新型コロナウイルス感染症対応</a:t>
            </a:r>
            <a:r>
              <a:rPr lang="ja-JP" altLang="en-US" sz="3600">
                <a:latin typeface="メイリオ" panose="020B0604030504040204" pitchFamily="50" charset="-128"/>
                <a:ea typeface="メイリオ" panose="020B0604030504040204" pitchFamily="50" charset="-128"/>
              </a:rPr>
              <a:t>　</a:t>
            </a:r>
            <a:r>
              <a:rPr lang="ja-JP" altLang="en-US">
                <a:latin typeface="メイリオ" panose="020B0604030504040204" pitchFamily="50" charset="-128"/>
                <a:ea typeface="メイリオ" panose="020B0604030504040204" pitchFamily="50" charset="-128"/>
              </a:rPr>
              <a:t>　</a:t>
            </a:r>
            <a:r>
              <a:rPr lang="ja-JP" altLang="en-US" sz="3600">
                <a:ea typeface="HGP創英角ｺﾞｼｯｸUB" panose="020B0900000000000000" pitchFamily="50" charset="-128"/>
              </a:rPr>
              <a:t>　　　　</a:t>
            </a:r>
            <a:endParaRPr lang="ja-JP" altLang="en-US" sz="4000">
              <a:ea typeface="HGP創英角ｺﾞｼｯｸUB" panose="020B0900000000000000" pitchFamily="50"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3">
            <a:extLst>
              <a:ext uri="{FF2B5EF4-FFF2-40B4-BE49-F238E27FC236}">
                <a16:creationId xmlns:a16="http://schemas.microsoft.com/office/drawing/2014/main" id="{535AE801-2E4E-409A-A3D0-D740E8B3A006}"/>
              </a:ext>
            </a:extLst>
          </p:cNvPr>
          <p:cNvSpPr txBox="1">
            <a:spLocks noChangeArrowheads="1"/>
          </p:cNvSpPr>
          <p:nvPr/>
        </p:nvSpPr>
        <p:spPr bwMode="auto">
          <a:xfrm>
            <a:off x="179388" y="5105400"/>
            <a:ext cx="8785225" cy="1754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solidFill>
                  <a:srgbClr val="0000FF"/>
                </a:solidFill>
                <a:latin typeface="メイリオ" panose="020B0604030504040204" pitchFamily="50" charset="-128"/>
                <a:ea typeface="メイリオ" panose="020B0604030504040204" pitchFamily="50" charset="-128"/>
              </a:rPr>
              <a:t>「南医療生協版放送局（仮）」を立ち上げ、班会支援の「健康づくり」、「生活支援」などの情報発信をすすめます。</a:t>
            </a:r>
          </a:p>
        </p:txBody>
      </p:sp>
      <p:sp>
        <p:nvSpPr>
          <p:cNvPr id="45059" name="Text Box 3">
            <a:extLst>
              <a:ext uri="{FF2B5EF4-FFF2-40B4-BE49-F238E27FC236}">
                <a16:creationId xmlns:a16="http://schemas.microsoft.com/office/drawing/2014/main" id="{1EBC4305-BE3B-4BAB-A887-14EAFD48C004}"/>
              </a:ext>
            </a:extLst>
          </p:cNvPr>
          <p:cNvSpPr txBox="1">
            <a:spLocks noChangeArrowheads="1"/>
          </p:cNvSpPr>
          <p:nvPr/>
        </p:nvSpPr>
        <p:spPr bwMode="auto">
          <a:xfrm>
            <a:off x="1331913" y="249238"/>
            <a:ext cx="71278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latin typeface="メイリオ" panose="020B0604030504040204" pitchFamily="50" charset="-128"/>
                <a:ea typeface="メイリオ" panose="020B0604030504040204" pitchFamily="50" charset="-128"/>
              </a:rPr>
              <a:t>そのほか　事業と運動の方針　①</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pic>
        <p:nvPicPr>
          <p:cNvPr id="45060" name="図 1">
            <a:extLst>
              <a:ext uri="{FF2B5EF4-FFF2-40B4-BE49-F238E27FC236}">
                <a16:creationId xmlns:a16="http://schemas.microsoft.com/office/drawing/2014/main" id="{C6BD7721-00A2-4560-9084-36C1253F95B4}"/>
              </a:ext>
            </a:extLst>
          </p:cNvPr>
          <p:cNvPicPr>
            <a:picLocks noChangeAspect="1"/>
          </p:cNvPicPr>
          <p:nvPr/>
        </p:nvPicPr>
        <p:blipFill>
          <a:blip r:embed="rId2">
            <a:extLst>
              <a:ext uri="{28A0092B-C50C-407E-A947-70E740481C1C}">
                <a14:useLocalDpi xmlns:a14="http://schemas.microsoft.com/office/drawing/2010/main" val="0"/>
              </a:ext>
            </a:extLst>
          </a:blip>
          <a:srcRect t="25850" r="12201"/>
          <a:stretch>
            <a:fillRect/>
          </a:stretch>
        </p:blipFill>
        <p:spPr bwMode="auto">
          <a:xfrm>
            <a:off x="1409700" y="968375"/>
            <a:ext cx="6324600"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タイトル 1">
            <a:extLst>
              <a:ext uri="{FF2B5EF4-FFF2-40B4-BE49-F238E27FC236}">
                <a16:creationId xmlns:a16="http://schemas.microsoft.com/office/drawing/2014/main" id="{9E150DCF-6FE0-4DB7-B82F-EB5B0648F2AD}"/>
              </a:ext>
            </a:extLst>
          </p:cNvPr>
          <p:cNvSpPr txBox="1">
            <a:spLocks/>
          </p:cNvSpPr>
          <p:nvPr/>
        </p:nvSpPr>
        <p:spPr bwMode="auto">
          <a:xfrm>
            <a:off x="179388" y="24923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P12</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a:extLst>
              <a:ext uri="{FF2B5EF4-FFF2-40B4-BE49-F238E27FC236}">
                <a16:creationId xmlns:a16="http://schemas.microsoft.com/office/drawing/2014/main" id="{03011DB0-7FEF-4FA9-909E-020CEC4F75AE}"/>
              </a:ext>
            </a:extLst>
          </p:cNvPr>
          <p:cNvSpPr txBox="1">
            <a:spLocks noChangeArrowheads="1"/>
          </p:cNvSpPr>
          <p:nvPr/>
        </p:nvSpPr>
        <p:spPr bwMode="auto">
          <a:xfrm>
            <a:off x="200025" y="5445125"/>
            <a:ext cx="9144000" cy="1200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solidFill>
                  <a:srgbClr val="0000FF"/>
                </a:solidFill>
                <a:latin typeface="メイリオ" panose="020B0604030504040204" pitchFamily="50" charset="-128"/>
                <a:ea typeface="メイリオ" panose="020B0604030504040204" pitchFamily="50" charset="-128"/>
              </a:rPr>
              <a:t>くらしに根づく平和運動や防災・減災、　自然保護の取り組みをすすめます。</a:t>
            </a:r>
          </a:p>
        </p:txBody>
      </p:sp>
      <p:pic>
        <p:nvPicPr>
          <p:cNvPr id="46083" name="図 1">
            <a:extLst>
              <a:ext uri="{FF2B5EF4-FFF2-40B4-BE49-F238E27FC236}">
                <a16:creationId xmlns:a16="http://schemas.microsoft.com/office/drawing/2014/main" id="{41E5339E-B267-4779-B8F1-41D7260B7F21}"/>
              </a:ext>
            </a:extLst>
          </p:cNvPr>
          <p:cNvPicPr>
            <a:picLocks noChangeAspect="1"/>
          </p:cNvPicPr>
          <p:nvPr/>
        </p:nvPicPr>
        <p:blipFill>
          <a:blip r:embed="rId2">
            <a:extLst>
              <a:ext uri="{28A0092B-C50C-407E-A947-70E740481C1C}">
                <a14:useLocalDpi xmlns:a14="http://schemas.microsoft.com/office/drawing/2010/main" val="0"/>
              </a:ext>
            </a:extLst>
          </a:blip>
          <a:srcRect l="1176" t="13251" r="1962" b="8002"/>
          <a:stretch>
            <a:fillRect/>
          </a:stretch>
        </p:blipFill>
        <p:spPr bwMode="auto">
          <a:xfrm>
            <a:off x="1187450" y="973138"/>
            <a:ext cx="6697663"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タイトル 1">
            <a:extLst>
              <a:ext uri="{FF2B5EF4-FFF2-40B4-BE49-F238E27FC236}">
                <a16:creationId xmlns:a16="http://schemas.microsoft.com/office/drawing/2014/main" id="{47F3DB3A-F487-4864-A6B7-88B5DEC6F0BF}"/>
              </a:ext>
            </a:extLst>
          </p:cNvPr>
          <p:cNvSpPr txBox="1">
            <a:spLocks/>
          </p:cNvSpPr>
          <p:nvPr/>
        </p:nvSpPr>
        <p:spPr bwMode="auto">
          <a:xfrm>
            <a:off x="179388" y="24923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6085" name="Text Box 3">
            <a:extLst>
              <a:ext uri="{FF2B5EF4-FFF2-40B4-BE49-F238E27FC236}">
                <a16:creationId xmlns:a16="http://schemas.microsoft.com/office/drawing/2014/main" id="{8849DFFE-06F2-45E2-A57E-22E183C62BDD}"/>
              </a:ext>
            </a:extLst>
          </p:cNvPr>
          <p:cNvSpPr txBox="1">
            <a:spLocks noChangeArrowheads="1"/>
          </p:cNvSpPr>
          <p:nvPr/>
        </p:nvSpPr>
        <p:spPr bwMode="auto">
          <a:xfrm>
            <a:off x="1547813" y="230188"/>
            <a:ext cx="71278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latin typeface="メイリオ" panose="020B0604030504040204" pitchFamily="50" charset="-128"/>
                <a:ea typeface="メイリオ" panose="020B0604030504040204" pitchFamily="50" charset="-128"/>
              </a:rPr>
              <a:t>そのほか　事業と運動の方針　②</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4DC883D9-113B-4484-AAAE-024CF9D839A1}"/>
              </a:ext>
            </a:extLst>
          </p:cNvPr>
          <p:cNvSpPr txBox="1">
            <a:spLocks noChangeArrowheads="1"/>
          </p:cNvSpPr>
          <p:nvPr/>
        </p:nvSpPr>
        <p:spPr bwMode="auto">
          <a:xfrm>
            <a:off x="323850" y="755650"/>
            <a:ext cx="86407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solidFill>
                  <a:srgbClr val="0000FF"/>
                </a:solidFill>
                <a:latin typeface="メイリオ" panose="020B0604030504040204" pitchFamily="50" charset="-128"/>
                <a:ea typeface="メイリオ" panose="020B0604030504040204" pitchFamily="50" charset="-128"/>
              </a:rPr>
              <a:t>地域だんらん８指標をすすめていきます</a:t>
            </a:r>
            <a:endParaRPr lang="ja-JP" altLang="en-US" sz="3600">
              <a:ea typeface="HGP創英角ｺﾞｼｯｸUB" panose="020B0900000000000000" pitchFamily="50" charset="-128"/>
            </a:endParaRPr>
          </a:p>
        </p:txBody>
      </p:sp>
      <p:sp>
        <p:nvSpPr>
          <p:cNvPr id="47107" name="Text Box 3">
            <a:extLst>
              <a:ext uri="{FF2B5EF4-FFF2-40B4-BE49-F238E27FC236}">
                <a16:creationId xmlns:a16="http://schemas.microsoft.com/office/drawing/2014/main" id="{8969D7D1-2D5B-431F-9E15-95158A10F1B7}"/>
              </a:ext>
            </a:extLst>
          </p:cNvPr>
          <p:cNvSpPr txBox="1">
            <a:spLocks noChangeArrowheads="1"/>
          </p:cNvSpPr>
          <p:nvPr/>
        </p:nvSpPr>
        <p:spPr bwMode="auto">
          <a:xfrm>
            <a:off x="26988" y="1903413"/>
            <a:ext cx="9047162" cy="4924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2800" b="1">
                <a:latin typeface="メイリオ" panose="020B0604030504040204" pitchFamily="50" charset="-128"/>
                <a:ea typeface="メイリオ" panose="020B0604030504040204" pitchFamily="50" charset="-128"/>
              </a:rPr>
              <a:t>8</a:t>
            </a:r>
            <a:r>
              <a:rPr lang="ja-JP" altLang="en-US" sz="2800" b="1">
                <a:latin typeface="メイリオ" panose="020B0604030504040204" pitchFamily="50" charset="-128"/>
                <a:ea typeface="メイリオ" panose="020B0604030504040204" pitchFamily="50" charset="-128"/>
              </a:rPr>
              <a:t>指標にこだわることは、南医療生協のセーフティネットをつくり、ひろげることです。</a:t>
            </a:r>
            <a:endParaRPr lang="en-US" altLang="ja-JP" sz="2800" b="1">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b="1">
                <a:solidFill>
                  <a:srgbClr val="FF0000"/>
                </a:solidFill>
                <a:latin typeface="メイリオ" panose="020B0604030504040204" pitchFamily="50" charset="-128"/>
                <a:ea typeface="メイリオ" panose="020B0604030504040204" pitchFamily="50" charset="-128"/>
              </a:rPr>
              <a:t>まずは、南医療生協のネットワークにつながってただくことが、くらしの安心の第一歩。</a:t>
            </a:r>
            <a:endParaRPr lang="en-US" altLang="ja-JP" sz="2800" b="1">
              <a:solidFill>
                <a:srgbClr val="FF00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b="1">
                <a:latin typeface="メイリオ" panose="020B0604030504040204" pitchFamily="50" charset="-128"/>
                <a:ea typeface="メイリオ" panose="020B0604030504040204" pitchFamily="50" charset="-128"/>
              </a:rPr>
              <a:t>地域でも事業所でも、ご家族まるごとの組合員加入をおおいにすすめていきましょう。</a:t>
            </a:r>
            <a:endParaRPr lang="en-US" altLang="ja-JP" sz="2800" b="1">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2800" b="1">
                <a:solidFill>
                  <a:srgbClr val="FF0000"/>
                </a:solidFill>
                <a:latin typeface="メイリオ" panose="020B0604030504040204" pitchFamily="50" charset="-128"/>
                <a:ea typeface="メイリオ" panose="020B0604030504040204" pitchFamily="50" charset="-128"/>
              </a:rPr>
              <a:t>さらに、その方が班や支部につながっていくために</a:t>
            </a:r>
            <a:r>
              <a:rPr lang="ja-JP" altLang="en-US" sz="2800" b="1">
                <a:latin typeface="メイリオ" panose="020B0604030504040204" pitchFamily="50" charset="-128"/>
                <a:ea typeface="メイリオ" panose="020B0604030504040204" pitchFamily="50" charset="-128"/>
              </a:rPr>
              <a:t>「健康の友を配達いただけませんか」の声かけをすすめていきましょう。</a:t>
            </a:r>
            <a:r>
              <a:rPr lang="ja-JP" altLang="en-US" sz="4800">
                <a:solidFill>
                  <a:srgbClr val="0000FF"/>
                </a:solidFill>
                <a:ea typeface="HGP創英角ｺﾞｼｯｸUB" panose="020B0900000000000000" pitchFamily="50" charset="-128"/>
              </a:rPr>
              <a:t>　</a:t>
            </a:r>
            <a:r>
              <a:rPr lang="ja-JP" altLang="en-US" sz="2800">
                <a:solidFill>
                  <a:srgbClr val="0000FF"/>
                </a:solidFill>
                <a:ea typeface="HGP創英角ｺﾞｼｯｸUB" panose="020B0900000000000000" pitchFamily="50" charset="-128"/>
              </a:rPr>
              <a:t>　　</a:t>
            </a:r>
            <a:r>
              <a:rPr lang="ja-JP" altLang="en-US">
                <a:solidFill>
                  <a:srgbClr val="0000FF"/>
                </a:solidFill>
                <a:ea typeface="HGP創英角ｺﾞｼｯｸUB" panose="020B0900000000000000" pitchFamily="50" charset="-128"/>
              </a:rPr>
              <a:t>　　　　　　　</a:t>
            </a:r>
          </a:p>
        </p:txBody>
      </p:sp>
      <p:sp>
        <p:nvSpPr>
          <p:cNvPr id="47108" name="タイトル 1">
            <a:extLst>
              <a:ext uri="{FF2B5EF4-FFF2-40B4-BE49-F238E27FC236}">
                <a16:creationId xmlns:a16="http://schemas.microsoft.com/office/drawing/2014/main" id="{56E58FDC-ED3B-4EC9-A095-C51414DBBDC3}"/>
              </a:ext>
            </a:extLst>
          </p:cNvPr>
          <p:cNvSpPr txBox="1">
            <a:spLocks/>
          </p:cNvSpPr>
          <p:nvPr/>
        </p:nvSpPr>
        <p:spPr bwMode="auto">
          <a:xfrm>
            <a:off x="179388" y="24923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7109" name="Text Box 3">
            <a:extLst>
              <a:ext uri="{FF2B5EF4-FFF2-40B4-BE49-F238E27FC236}">
                <a16:creationId xmlns:a16="http://schemas.microsoft.com/office/drawing/2014/main" id="{4A9B636F-C70E-4D7A-896C-CEA396904656}"/>
              </a:ext>
            </a:extLst>
          </p:cNvPr>
          <p:cNvSpPr txBox="1">
            <a:spLocks noChangeArrowheads="1"/>
          </p:cNvSpPr>
          <p:nvPr/>
        </p:nvSpPr>
        <p:spPr bwMode="auto">
          <a:xfrm>
            <a:off x="1547813" y="131763"/>
            <a:ext cx="71278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latin typeface="メイリオ" panose="020B0604030504040204" pitchFamily="50" charset="-128"/>
                <a:ea typeface="メイリオ" panose="020B0604030504040204" pitchFamily="50" charset="-128"/>
              </a:rPr>
              <a:t>そのほか　事業と運動の方針　③</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3">
            <a:extLst>
              <a:ext uri="{FF2B5EF4-FFF2-40B4-BE49-F238E27FC236}">
                <a16:creationId xmlns:a16="http://schemas.microsoft.com/office/drawing/2014/main" id="{F96164C7-C969-48E6-9B9E-59C686BBC3E7}"/>
              </a:ext>
            </a:extLst>
          </p:cNvPr>
          <p:cNvSpPr txBox="1">
            <a:spLocks noChangeArrowheads="1"/>
          </p:cNvSpPr>
          <p:nvPr/>
        </p:nvSpPr>
        <p:spPr bwMode="auto">
          <a:xfrm>
            <a:off x="0" y="5229225"/>
            <a:ext cx="9144000" cy="17541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dirty="0">
                <a:solidFill>
                  <a:srgbClr val="0000FF"/>
                </a:solidFill>
                <a:latin typeface="メイリオ" panose="020B0604030504040204" pitchFamily="50" charset="-128"/>
                <a:ea typeface="メイリオ" panose="020B0604030504040204" pitchFamily="50" charset="-128"/>
              </a:rPr>
              <a:t>事業における品質目標として「利用者の組合員利用率</a:t>
            </a:r>
            <a:r>
              <a:rPr lang="en-US" altLang="ja-JP" sz="3600" dirty="0">
                <a:solidFill>
                  <a:srgbClr val="0000FF"/>
                </a:solidFill>
                <a:latin typeface="メイリオ" panose="020B0604030504040204" pitchFamily="50" charset="-128"/>
                <a:ea typeface="メイリオ" panose="020B0604030504040204" pitchFamily="50" charset="-128"/>
              </a:rPr>
              <a:t>90</a:t>
            </a:r>
            <a:r>
              <a:rPr lang="ja-JP" altLang="en-US" sz="3600" dirty="0">
                <a:solidFill>
                  <a:srgbClr val="0000FF"/>
                </a:solidFill>
                <a:latin typeface="メイリオ" panose="020B0604030504040204" pitchFamily="50" charset="-128"/>
                <a:ea typeface="メイリオ" panose="020B0604030504040204" pitchFamily="50" charset="-128"/>
              </a:rPr>
              <a:t>％以上」を達成目標とする課題をすすめます。</a:t>
            </a:r>
          </a:p>
        </p:txBody>
      </p:sp>
      <p:pic>
        <p:nvPicPr>
          <p:cNvPr id="48131" name="図 1">
            <a:extLst>
              <a:ext uri="{FF2B5EF4-FFF2-40B4-BE49-F238E27FC236}">
                <a16:creationId xmlns:a16="http://schemas.microsoft.com/office/drawing/2014/main" id="{E1C6ECC8-F688-4CD2-91CE-9B31FC997FD1}"/>
              </a:ext>
            </a:extLst>
          </p:cNvPr>
          <p:cNvPicPr>
            <a:picLocks noChangeAspect="1"/>
          </p:cNvPicPr>
          <p:nvPr/>
        </p:nvPicPr>
        <p:blipFill>
          <a:blip r:embed="rId3">
            <a:extLst>
              <a:ext uri="{28A0092B-C50C-407E-A947-70E740481C1C}">
                <a14:useLocalDpi xmlns:a14="http://schemas.microsoft.com/office/drawing/2010/main" val="0"/>
              </a:ext>
            </a:extLst>
          </a:blip>
          <a:srcRect t="7475" r="5901" b="9837"/>
          <a:stretch>
            <a:fillRect/>
          </a:stretch>
        </p:blipFill>
        <p:spPr bwMode="auto">
          <a:xfrm>
            <a:off x="1008063" y="938213"/>
            <a:ext cx="712787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タイトル 1">
            <a:extLst>
              <a:ext uri="{FF2B5EF4-FFF2-40B4-BE49-F238E27FC236}">
                <a16:creationId xmlns:a16="http://schemas.microsoft.com/office/drawing/2014/main" id="{1B3FC948-78F0-4A7E-B976-DC784B83BB87}"/>
              </a:ext>
            </a:extLst>
          </p:cNvPr>
          <p:cNvSpPr txBox="1">
            <a:spLocks/>
          </p:cNvSpPr>
          <p:nvPr/>
        </p:nvSpPr>
        <p:spPr bwMode="auto">
          <a:xfrm>
            <a:off x="179388" y="249238"/>
            <a:ext cx="100012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P13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
        <p:nvSpPr>
          <p:cNvPr id="48133" name="Text Box 3">
            <a:extLst>
              <a:ext uri="{FF2B5EF4-FFF2-40B4-BE49-F238E27FC236}">
                <a16:creationId xmlns:a16="http://schemas.microsoft.com/office/drawing/2014/main" id="{E3832D7D-776C-4CD7-BFC9-132CFAD0775C}"/>
              </a:ext>
            </a:extLst>
          </p:cNvPr>
          <p:cNvSpPr txBox="1">
            <a:spLocks noChangeArrowheads="1"/>
          </p:cNvSpPr>
          <p:nvPr/>
        </p:nvSpPr>
        <p:spPr bwMode="auto">
          <a:xfrm>
            <a:off x="1547813" y="230188"/>
            <a:ext cx="712787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3600">
                <a:latin typeface="メイリオ" panose="020B0604030504040204" pitchFamily="50" charset="-128"/>
                <a:ea typeface="メイリオ" panose="020B0604030504040204" pitchFamily="50" charset="-128"/>
              </a:rPr>
              <a:t>そのほか　事業と運動の方針　③</a:t>
            </a:r>
            <a:r>
              <a:rPr lang="ja-JP" altLang="en-US" sz="40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F769F349-30EA-49F7-BF88-BB04A212E739}"/>
              </a:ext>
            </a:extLst>
          </p:cNvPr>
          <p:cNvSpPr txBox="1">
            <a:spLocks noChangeArrowheads="1"/>
          </p:cNvSpPr>
          <p:nvPr/>
        </p:nvSpPr>
        <p:spPr bwMode="auto">
          <a:xfrm>
            <a:off x="323850" y="549275"/>
            <a:ext cx="799306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4000" b="1">
                <a:latin typeface="メイリオ" panose="020B0604030504040204" pitchFamily="50" charset="-128"/>
                <a:ea typeface="メイリオ" panose="020B0604030504040204" pitchFamily="50" charset="-128"/>
              </a:rPr>
              <a:t>2021</a:t>
            </a:r>
            <a:r>
              <a:rPr lang="ja-JP" altLang="en-US" sz="4000" b="1">
                <a:latin typeface="メイリオ" panose="020B0604030504040204" pitchFamily="50" charset="-128"/>
                <a:ea typeface="メイリオ" panose="020B0604030504040204" pitchFamily="50" charset="-128"/>
              </a:rPr>
              <a:t>年度スローガン</a:t>
            </a:r>
          </a:p>
        </p:txBody>
      </p:sp>
      <p:sp>
        <p:nvSpPr>
          <p:cNvPr id="49155" name="Text Box 3">
            <a:extLst>
              <a:ext uri="{FF2B5EF4-FFF2-40B4-BE49-F238E27FC236}">
                <a16:creationId xmlns:a16="http://schemas.microsoft.com/office/drawing/2014/main" id="{4974E9CB-3123-4A94-8981-F44DC2C42F07}"/>
              </a:ext>
            </a:extLst>
          </p:cNvPr>
          <p:cNvSpPr txBox="1">
            <a:spLocks noChangeArrowheads="1"/>
          </p:cNvSpPr>
          <p:nvPr/>
        </p:nvSpPr>
        <p:spPr bwMode="auto">
          <a:xfrm>
            <a:off x="179388" y="1484313"/>
            <a:ext cx="8820150" cy="4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5400">
                <a:solidFill>
                  <a:srgbClr val="A8A400"/>
                </a:solidFill>
                <a:ea typeface="HGP創英角ｺﾞｼｯｸUB" panose="020B0900000000000000" pitchFamily="50" charset="-128"/>
              </a:rPr>
              <a:t>人</a:t>
            </a:r>
            <a:r>
              <a:rPr lang="ja-JP" altLang="en-US" sz="5400">
                <a:solidFill>
                  <a:srgbClr val="CC9900"/>
                </a:solidFill>
                <a:ea typeface="HGP創英角ｺﾞｼｯｸUB" panose="020B0900000000000000" pitchFamily="50" charset="-128"/>
              </a:rPr>
              <a:t>が</a:t>
            </a:r>
            <a:r>
              <a:rPr lang="ja-JP" altLang="en-US" sz="5400">
                <a:solidFill>
                  <a:srgbClr val="FFCC66"/>
                </a:solidFill>
                <a:ea typeface="HGP創英角ｺﾞｼｯｸUB" panose="020B0900000000000000" pitchFamily="50" charset="-128"/>
              </a:rPr>
              <a:t>つ</a:t>
            </a:r>
            <a:r>
              <a:rPr lang="ja-JP" altLang="en-US" sz="5400">
                <a:solidFill>
                  <a:srgbClr val="CC9900"/>
                </a:solidFill>
                <a:ea typeface="HGP創英角ｺﾞｼｯｸUB" panose="020B0900000000000000" pitchFamily="50" charset="-128"/>
              </a:rPr>
              <a:t>な</a:t>
            </a:r>
            <a:r>
              <a:rPr lang="ja-JP" altLang="en-US" sz="5400">
                <a:solidFill>
                  <a:srgbClr val="FF6600"/>
                </a:solidFill>
                <a:ea typeface="HGP創英角ｺﾞｼｯｸUB" panose="020B0900000000000000" pitchFamily="50" charset="-128"/>
              </a:rPr>
              <a:t>が</a:t>
            </a:r>
            <a:r>
              <a:rPr lang="ja-JP" altLang="en-US" sz="5400">
                <a:solidFill>
                  <a:srgbClr val="A8A400"/>
                </a:solidFill>
                <a:ea typeface="HGP創英角ｺﾞｼｯｸUB" panose="020B0900000000000000" pitchFamily="50" charset="-128"/>
              </a:rPr>
              <a:t>る</a:t>
            </a:r>
            <a:r>
              <a:rPr lang="ja-JP" altLang="en-US" sz="5400">
                <a:solidFill>
                  <a:schemeClr val="folHlink"/>
                </a:solidFill>
                <a:ea typeface="HGP創英角ｺﾞｼｯｸUB" panose="020B0900000000000000" pitchFamily="50" charset="-128"/>
              </a:rPr>
              <a:t>、</a:t>
            </a:r>
            <a:r>
              <a:rPr lang="ja-JP" altLang="en-US" sz="5400">
                <a:solidFill>
                  <a:srgbClr val="6699FF"/>
                </a:solidFill>
                <a:ea typeface="HGP創英角ｺﾞｼｯｸUB" panose="020B0900000000000000" pitchFamily="50" charset="-128"/>
              </a:rPr>
              <a:t>さ</a:t>
            </a:r>
            <a:r>
              <a:rPr lang="ja-JP" altLang="en-US" sz="5400">
                <a:solidFill>
                  <a:srgbClr val="CC9900"/>
                </a:solidFill>
                <a:ea typeface="HGP創英角ｺﾞｼｯｸUB" panose="020B0900000000000000" pitchFamily="50" charset="-128"/>
              </a:rPr>
              <a:t>さ</a:t>
            </a:r>
            <a:r>
              <a:rPr lang="ja-JP" altLang="en-US" sz="5400">
                <a:solidFill>
                  <a:srgbClr val="6699FF"/>
                </a:solidFill>
                <a:ea typeface="HGP創英角ｺﾞｼｯｸUB" panose="020B0900000000000000" pitchFamily="50" charset="-128"/>
              </a:rPr>
              <a:t>え</a:t>
            </a:r>
            <a:r>
              <a:rPr lang="ja-JP" altLang="en-US" sz="5400">
                <a:solidFill>
                  <a:srgbClr val="99CC00"/>
                </a:solidFill>
                <a:ea typeface="HGP創英角ｺﾞｼｯｸUB" panose="020B0900000000000000" pitchFamily="50" charset="-128"/>
              </a:rPr>
              <a:t>あ</a:t>
            </a:r>
            <a:r>
              <a:rPr lang="ja-JP" altLang="en-US" sz="5400">
                <a:solidFill>
                  <a:srgbClr val="CC99FF"/>
                </a:solidFill>
                <a:ea typeface="HGP創英角ｺﾞｼｯｸUB" panose="020B0900000000000000" pitchFamily="50" charset="-128"/>
              </a:rPr>
              <a:t>い</a:t>
            </a:r>
            <a:r>
              <a:rPr lang="ja-JP" altLang="en-US" sz="5400">
                <a:solidFill>
                  <a:srgbClr val="CC9900"/>
                </a:solidFill>
                <a:ea typeface="HGP創英角ｺﾞｼｯｸUB" panose="020B0900000000000000" pitchFamily="50" charset="-128"/>
              </a:rPr>
              <a:t>つ</a:t>
            </a:r>
            <a:r>
              <a:rPr lang="ja-JP" altLang="en-US" sz="5400">
                <a:solidFill>
                  <a:srgbClr val="FFCC66"/>
                </a:solidFill>
                <a:ea typeface="HGP創英角ｺﾞｼｯｸUB" panose="020B0900000000000000" pitchFamily="50" charset="-128"/>
              </a:rPr>
              <a:t>な</a:t>
            </a:r>
            <a:r>
              <a:rPr lang="ja-JP" altLang="en-US" sz="5400">
                <a:solidFill>
                  <a:srgbClr val="99CC00"/>
                </a:solidFill>
                <a:ea typeface="HGP創英角ｺﾞｼｯｸUB" panose="020B0900000000000000" pitchFamily="50" charset="-128"/>
              </a:rPr>
              <a:t>が</a:t>
            </a:r>
            <a:r>
              <a:rPr lang="ja-JP" altLang="en-US" sz="5400">
                <a:solidFill>
                  <a:srgbClr val="FF6600"/>
                </a:solidFill>
                <a:ea typeface="HGP創英角ｺﾞｼｯｸUB" panose="020B0900000000000000" pitchFamily="50" charset="-128"/>
              </a:rPr>
              <a:t>る</a:t>
            </a:r>
            <a:r>
              <a:rPr lang="ja-JP" altLang="en-US" sz="5400">
                <a:solidFill>
                  <a:schemeClr val="folHlink"/>
                </a:solidFill>
                <a:ea typeface="HGP創英角ｺﾞｼｯｸUB" panose="020B0900000000000000" pitchFamily="50" charset="-128"/>
              </a:rPr>
              <a:t>、</a:t>
            </a:r>
            <a:r>
              <a:rPr lang="ja-JP" altLang="en-US" sz="5400">
                <a:solidFill>
                  <a:srgbClr val="CC9900"/>
                </a:solidFill>
                <a:ea typeface="HGP創英角ｺﾞｼｯｸUB" panose="020B0900000000000000" pitchFamily="50" charset="-128"/>
              </a:rPr>
              <a:t>協</a:t>
            </a:r>
            <a:r>
              <a:rPr lang="ja-JP" altLang="en-US" sz="5400">
                <a:solidFill>
                  <a:srgbClr val="FFCC66"/>
                </a:solidFill>
                <a:ea typeface="HGP創英角ｺﾞｼｯｸUB" panose="020B0900000000000000" pitchFamily="50" charset="-128"/>
              </a:rPr>
              <a:t>同</a:t>
            </a:r>
            <a:r>
              <a:rPr lang="ja-JP" altLang="en-US" sz="5400">
                <a:solidFill>
                  <a:srgbClr val="CC9900"/>
                </a:solidFill>
                <a:ea typeface="HGP創英角ｺﾞｼｯｸUB" panose="020B0900000000000000" pitchFamily="50" charset="-128"/>
              </a:rPr>
              <a:t>の</a:t>
            </a:r>
            <a:r>
              <a:rPr lang="ja-JP" altLang="en-US" sz="5400">
                <a:solidFill>
                  <a:srgbClr val="FF6600"/>
                </a:solidFill>
                <a:ea typeface="HGP創英角ｺﾞｼｯｸUB" panose="020B0900000000000000" pitchFamily="50" charset="-128"/>
              </a:rPr>
              <a:t>ち</a:t>
            </a:r>
            <a:r>
              <a:rPr lang="ja-JP" altLang="en-US" sz="5400">
                <a:solidFill>
                  <a:srgbClr val="A8A400"/>
                </a:solidFill>
                <a:ea typeface="HGP創英角ｺﾞｼｯｸUB" panose="020B0900000000000000" pitchFamily="50" charset="-128"/>
              </a:rPr>
              <a:t>か</a:t>
            </a:r>
            <a:r>
              <a:rPr lang="ja-JP" altLang="en-US" sz="5400">
                <a:solidFill>
                  <a:srgbClr val="6699FF"/>
                </a:solidFill>
                <a:ea typeface="HGP創英角ｺﾞｼｯｸUB" panose="020B0900000000000000" pitchFamily="50" charset="-128"/>
              </a:rPr>
              <a:t>ら</a:t>
            </a:r>
            <a:r>
              <a:rPr lang="ja-JP" altLang="en-US" sz="5400">
                <a:solidFill>
                  <a:srgbClr val="99CC00"/>
                </a:solidFill>
                <a:ea typeface="HGP創英角ｺﾞｼｯｸUB" panose="020B0900000000000000" pitchFamily="50" charset="-128"/>
              </a:rPr>
              <a:t>ひ</a:t>
            </a:r>
            <a:r>
              <a:rPr lang="ja-JP" altLang="en-US" sz="5400">
                <a:solidFill>
                  <a:srgbClr val="CC99FF"/>
                </a:solidFill>
                <a:ea typeface="HGP創英角ｺﾞｼｯｸUB" panose="020B0900000000000000" pitchFamily="50" charset="-128"/>
              </a:rPr>
              <a:t>ろ</a:t>
            </a:r>
            <a:r>
              <a:rPr lang="ja-JP" altLang="en-US" sz="5400">
                <a:solidFill>
                  <a:srgbClr val="CC9900"/>
                </a:solidFill>
                <a:ea typeface="HGP創英角ｺﾞｼｯｸUB" panose="020B0900000000000000" pitchFamily="50" charset="-128"/>
              </a:rPr>
              <a:t>げ</a:t>
            </a:r>
            <a:r>
              <a:rPr lang="ja-JP" altLang="en-US" sz="5400">
                <a:solidFill>
                  <a:srgbClr val="FFCC66"/>
                </a:solidFill>
                <a:ea typeface="HGP創英角ｺﾞｼｯｸUB" panose="020B0900000000000000" pitchFamily="50" charset="-128"/>
              </a:rPr>
              <a:t>て</a:t>
            </a:r>
            <a:endParaRPr lang="en-US" altLang="ja-JP" sz="5400">
              <a:solidFill>
                <a:srgbClr val="A8A400"/>
              </a:solidFill>
              <a:ea typeface="HGP創英角ｺﾞｼｯｸUB" panose="020B0900000000000000" pitchFamily="50" charset="-128"/>
            </a:endParaRPr>
          </a:p>
          <a:p>
            <a:pPr algn="ctr" eaLnBrk="1" hangingPunct="1">
              <a:spcBef>
                <a:spcPct val="50000"/>
              </a:spcBef>
              <a:buFontTx/>
              <a:buNone/>
            </a:pPr>
            <a:r>
              <a:rPr lang="ja-JP" altLang="en-US" sz="5400">
                <a:solidFill>
                  <a:srgbClr val="FF6600"/>
                </a:solidFill>
                <a:ea typeface="HGP創英角ｺﾞｼｯｸUB" panose="020B0900000000000000" pitchFamily="50" charset="-128"/>
              </a:rPr>
              <a:t>地</a:t>
            </a:r>
            <a:r>
              <a:rPr lang="ja-JP" altLang="en-US" sz="5400">
                <a:solidFill>
                  <a:srgbClr val="A8A400"/>
                </a:solidFill>
                <a:ea typeface="HGP創英角ｺﾞｼｯｸUB" panose="020B0900000000000000" pitchFamily="50" charset="-128"/>
              </a:rPr>
              <a:t>域</a:t>
            </a:r>
            <a:r>
              <a:rPr lang="ja-JP" altLang="en-US" sz="5400">
                <a:solidFill>
                  <a:srgbClr val="6699FF"/>
                </a:solidFill>
                <a:ea typeface="HGP創英角ｺﾞｼｯｸUB" panose="020B0900000000000000" pitchFamily="50" charset="-128"/>
              </a:rPr>
              <a:t>だ</a:t>
            </a:r>
            <a:r>
              <a:rPr lang="ja-JP" altLang="en-US" sz="5400">
                <a:solidFill>
                  <a:srgbClr val="CC9900"/>
                </a:solidFill>
                <a:ea typeface="HGP創英角ｺﾞｼｯｸUB" panose="020B0900000000000000" pitchFamily="50" charset="-128"/>
              </a:rPr>
              <a:t>ん</a:t>
            </a:r>
            <a:r>
              <a:rPr lang="ja-JP" altLang="en-US" sz="5400">
                <a:solidFill>
                  <a:srgbClr val="CC99FF"/>
                </a:solidFill>
                <a:ea typeface="HGP創英角ｺﾞｼｯｸUB" panose="020B0900000000000000" pitchFamily="50" charset="-128"/>
              </a:rPr>
              <a:t>ら</a:t>
            </a:r>
            <a:r>
              <a:rPr lang="ja-JP" altLang="en-US" sz="5400">
                <a:solidFill>
                  <a:srgbClr val="FF6600"/>
                </a:solidFill>
                <a:ea typeface="HGP創英角ｺﾞｼｯｸUB" panose="020B0900000000000000" pitchFamily="50" charset="-128"/>
              </a:rPr>
              <a:t>ん</a:t>
            </a:r>
            <a:r>
              <a:rPr lang="ja-JP" altLang="en-US" sz="5400">
                <a:solidFill>
                  <a:srgbClr val="99CC00"/>
                </a:solidFill>
                <a:ea typeface="HGP創英角ｺﾞｼｯｸUB" panose="020B0900000000000000" pitchFamily="50" charset="-128"/>
              </a:rPr>
              <a:t>ま</a:t>
            </a:r>
            <a:r>
              <a:rPr lang="ja-JP" altLang="en-US" sz="5400">
                <a:solidFill>
                  <a:srgbClr val="CC99FF"/>
                </a:solidFill>
                <a:ea typeface="HGP創英角ｺﾞｼｯｸUB" panose="020B0900000000000000" pitchFamily="50" charset="-128"/>
              </a:rPr>
              <a:t>ち</a:t>
            </a:r>
            <a:r>
              <a:rPr lang="ja-JP" altLang="en-US" sz="5400">
                <a:solidFill>
                  <a:srgbClr val="FFCC66"/>
                </a:solidFill>
                <a:ea typeface="HGP創英角ｺﾞｼｯｸUB" panose="020B0900000000000000" pitchFamily="50" charset="-128"/>
              </a:rPr>
              <a:t>づ</a:t>
            </a:r>
            <a:r>
              <a:rPr lang="ja-JP" altLang="en-US" sz="5400">
                <a:solidFill>
                  <a:srgbClr val="6699FF"/>
                </a:solidFill>
                <a:ea typeface="HGP創英角ｺﾞｼｯｸUB" panose="020B0900000000000000" pitchFamily="50" charset="-128"/>
              </a:rPr>
              <a:t>く</a:t>
            </a:r>
            <a:r>
              <a:rPr lang="ja-JP" altLang="en-US" sz="5400">
                <a:solidFill>
                  <a:srgbClr val="A8A400"/>
                </a:solidFill>
                <a:ea typeface="HGP創英角ｺﾞｼｯｸUB" panose="020B0900000000000000" pitchFamily="50" charset="-128"/>
              </a:rPr>
              <a:t>り</a:t>
            </a:r>
            <a:r>
              <a:rPr lang="ja-JP" altLang="en-US" sz="6000">
                <a:ea typeface="HGP創英角ｺﾞｼｯｸUB" panose="020B0900000000000000" pitchFamily="50" charset="-128"/>
              </a:rPr>
              <a:t>　</a:t>
            </a:r>
          </a:p>
          <a:p>
            <a:pPr algn="ctr" eaLnBrk="1" hangingPunct="1">
              <a:spcBef>
                <a:spcPct val="50000"/>
              </a:spcBef>
              <a:buFontTx/>
              <a:buNone/>
            </a:pPr>
            <a:r>
              <a:rPr lang="ja-JP" altLang="en-US">
                <a:ea typeface="HGP創英角ｺﾞｼｯｸUB" panose="020B0900000000000000" pitchFamily="50" charset="-128"/>
              </a:rPr>
              <a:t>～だれもが取り残されない地域社会をめざして、　　　　　　　　やれることからはじめよう～</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a:extLst>
              <a:ext uri="{FF2B5EF4-FFF2-40B4-BE49-F238E27FC236}">
                <a16:creationId xmlns:a16="http://schemas.microsoft.com/office/drawing/2014/main" id="{066FC7F5-C4E8-4100-899E-5064DA37CE51}"/>
              </a:ext>
            </a:extLst>
          </p:cNvPr>
          <p:cNvSpPr txBox="1">
            <a:spLocks noChangeArrowheads="1"/>
          </p:cNvSpPr>
          <p:nvPr/>
        </p:nvSpPr>
        <p:spPr bwMode="auto">
          <a:xfrm>
            <a:off x="971550" y="1916113"/>
            <a:ext cx="7704138" cy="466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5400" b="1">
                <a:solidFill>
                  <a:srgbClr val="A8A400"/>
                </a:solidFill>
                <a:latin typeface="メイリオ" panose="020B0604030504040204" pitchFamily="50" charset="-128"/>
                <a:ea typeface="メイリオ" panose="020B0604030504040204" pitchFamily="50" charset="-128"/>
              </a:rPr>
              <a:t>２０２０年度　</a:t>
            </a:r>
            <a:endParaRPr lang="en-US" altLang="ja-JP" sz="54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ja-JP" altLang="en-US" sz="5400" b="1">
                <a:solidFill>
                  <a:srgbClr val="A8A400"/>
                </a:solidFill>
                <a:latin typeface="メイリオ" panose="020B0604030504040204" pitchFamily="50" charset="-128"/>
                <a:ea typeface="メイリオ" panose="020B0604030504040204" pitchFamily="50" charset="-128"/>
              </a:rPr>
              <a:t>事業と運動のまとめ</a:t>
            </a:r>
            <a:endParaRPr lang="en-US" altLang="ja-JP" sz="54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r>
              <a:rPr lang="en-US" altLang="ja-JP" sz="4800" b="1">
                <a:solidFill>
                  <a:srgbClr val="A8A400"/>
                </a:solidFill>
                <a:latin typeface="メイリオ" panose="020B0604030504040204" pitchFamily="50" charset="-128"/>
                <a:ea typeface="メイリオ" panose="020B0604030504040204" pitchFamily="50" charset="-128"/>
              </a:rPr>
              <a:t>4</a:t>
            </a:r>
            <a:r>
              <a:rPr lang="ja-JP" altLang="en-US" sz="4800" b="1">
                <a:solidFill>
                  <a:srgbClr val="A8A400"/>
                </a:solidFill>
                <a:latin typeface="メイリオ" panose="020B0604030504040204" pitchFamily="50" charset="-128"/>
                <a:ea typeface="メイリオ" panose="020B0604030504040204" pitchFamily="50" charset="-128"/>
              </a:rPr>
              <a:t>つの重点課題について</a:t>
            </a:r>
            <a:endParaRPr lang="en-US" altLang="ja-JP" sz="4800" b="1">
              <a:solidFill>
                <a:srgbClr val="A8A400"/>
              </a:solidFill>
              <a:latin typeface="メイリオ" panose="020B0604030504040204" pitchFamily="50" charset="-128"/>
              <a:ea typeface="メイリオ" panose="020B0604030504040204" pitchFamily="50" charset="-128"/>
            </a:endParaRPr>
          </a:p>
          <a:p>
            <a:pPr eaLnBrk="1" hangingPunct="1">
              <a:spcBef>
                <a:spcPct val="50000"/>
              </a:spcBef>
              <a:buFontTx/>
              <a:buNone/>
            </a:pPr>
            <a:endParaRPr lang="ja-JP" altLang="en-US" sz="5400" b="1">
              <a:solidFill>
                <a:srgbClr val="A8A400"/>
              </a:solidFill>
              <a:latin typeface="メイリオ" panose="020B0604030504040204" pitchFamily="50" charset="-128"/>
              <a:ea typeface="メイリオ" panose="020B0604030504040204" pitchFamily="50" charset="-128"/>
            </a:endParaRPr>
          </a:p>
        </p:txBody>
      </p:sp>
      <p:sp>
        <p:nvSpPr>
          <p:cNvPr id="7171" name="Text Box 6">
            <a:extLst>
              <a:ext uri="{FF2B5EF4-FFF2-40B4-BE49-F238E27FC236}">
                <a16:creationId xmlns:a16="http://schemas.microsoft.com/office/drawing/2014/main" id="{F6607F15-F023-4319-BA82-13BEDBFE2E76}"/>
              </a:ext>
            </a:extLst>
          </p:cNvPr>
          <p:cNvSpPr txBox="1">
            <a:spLocks noChangeArrowheads="1"/>
          </p:cNvSpPr>
          <p:nvPr/>
        </p:nvSpPr>
        <p:spPr bwMode="auto">
          <a:xfrm>
            <a:off x="430213" y="566738"/>
            <a:ext cx="4394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4000">
                <a:latin typeface="メイリオ" panose="020B0604030504040204" pitchFamily="50" charset="-128"/>
                <a:ea typeface="メイリオ" panose="020B0604030504040204" pitchFamily="50" charset="-128"/>
              </a:rPr>
              <a:t>第１号議案</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D33B5ABE-A653-4B78-BF67-4D9319CD1E4D}"/>
              </a:ext>
            </a:extLst>
          </p:cNvPr>
          <p:cNvSpPr>
            <a:spLocks noGrp="1"/>
          </p:cNvSpPr>
          <p:nvPr>
            <p:ph type="title"/>
          </p:nvPr>
        </p:nvSpPr>
        <p:spPr>
          <a:xfrm>
            <a:off x="1908175" y="49213"/>
            <a:ext cx="6624638" cy="1143000"/>
          </a:xfrm>
        </p:spPr>
        <p:txBody>
          <a:bodyPr/>
          <a:lstStyle/>
          <a:p>
            <a:pPr algn="l"/>
            <a:r>
              <a:rPr lang="ja-JP" altLang="en-US" sz="3600" b="1">
                <a:latin typeface="メイリオ" panose="020B0604030504040204" pitchFamily="50" charset="-128"/>
                <a:ea typeface="メイリオ" panose="020B0604030504040204" pitchFamily="50" charset="-128"/>
              </a:rPr>
              <a:t>新型コロナウイルス感染症対応</a:t>
            </a:r>
            <a:r>
              <a:rPr lang="ja-JP" altLang="en-US">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sp>
        <p:nvSpPr>
          <p:cNvPr id="8195" name="コンテンツ プレースホルダー 2">
            <a:extLst>
              <a:ext uri="{FF2B5EF4-FFF2-40B4-BE49-F238E27FC236}">
                <a16:creationId xmlns:a16="http://schemas.microsoft.com/office/drawing/2014/main" id="{37743502-06CF-45CC-8A90-9B6EF09C2097}"/>
              </a:ext>
            </a:extLst>
          </p:cNvPr>
          <p:cNvSpPr>
            <a:spLocks noGrp="1"/>
          </p:cNvSpPr>
          <p:nvPr>
            <p:ph idx="1"/>
          </p:nvPr>
        </p:nvSpPr>
        <p:spPr>
          <a:xfrm>
            <a:off x="215900" y="4843462"/>
            <a:ext cx="8712200" cy="2160587"/>
          </a:xfrm>
        </p:spPr>
        <p:txBody>
          <a:bodyPr/>
          <a:lstStyle/>
          <a:p>
            <a:pPr marL="0" indent="0">
              <a:buFontTx/>
              <a:buNone/>
            </a:pPr>
            <a:r>
              <a:rPr lang="ja-JP" altLang="en-US" sz="24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南生協病院では</a:t>
            </a:r>
            <a:r>
              <a:rPr lang="en-US" altLang="ja-JP" sz="2000" dirty="0">
                <a:latin typeface="メイリオ" panose="020B0604030504040204" pitchFamily="50" charset="-128"/>
                <a:ea typeface="メイリオ" panose="020B0604030504040204" pitchFamily="50" charset="-128"/>
              </a:rPr>
              <a:t>20</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8</a:t>
            </a:r>
            <a:r>
              <a:rPr lang="ja-JP" altLang="en-US" sz="2000" dirty="0">
                <a:latin typeface="メイリオ" panose="020B0604030504040204" pitchFamily="50" charset="-128"/>
                <a:ea typeface="メイリオ" panose="020B0604030504040204" pitchFamily="50" charset="-128"/>
              </a:rPr>
              <a:t>月から発熱外来を開設。</a:t>
            </a:r>
            <a:r>
              <a:rPr lang="en-US" altLang="ja-JP" sz="2000" dirty="0">
                <a:latin typeface="メイリオ" panose="020B0604030504040204" pitchFamily="50" charset="-128"/>
                <a:ea typeface="メイリオ" panose="020B0604030504040204" pitchFamily="50" charset="-128"/>
              </a:rPr>
              <a:t>21</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月末までに延べ</a:t>
            </a:r>
            <a:r>
              <a:rPr lang="en-US" altLang="ja-JP" sz="2000" dirty="0">
                <a:latin typeface="メイリオ" panose="020B0604030504040204" pitchFamily="50" charset="-128"/>
                <a:ea typeface="メイリオ" panose="020B0604030504040204" pitchFamily="50" charset="-128"/>
              </a:rPr>
              <a:t>2,781</a:t>
            </a:r>
            <a:r>
              <a:rPr lang="ja-JP" altLang="en-US" sz="2000" dirty="0">
                <a:latin typeface="メイリオ" panose="020B0604030504040204" pitchFamily="50" charset="-128"/>
                <a:ea typeface="メイリオ" panose="020B0604030504040204" pitchFamily="50" charset="-128"/>
              </a:rPr>
              <a:t>人の患者さんを受け入れました。入院では</a:t>
            </a:r>
            <a:r>
              <a:rPr lang="en-US" altLang="ja-JP" sz="2000" dirty="0">
                <a:latin typeface="メイリオ" panose="020B0604030504040204" pitchFamily="50" charset="-128"/>
                <a:ea typeface="メイリオ" panose="020B0604030504040204" pitchFamily="50" charset="-128"/>
              </a:rPr>
              <a:t>8</a:t>
            </a:r>
            <a:r>
              <a:rPr lang="ja-JP" altLang="en-US" sz="2000" dirty="0">
                <a:latin typeface="メイリオ" panose="020B0604030504040204" pitchFamily="50" charset="-128"/>
                <a:ea typeface="メイリオ" panose="020B0604030504040204" pitchFamily="50" charset="-128"/>
              </a:rPr>
              <a:t>月から新型コロナウイルス患者対応ベッドを確保して、</a:t>
            </a:r>
            <a:r>
              <a:rPr lang="en-US" altLang="ja-JP" sz="2000" dirty="0">
                <a:latin typeface="メイリオ" panose="020B0604030504040204" pitchFamily="50" charset="-128"/>
                <a:ea typeface="メイリオ" panose="020B0604030504040204" pitchFamily="50" charset="-128"/>
              </a:rPr>
              <a:t> 21</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月末までに延べ</a:t>
            </a:r>
            <a:r>
              <a:rPr lang="en-US" altLang="ja-JP" sz="2000" dirty="0">
                <a:latin typeface="メイリオ" panose="020B0604030504040204" pitchFamily="50" charset="-128"/>
                <a:ea typeface="メイリオ" panose="020B0604030504040204" pitchFamily="50" charset="-128"/>
              </a:rPr>
              <a:t>89</a:t>
            </a:r>
            <a:r>
              <a:rPr lang="ja-JP" altLang="en-US" sz="2000" dirty="0">
                <a:latin typeface="メイリオ" panose="020B0604030504040204" pitchFamily="50" charset="-128"/>
                <a:ea typeface="メイリオ" panose="020B0604030504040204" pitchFamily="50" charset="-128"/>
              </a:rPr>
              <a:t>人の患者さんを受け入れました。</a:t>
            </a:r>
            <a:endParaRPr lang="en-US" altLang="ja-JP" sz="1200" dirty="0">
              <a:latin typeface="メイリオ" panose="020B0604030504040204" pitchFamily="50" charset="-128"/>
              <a:ea typeface="メイリオ" panose="020B0604030504040204" pitchFamily="50" charset="-128"/>
            </a:endParaRPr>
          </a:p>
          <a:p>
            <a:pPr marL="0" indent="0">
              <a:buFontTx/>
              <a:buNone/>
            </a:pPr>
            <a:r>
              <a:rPr lang="ja-JP" altLang="en-US" sz="2000" dirty="0">
                <a:latin typeface="メイリオ" panose="020B0604030504040204" pitchFamily="50" charset="-128"/>
                <a:ea typeface="メイリオ" panose="020B0604030504040204" pitchFamily="50" charset="-128"/>
              </a:rPr>
              <a:t>感染対応情報をリアルタイムで組合員に届けていく対応では「健康の友」に「知りたい報道がされている」という読者の感想も寄せられました。</a:t>
            </a:r>
            <a:endParaRPr lang="en-US" altLang="ja-JP" sz="2000" dirty="0">
              <a:latin typeface="メイリオ" panose="020B0604030504040204" pitchFamily="50" charset="-128"/>
              <a:ea typeface="メイリオ" panose="020B0604030504040204" pitchFamily="50" charset="-128"/>
            </a:endParaRPr>
          </a:p>
        </p:txBody>
      </p:sp>
      <p:sp>
        <p:nvSpPr>
          <p:cNvPr id="8196" name="タイトル 1">
            <a:extLst>
              <a:ext uri="{FF2B5EF4-FFF2-40B4-BE49-F238E27FC236}">
                <a16:creationId xmlns:a16="http://schemas.microsoft.com/office/drawing/2014/main" id="{F368A337-9384-4466-B71E-1960B7457E01}"/>
              </a:ext>
            </a:extLst>
          </p:cNvPr>
          <p:cNvSpPr txBox="1">
            <a:spLocks/>
          </p:cNvSpPr>
          <p:nvPr/>
        </p:nvSpPr>
        <p:spPr bwMode="auto">
          <a:xfrm>
            <a:off x="468313" y="404813"/>
            <a:ext cx="790575"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P2</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8197" name="図 1">
            <a:extLst>
              <a:ext uri="{FF2B5EF4-FFF2-40B4-BE49-F238E27FC236}">
                <a16:creationId xmlns:a16="http://schemas.microsoft.com/office/drawing/2014/main" id="{C78660DC-D582-4793-8331-6DF8E9E9704D}"/>
              </a:ext>
            </a:extLst>
          </p:cNvPr>
          <p:cNvPicPr>
            <a:picLocks noChangeAspect="1"/>
          </p:cNvPicPr>
          <p:nvPr/>
        </p:nvPicPr>
        <p:blipFill>
          <a:blip r:embed="rId3">
            <a:extLst>
              <a:ext uri="{28A0092B-C50C-407E-A947-70E740481C1C}">
                <a14:useLocalDpi xmlns:a14="http://schemas.microsoft.com/office/drawing/2010/main" val="0"/>
              </a:ext>
            </a:extLst>
          </a:blip>
          <a:srcRect l="10080" t="17117" r="30542" b="13158"/>
          <a:stretch>
            <a:fillRect/>
          </a:stretch>
        </p:blipFill>
        <p:spPr bwMode="auto">
          <a:xfrm>
            <a:off x="1258888" y="1022350"/>
            <a:ext cx="5616575"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A40A18EF-C440-4569-8103-0C88F89BC66A}"/>
              </a:ext>
            </a:extLst>
          </p:cNvPr>
          <p:cNvSpPr>
            <a:spLocks noGrp="1"/>
          </p:cNvSpPr>
          <p:nvPr>
            <p:ph type="title"/>
          </p:nvPr>
        </p:nvSpPr>
        <p:spPr>
          <a:xfrm>
            <a:off x="363538" y="174625"/>
            <a:ext cx="8820150" cy="1143000"/>
          </a:xfrm>
        </p:spPr>
        <p:txBody>
          <a:bodyPr/>
          <a:lstStyle/>
          <a:p>
            <a:pPr algn="l"/>
            <a:r>
              <a:rPr lang="ja-JP" altLang="en-US" sz="3200">
                <a:latin typeface="メイリオ" panose="020B0604030504040204" pitchFamily="50" charset="-128"/>
                <a:ea typeface="メイリオ" panose="020B0604030504040204" pitchFamily="50" charset="-128"/>
              </a:rPr>
              <a:t>　　　</a:t>
            </a:r>
            <a:r>
              <a:rPr lang="en-US" altLang="ja-JP" sz="3200">
                <a:latin typeface="メイリオ" panose="020B0604030504040204" pitchFamily="50" charset="-128"/>
                <a:ea typeface="メイリオ" panose="020B0604030504040204" pitchFamily="50" charset="-128"/>
              </a:rPr>
              <a:t>4</a:t>
            </a:r>
            <a:r>
              <a:rPr lang="ja-JP" altLang="en-US" sz="3200">
                <a:latin typeface="メイリオ" panose="020B0604030504040204" pitchFamily="50" charset="-128"/>
                <a:ea typeface="メイリオ" panose="020B0604030504040204" pitchFamily="50" charset="-128"/>
              </a:rPr>
              <a:t>つの重点課題　ふりかえり</a:t>
            </a:r>
            <a:r>
              <a:rPr lang="ja-JP" altLang="en-US" sz="3600">
                <a:latin typeface="メイリオ" panose="020B0604030504040204" pitchFamily="50" charset="-128"/>
                <a:ea typeface="メイリオ" panose="020B0604030504040204" pitchFamily="50" charset="-128"/>
              </a:rPr>
              <a:t>　</a:t>
            </a:r>
            <a:br>
              <a:rPr lang="en-US" altLang="ja-JP" sz="3600">
                <a:latin typeface="メイリオ" panose="020B0604030504040204" pitchFamily="50" charset="-128"/>
                <a:ea typeface="メイリオ" panose="020B0604030504040204" pitchFamily="50" charset="-128"/>
              </a:rPr>
            </a:br>
            <a:r>
              <a:rPr lang="ja-JP" altLang="en-US" sz="2800">
                <a:latin typeface="メイリオ" panose="020B0604030504040204" pitchFamily="50" charset="-128"/>
                <a:ea typeface="メイリオ" panose="020B0604030504040204" pitchFamily="50" charset="-128"/>
              </a:rPr>
              <a:t>①</a:t>
            </a:r>
            <a:r>
              <a:rPr lang="ja-JP" altLang="en-US" sz="3200" b="1">
                <a:latin typeface="メイリオ" panose="020B0604030504040204" pitchFamily="50" charset="-128"/>
                <a:ea typeface="メイリオ" panose="020B0604030504040204" pitchFamily="50" charset="-128"/>
              </a:rPr>
              <a:t>仲間ふやしをひろげ、班や支部につなげる</a:t>
            </a:r>
            <a:r>
              <a:rPr lang="ja-JP" altLang="en-US" sz="3600">
                <a:latin typeface="メイリオ" panose="020B0604030504040204" pitchFamily="50" charset="-128"/>
                <a:ea typeface="メイリオ" panose="020B0604030504040204" pitchFamily="50" charset="-128"/>
              </a:rPr>
              <a:t>　　　　　　　　　</a:t>
            </a:r>
            <a:endParaRPr lang="ja-JP" altLang="en-US" sz="2800">
              <a:latin typeface="メイリオ" panose="020B0604030504040204" pitchFamily="50" charset="-128"/>
              <a:ea typeface="メイリオ" panose="020B0604030504040204" pitchFamily="50" charset="-128"/>
            </a:endParaRPr>
          </a:p>
        </p:txBody>
      </p:sp>
      <p:sp>
        <p:nvSpPr>
          <p:cNvPr id="9219" name="コンテンツ プレースホルダー 2">
            <a:extLst>
              <a:ext uri="{FF2B5EF4-FFF2-40B4-BE49-F238E27FC236}">
                <a16:creationId xmlns:a16="http://schemas.microsoft.com/office/drawing/2014/main" id="{0562DA58-6135-4BA2-89DD-3CDA9C4EBA1D}"/>
              </a:ext>
            </a:extLst>
          </p:cNvPr>
          <p:cNvSpPr>
            <a:spLocks noGrp="1"/>
          </p:cNvSpPr>
          <p:nvPr>
            <p:ph idx="1"/>
          </p:nvPr>
        </p:nvSpPr>
        <p:spPr>
          <a:xfrm>
            <a:off x="215900" y="5259388"/>
            <a:ext cx="9115425" cy="1574800"/>
          </a:xfrm>
        </p:spPr>
        <p:txBody>
          <a:bodyPr/>
          <a:lstStyle/>
          <a:p>
            <a:pPr marL="0" indent="0">
              <a:buFontTx/>
              <a:buNone/>
            </a:pPr>
            <a:r>
              <a:rPr lang="ja-JP" altLang="en-US" sz="2400" dirty="0">
                <a:latin typeface="メイリオ" panose="020B0604030504040204" pitchFamily="50" charset="-128"/>
                <a:ea typeface="メイリオ" panose="020B0604030504040204" pitchFamily="50" charset="-128"/>
              </a:rPr>
              <a:t>おたがいさまシートは昨年の</a:t>
            </a:r>
            <a:r>
              <a:rPr lang="en-US" altLang="ja-JP" sz="2400" dirty="0">
                <a:latin typeface="メイリオ" panose="020B0604030504040204" pitchFamily="50" charset="-128"/>
                <a:ea typeface="メイリオ" panose="020B0604030504040204" pitchFamily="50" charset="-128"/>
              </a:rPr>
              <a:t>252</a:t>
            </a:r>
            <a:r>
              <a:rPr lang="ja-JP" altLang="en-US" sz="2400" dirty="0">
                <a:latin typeface="メイリオ" panose="020B0604030504040204" pitchFamily="50" charset="-128"/>
                <a:ea typeface="メイリオ" panose="020B0604030504040204" pitchFamily="50" charset="-128"/>
              </a:rPr>
              <a:t>件から</a:t>
            </a:r>
            <a:r>
              <a:rPr lang="en-US" altLang="ja-JP" sz="2400" dirty="0">
                <a:latin typeface="メイリオ" panose="020B0604030504040204" pitchFamily="50" charset="-128"/>
                <a:ea typeface="メイリオ" panose="020B0604030504040204" pitchFamily="50" charset="-128"/>
              </a:rPr>
              <a:t>285</a:t>
            </a:r>
            <a:r>
              <a:rPr lang="ja-JP" altLang="en-US" sz="2400" dirty="0">
                <a:latin typeface="メイリオ" panose="020B0604030504040204" pitchFamily="50" charset="-128"/>
                <a:ea typeface="メイリオ" panose="020B0604030504040204" pitchFamily="50" charset="-128"/>
              </a:rPr>
              <a:t>件と前進しました。</a:t>
            </a:r>
            <a:endParaRPr lang="en-US" altLang="ja-JP" sz="2400" dirty="0">
              <a:latin typeface="メイリオ" panose="020B0604030504040204" pitchFamily="50" charset="-128"/>
              <a:ea typeface="メイリオ" panose="020B0604030504040204" pitchFamily="50" charset="-128"/>
            </a:endParaRPr>
          </a:p>
          <a:p>
            <a:pPr marL="0" indent="0">
              <a:buFontTx/>
              <a:buNone/>
            </a:pPr>
            <a:r>
              <a:rPr lang="en-US" altLang="ja-JP" sz="2400" dirty="0">
                <a:latin typeface="メイリオ" panose="020B0604030504040204" pitchFamily="50" charset="-128"/>
                <a:ea typeface="メイリオ" panose="020B0604030504040204" pitchFamily="50" charset="-128"/>
              </a:rPr>
              <a:t>2020</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5</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31</a:t>
            </a:r>
            <a:r>
              <a:rPr lang="ja-JP" altLang="en-US" sz="2400" dirty="0">
                <a:latin typeface="メイリオ" panose="020B0604030504040204" pitchFamily="50" charset="-128"/>
                <a:ea typeface="メイリオ" panose="020B0604030504040204" pitchFamily="50" charset="-128"/>
              </a:rPr>
              <a:t>日に東海市荒尾で「おたがいさまの家　うさぎ家」、</a:t>
            </a:r>
            <a:r>
              <a:rPr lang="en-US" altLang="ja-JP" sz="2400" dirty="0">
                <a:latin typeface="メイリオ" panose="020B0604030504040204" pitchFamily="50" charset="-128"/>
                <a:ea typeface="メイリオ" panose="020B0604030504040204" pitchFamily="50" charset="-128"/>
              </a:rPr>
              <a:t>2021</a:t>
            </a:r>
            <a:r>
              <a:rPr lang="ja-JP" altLang="en-US" sz="2400" dirty="0">
                <a:latin typeface="メイリオ" panose="020B0604030504040204" pitchFamily="50" charset="-128"/>
                <a:ea typeface="メイリオ" panose="020B0604030504040204" pitchFamily="50" charset="-128"/>
              </a:rPr>
              <a:t>年</a:t>
            </a:r>
            <a:r>
              <a:rPr lang="en-US" altLang="ja-JP" sz="2400" dirty="0">
                <a:latin typeface="メイリオ" panose="020B0604030504040204" pitchFamily="50" charset="-128"/>
                <a:ea typeface="メイリオ" panose="020B0604030504040204" pitchFamily="50" charset="-128"/>
              </a:rPr>
              <a:t>4</a:t>
            </a:r>
            <a:r>
              <a:rPr lang="ja-JP" altLang="en-US" sz="2400" dirty="0">
                <a:latin typeface="メイリオ" panose="020B0604030504040204" pitchFamily="50" charset="-128"/>
                <a:ea typeface="メイリオ" panose="020B0604030504040204" pitchFamily="50" charset="-128"/>
              </a:rPr>
              <a:t>月</a:t>
            </a:r>
            <a:r>
              <a:rPr lang="en-US" altLang="ja-JP" sz="2400" dirty="0">
                <a:latin typeface="メイリオ" panose="020B0604030504040204" pitchFamily="50" charset="-128"/>
                <a:ea typeface="メイリオ" panose="020B0604030504040204" pitchFamily="50" charset="-128"/>
              </a:rPr>
              <a:t>4</a:t>
            </a:r>
            <a:r>
              <a:rPr lang="ja-JP" altLang="en-US" sz="2400" dirty="0">
                <a:latin typeface="メイリオ" panose="020B0604030504040204" pitchFamily="50" charset="-128"/>
                <a:ea typeface="メイリオ" panose="020B0604030504040204" pitchFamily="50" charset="-128"/>
              </a:rPr>
              <a:t>日に知立市で「おたがいさまの家　あいあい」がオープンしました。</a:t>
            </a:r>
            <a:endParaRPr lang="en-US" altLang="ja-JP" sz="2400" dirty="0">
              <a:latin typeface="メイリオ" panose="020B0604030504040204" pitchFamily="50" charset="-128"/>
              <a:ea typeface="メイリオ" panose="020B0604030504040204" pitchFamily="50" charset="-128"/>
            </a:endParaRPr>
          </a:p>
        </p:txBody>
      </p:sp>
      <p:sp>
        <p:nvSpPr>
          <p:cNvPr id="9220" name="タイトル 1">
            <a:extLst>
              <a:ext uri="{FF2B5EF4-FFF2-40B4-BE49-F238E27FC236}">
                <a16:creationId xmlns:a16="http://schemas.microsoft.com/office/drawing/2014/main" id="{6E071A09-53B4-4447-AD5E-6A1B35720428}"/>
              </a:ext>
            </a:extLst>
          </p:cNvPr>
          <p:cNvSpPr txBox="1">
            <a:spLocks/>
          </p:cNvSpPr>
          <p:nvPr/>
        </p:nvSpPr>
        <p:spPr bwMode="auto">
          <a:xfrm>
            <a:off x="107950" y="109538"/>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pic>
        <p:nvPicPr>
          <p:cNvPr id="9221" name="図 5">
            <a:extLst>
              <a:ext uri="{FF2B5EF4-FFF2-40B4-BE49-F238E27FC236}">
                <a16:creationId xmlns:a16="http://schemas.microsoft.com/office/drawing/2014/main" id="{23617F85-9931-4334-A9F0-D18DCB944674}"/>
              </a:ext>
            </a:extLst>
          </p:cNvPr>
          <p:cNvPicPr>
            <a:picLocks noChangeAspect="1"/>
          </p:cNvPicPr>
          <p:nvPr/>
        </p:nvPicPr>
        <p:blipFill>
          <a:blip r:embed="rId3">
            <a:extLst>
              <a:ext uri="{28A0092B-C50C-407E-A947-70E740481C1C}">
                <a14:useLocalDpi xmlns:a14="http://schemas.microsoft.com/office/drawing/2010/main" val="0"/>
              </a:ext>
            </a:extLst>
          </a:blip>
          <a:srcRect t="3769" b="11807"/>
          <a:stretch>
            <a:fillRect/>
          </a:stretch>
        </p:blipFill>
        <p:spPr bwMode="auto">
          <a:xfrm>
            <a:off x="1042988" y="1196975"/>
            <a:ext cx="6740525"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E3C16A40-40A6-4E95-991C-E518DEE523B3}"/>
              </a:ext>
            </a:extLst>
          </p:cNvPr>
          <p:cNvSpPr>
            <a:spLocks noGrp="1"/>
          </p:cNvSpPr>
          <p:nvPr>
            <p:ph type="title"/>
          </p:nvPr>
        </p:nvSpPr>
        <p:spPr>
          <a:xfrm>
            <a:off x="155576" y="0"/>
            <a:ext cx="8832850" cy="1417638"/>
          </a:xfrm>
        </p:spPr>
        <p:txBody>
          <a:bodyPr/>
          <a:lstStyle/>
          <a:p>
            <a:pPr algn="l"/>
            <a:r>
              <a:rPr lang="ja-JP" altLang="en-US" sz="3600" dirty="0">
                <a:latin typeface="メイリオ" panose="020B0604030504040204" pitchFamily="50" charset="-128"/>
                <a:ea typeface="メイリオ" panose="020B0604030504040204" pitchFamily="50" charset="-128"/>
              </a:rPr>
              <a:t>　　　</a:t>
            </a:r>
            <a:r>
              <a:rPr lang="en-US" altLang="ja-JP" sz="3200" dirty="0">
                <a:latin typeface="メイリオ" panose="020B0604030504040204" pitchFamily="50" charset="-128"/>
                <a:ea typeface="メイリオ" panose="020B0604030504040204" pitchFamily="50" charset="-128"/>
              </a:rPr>
              <a:t>4</a:t>
            </a:r>
            <a:r>
              <a:rPr lang="ja-JP" altLang="en-US" sz="3200" dirty="0">
                <a:latin typeface="メイリオ" panose="020B0604030504040204" pitchFamily="50" charset="-128"/>
                <a:ea typeface="メイリオ" panose="020B0604030504040204" pitchFamily="50" charset="-128"/>
              </a:rPr>
              <a:t>つの重点課題　ふりかえり</a:t>
            </a:r>
            <a:br>
              <a:rPr lang="en-US" altLang="ja-JP" sz="3200" dirty="0">
                <a:latin typeface="メイリオ" panose="020B0604030504040204" pitchFamily="50" charset="-128"/>
                <a:ea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rPr>
              <a:t>②健康長寿をのばすまちづくり」をすすめる</a:t>
            </a:r>
            <a:endParaRPr lang="ja-JP" altLang="en-US" sz="3600" dirty="0">
              <a:latin typeface="メイリオ" panose="020B0604030504040204" pitchFamily="50" charset="-128"/>
              <a:ea typeface="メイリオ" panose="020B0604030504040204" pitchFamily="50" charset="-128"/>
            </a:endParaRPr>
          </a:p>
        </p:txBody>
      </p:sp>
      <p:sp>
        <p:nvSpPr>
          <p:cNvPr id="10243" name="コンテンツ プレースホルダー 2">
            <a:extLst>
              <a:ext uri="{FF2B5EF4-FFF2-40B4-BE49-F238E27FC236}">
                <a16:creationId xmlns:a16="http://schemas.microsoft.com/office/drawing/2014/main" id="{0755D77A-8250-4857-B9EC-149F47E8D1CC}"/>
              </a:ext>
            </a:extLst>
          </p:cNvPr>
          <p:cNvSpPr>
            <a:spLocks noGrp="1"/>
          </p:cNvSpPr>
          <p:nvPr>
            <p:ph idx="1"/>
          </p:nvPr>
        </p:nvSpPr>
        <p:spPr>
          <a:xfrm>
            <a:off x="23813" y="5027613"/>
            <a:ext cx="9144000" cy="1839912"/>
          </a:xfrm>
        </p:spPr>
        <p:txBody>
          <a:bodyPr/>
          <a:lstStyle/>
          <a:p>
            <a:pPr marL="0" indent="0">
              <a:buFontTx/>
              <a:buNone/>
            </a:pPr>
            <a:r>
              <a:rPr lang="ja-JP" altLang="en-US" sz="2800" dirty="0">
                <a:latin typeface="メイリオ" panose="020B0604030504040204" pitchFamily="50" charset="-128"/>
                <a:ea typeface="メイリオ" panose="020B0604030504040204" pitchFamily="50" charset="-128"/>
              </a:rPr>
              <a:t>「名古屋市もの忘れ検診」が公費で取り組まれました。</a:t>
            </a:r>
            <a:endParaRPr lang="en-US" altLang="ja-JP" sz="2800" dirty="0">
              <a:latin typeface="メイリオ" panose="020B0604030504040204" pitchFamily="50" charset="-128"/>
              <a:ea typeface="メイリオ" panose="020B0604030504040204" pitchFamily="50" charset="-128"/>
            </a:endParaRPr>
          </a:p>
          <a:p>
            <a:pPr marL="0" indent="0">
              <a:buFontTx/>
              <a:buNone/>
            </a:pPr>
            <a:r>
              <a:rPr lang="ja-JP" altLang="en-US" sz="2800" dirty="0">
                <a:latin typeface="メイリオ" panose="020B0604030504040204" pitchFamily="50" charset="-128"/>
                <a:ea typeface="メイリオ" panose="020B0604030504040204" pitchFamily="50" charset="-128"/>
              </a:rPr>
              <a:t>星崎、たから、桃山の各診療所、かなめ病院、健診ドックセンターで、</a:t>
            </a:r>
            <a:r>
              <a:rPr lang="en-US" altLang="ja-JP" sz="2800" dirty="0">
                <a:latin typeface="メイリオ" panose="020B0604030504040204" pitchFamily="50" charset="-128"/>
                <a:ea typeface="メイリオ" panose="020B0604030504040204" pitchFamily="50" charset="-128"/>
              </a:rPr>
              <a:t>1,046</a:t>
            </a:r>
            <a:r>
              <a:rPr lang="ja-JP" altLang="en-US" sz="2800" dirty="0">
                <a:latin typeface="メイリオ" panose="020B0604030504040204" pitchFamily="50" charset="-128"/>
                <a:ea typeface="メイリオ" panose="020B0604030504040204" pitchFamily="50" charset="-128"/>
              </a:rPr>
              <a:t>人が受けました。健診総数は法人全体で</a:t>
            </a:r>
            <a:r>
              <a:rPr lang="en-US" altLang="ja-JP" sz="2800" dirty="0">
                <a:latin typeface="メイリオ" panose="020B0604030504040204" pitchFamily="50" charset="-128"/>
                <a:ea typeface="メイリオ" panose="020B0604030504040204" pitchFamily="50" charset="-128"/>
              </a:rPr>
              <a:t>91,574</a:t>
            </a:r>
            <a:r>
              <a:rPr lang="ja-JP" altLang="en-US" sz="2800" dirty="0">
                <a:latin typeface="メイリオ" panose="020B0604030504040204" pitchFamily="50" charset="-128"/>
                <a:ea typeface="メイリオ" panose="020B0604030504040204" pitchFamily="50" charset="-128"/>
              </a:rPr>
              <a:t>件で過去最高の到達になりました。</a:t>
            </a:r>
            <a:endParaRPr lang="en-US" altLang="ja-JP" sz="2800" dirty="0">
              <a:latin typeface="メイリオ" panose="020B0604030504040204" pitchFamily="50" charset="-128"/>
              <a:ea typeface="メイリオ" panose="020B0604030504040204" pitchFamily="50" charset="-128"/>
            </a:endParaRPr>
          </a:p>
          <a:p>
            <a:pPr marL="0" indent="0">
              <a:buFontTx/>
              <a:buNone/>
            </a:pPr>
            <a:endParaRPr lang="en-US" altLang="ja-JP" sz="2800" dirty="0">
              <a:latin typeface="メイリオ" panose="020B0604030504040204" pitchFamily="50" charset="-128"/>
              <a:ea typeface="メイリオ" panose="020B0604030504040204" pitchFamily="50" charset="-128"/>
            </a:endParaRPr>
          </a:p>
        </p:txBody>
      </p:sp>
      <p:pic>
        <p:nvPicPr>
          <p:cNvPr id="10244" name="図 1">
            <a:extLst>
              <a:ext uri="{FF2B5EF4-FFF2-40B4-BE49-F238E27FC236}">
                <a16:creationId xmlns:a16="http://schemas.microsoft.com/office/drawing/2014/main" id="{748ACDE7-B3B9-4865-9420-9820C3F8E862}"/>
              </a:ext>
            </a:extLst>
          </p:cNvPr>
          <p:cNvPicPr>
            <a:picLocks noChangeAspect="1"/>
          </p:cNvPicPr>
          <p:nvPr/>
        </p:nvPicPr>
        <p:blipFill>
          <a:blip r:embed="rId3">
            <a:extLst>
              <a:ext uri="{28A0092B-C50C-407E-A947-70E740481C1C}">
                <a14:useLocalDpi xmlns:a14="http://schemas.microsoft.com/office/drawing/2010/main" val="0"/>
              </a:ext>
            </a:extLst>
          </a:blip>
          <a:srcRect t="16402" r="9052" b="15086"/>
          <a:stretch>
            <a:fillRect/>
          </a:stretch>
        </p:blipFill>
        <p:spPr bwMode="auto">
          <a:xfrm>
            <a:off x="900113" y="1417638"/>
            <a:ext cx="71278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タイトル 1">
            <a:extLst>
              <a:ext uri="{FF2B5EF4-FFF2-40B4-BE49-F238E27FC236}">
                <a16:creationId xmlns:a16="http://schemas.microsoft.com/office/drawing/2014/main" id="{F86D8790-6924-483E-A7DF-2B78341E946A}"/>
              </a:ext>
            </a:extLst>
          </p:cNvPr>
          <p:cNvSpPr txBox="1">
            <a:spLocks/>
          </p:cNvSpPr>
          <p:nvPr/>
        </p:nvSpPr>
        <p:spPr bwMode="auto">
          <a:xfrm>
            <a:off x="155575" y="304800"/>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P3</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C1CA817C-063F-4C89-8079-DB5877687C5D}"/>
              </a:ext>
            </a:extLst>
          </p:cNvPr>
          <p:cNvSpPr>
            <a:spLocks noGrp="1"/>
          </p:cNvSpPr>
          <p:nvPr>
            <p:ph type="title"/>
          </p:nvPr>
        </p:nvSpPr>
        <p:spPr>
          <a:xfrm>
            <a:off x="457200" y="274638"/>
            <a:ext cx="8651875" cy="1143000"/>
          </a:xfrm>
        </p:spPr>
        <p:txBody>
          <a:bodyPr/>
          <a:lstStyle/>
          <a:p>
            <a:pPr algn="l"/>
            <a:r>
              <a:rPr lang="ja-JP" altLang="en-US" sz="3200">
                <a:latin typeface="メイリオ" panose="020B0604030504040204" pitchFamily="50" charset="-128"/>
                <a:ea typeface="メイリオ" panose="020B0604030504040204" pitchFamily="50" charset="-128"/>
              </a:rPr>
              <a:t>　　　　　</a:t>
            </a:r>
            <a:r>
              <a:rPr lang="en-US" altLang="ja-JP" sz="3200">
                <a:latin typeface="メイリオ" panose="020B0604030504040204" pitchFamily="50" charset="-128"/>
                <a:ea typeface="メイリオ" panose="020B0604030504040204" pitchFamily="50" charset="-128"/>
              </a:rPr>
              <a:t>4</a:t>
            </a:r>
            <a:r>
              <a:rPr lang="ja-JP" altLang="en-US" sz="3200">
                <a:latin typeface="メイリオ" panose="020B0604030504040204" pitchFamily="50" charset="-128"/>
                <a:ea typeface="メイリオ" panose="020B0604030504040204" pitchFamily="50" charset="-128"/>
              </a:rPr>
              <a:t>つの重点課題　ふりかえり</a:t>
            </a:r>
            <a:br>
              <a:rPr lang="en-US" altLang="ja-JP" sz="3600">
                <a:latin typeface="メイリオ" panose="020B0604030504040204" pitchFamily="50" charset="-128"/>
                <a:ea typeface="メイリオ" panose="020B0604030504040204" pitchFamily="50" charset="-128"/>
              </a:rPr>
            </a:br>
            <a:r>
              <a:rPr lang="ja-JP" altLang="en-US" sz="3200">
                <a:latin typeface="メイリオ" panose="020B0604030504040204" pitchFamily="50" charset="-128"/>
                <a:ea typeface="メイリオ" panose="020B0604030504040204" pitchFamily="50" charset="-128"/>
              </a:rPr>
              <a:t>③持続可能な協同組合の事業運営をすすめる</a:t>
            </a:r>
            <a:endParaRPr lang="ja-JP" altLang="en-US" sz="3600">
              <a:latin typeface="メイリオ" panose="020B0604030504040204" pitchFamily="50" charset="-128"/>
              <a:ea typeface="メイリオ" panose="020B0604030504040204" pitchFamily="50" charset="-128"/>
            </a:endParaRPr>
          </a:p>
        </p:txBody>
      </p:sp>
      <p:sp>
        <p:nvSpPr>
          <p:cNvPr id="11267" name="コンテンツ プレースホルダー 2">
            <a:extLst>
              <a:ext uri="{FF2B5EF4-FFF2-40B4-BE49-F238E27FC236}">
                <a16:creationId xmlns:a16="http://schemas.microsoft.com/office/drawing/2014/main" id="{72D1AE0E-F6E5-4446-BCA9-73D7276015B8}"/>
              </a:ext>
            </a:extLst>
          </p:cNvPr>
          <p:cNvSpPr>
            <a:spLocks noGrp="1"/>
          </p:cNvSpPr>
          <p:nvPr>
            <p:ph idx="1"/>
          </p:nvPr>
        </p:nvSpPr>
        <p:spPr>
          <a:xfrm>
            <a:off x="177800" y="4508500"/>
            <a:ext cx="8929688" cy="2349500"/>
          </a:xfrm>
        </p:spPr>
        <p:txBody>
          <a:bodyPr/>
          <a:lstStyle/>
          <a:p>
            <a:pPr marL="0" indent="0">
              <a:buFontTx/>
              <a:buNone/>
            </a:pPr>
            <a:r>
              <a:rPr lang="ja-JP" altLang="en-US" sz="2800" dirty="0">
                <a:latin typeface="メイリオ" panose="020B0604030504040204" pitchFamily="50" charset="-128"/>
                <a:ea typeface="メイリオ" panose="020B0604030504040204" pitchFamily="50" charset="-128"/>
              </a:rPr>
              <a:t>経営の非常事態に対しては、①役員報酬カット、②職員の一時金減額、③南生協病院夜の診療休止、④巡回バスの廃止、⑤みなみツーリスト旅行業廃業、⑥南生協病院での全医師面談の実施など、例外のない迅速な経営改善に取り組みました。</a:t>
            </a:r>
            <a:endParaRPr lang="en-US" altLang="ja-JP" sz="2800" dirty="0">
              <a:latin typeface="メイリオ" panose="020B0604030504040204" pitchFamily="50" charset="-128"/>
              <a:ea typeface="メイリオ" panose="020B0604030504040204" pitchFamily="50" charset="-128"/>
            </a:endParaRPr>
          </a:p>
        </p:txBody>
      </p:sp>
      <p:pic>
        <p:nvPicPr>
          <p:cNvPr id="11268" name="図 1">
            <a:extLst>
              <a:ext uri="{FF2B5EF4-FFF2-40B4-BE49-F238E27FC236}">
                <a16:creationId xmlns:a16="http://schemas.microsoft.com/office/drawing/2014/main" id="{DEF03EF1-ED0C-4AA7-8C9B-E99857FC56CF}"/>
              </a:ext>
            </a:extLst>
          </p:cNvPr>
          <p:cNvPicPr>
            <a:picLocks noChangeAspect="1"/>
          </p:cNvPicPr>
          <p:nvPr/>
        </p:nvPicPr>
        <p:blipFill>
          <a:blip r:embed="rId3">
            <a:extLst>
              <a:ext uri="{28A0092B-C50C-407E-A947-70E740481C1C}">
                <a14:useLocalDpi xmlns:a14="http://schemas.microsoft.com/office/drawing/2010/main" val="0"/>
              </a:ext>
            </a:extLst>
          </a:blip>
          <a:srcRect l="4327" t="22832" r="388" b="9837"/>
          <a:stretch>
            <a:fillRect/>
          </a:stretch>
        </p:blipFill>
        <p:spPr bwMode="auto">
          <a:xfrm>
            <a:off x="1116013" y="1417638"/>
            <a:ext cx="6408737"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タイトル 1">
            <a:extLst>
              <a:ext uri="{FF2B5EF4-FFF2-40B4-BE49-F238E27FC236}">
                <a16:creationId xmlns:a16="http://schemas.microsoft.com/office/drawing/2014/main" id="{AE6EDEBE-4F99-4F0A-B2C4-BB0D6424520D}"/>
              </a:ext>
            </a:extLst>
          </p:cNvPr>
          <p:cNvSpPr txBox="1">
            <a:spLocks/>
          </p:cNvSpPr>
          <p:nvPr/>
        </p:nvSpPr>
        <p:spPr bwMode="auto">
          <a:xfrm>
            <a:off x="190500" y="265113"/>
            <a:ext cx="792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800">
                <a:solidFill>
                  <a:schemeClr val="tx2"/>
                </a:solidFill>
                <a:latin typeface="メイリオ" panose="020B0604030504040204" pitchFamily="50" charset="-128"/>
                <a:ea typeface="メイリオ" panose="020B0604030504040204" pitchFamily="50" charset="-128"/>
              </a:rPr>
              <a:t>P4</a:t>
            </a:r>
            <a:r>
              <a:rPr lang="ja-JP" altLang="en-US" sz="3600">
                <a:solidFill>
                  <a:schemeClr val="tx2"/>
                </a:solidFill>
                <a:latin typeface="メイリオ" panose="020B0604030504040204" pitchFamily="50" charset="-128"/>
                <a:ea typeface="メイリオ" panose="020B0604030504040204" pitchFamily="50" charset="-128"/>
              </a:rPr>
              <a:t>　　　　　　　　　</a:t>
            </a:r>
            <a:endParaRPr lang="ja-JP" altLang="en-US" sz="2800">
              <a:solidFill>
                <a:schemeClr val="tx2"/>
              </a:solidFill>
              <a:latin typeface="メイリオ" panose="020B0604030504040204" pitchFamily="50" charset="-128"/>
              <a:ea typeface="メイリオ" panose="020B0604030504040204" pitchFamily="50" charset="-128"/>
            </a:endParaRP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3793</TotalTime>
  <Words>4828</Words>
  <Application>Microsoft Office PowerPoint</Application>
  <PresentationFormat>画面に合わせる (4:3)</PresentationFormat>
  <Paragraphs>282</Paragraphs>
  <Slides>46</Slides>
  <Notes>34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46</vt:i4>
      </vt:variant>
    </vt:vector>
  </HeadingPairs>
  <TitlesOfParts>
    <vt:vector size="51" baseType="lpstr">
      <vt:lpstr>HG創英角ｺﾞｼｯｸUB</vt:lpstr>
      <vt:lpstr>メイリオ</vt:lpstr>
      <vt:lpstr>Arial</vt:lpstr>
      <vt:lpstr>Calibri</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新型コロナウイルス感染症対応　</vt:lpstr>
      <vt:lpstr>　　　4つの重点課題　ふりかえり　 ①仲間ふやしをひろげ、班や支部につなげる　　　　　　　　　</vt:lpstr>
      <vt:lpstr>　　　4つの重点課題　ふりかえり ②健康長寿をのばすまちづくり」をすすめる</vt:lpstr>
      <vt:lpstr>　　　　　4つの重点課題　ふりかえり ③持続可能な協同組合の事業運営をすすめる</vt:lpstr>
      <vt:lpstr>　　　4つの重点課題　ふりかえり ③持続可能な協同組合の事業運営をすすめる</vt:lpstr>
      <vt:lpstr>　　　　4つの重点課題　ふりかえり ④60・45記念事業で新たな情報発信をする</vt:lpstr>
      <vt:lpstr>PowerPoint プレゼンテーション</vt:lpstr>
      <vt:lpstr>南生協病院機能充実と増出資運動　　</vt:lpstr>
      <vt:lpstr>訪問看護ステーションみなみの開設</vt:lpstr>
      <vt:lpstr>かかりやすさを前進させる 聞き取りアンケート調査 </vt:lpstr>
      <vt:lpstr>全職員参加型の経営改善</vt:lpstr>
      <vt:lpstr>PowerPoint プレゼンテーション</vt:lpstr>
      <vt:lpstr>工夫して班会を継続</vt:lpstr>
      <vt:lpstr>世話人訪問で発熱外来のお知らせ </vt:lpstr>
      <vt:lpstr>ワクチン予診票班会 </vt:lpstr>
      <vt:lpstr>分散型のイベント開催</vt:lpstr>
      <vt:lpstr>多世代、多文化交流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SOSIKI</dc:creator>
  <cp:lastModifiedBy>長江 浩幸</cp:lastModifiedBy>
  <cp:revision>334</cp:revision>
  <cp:lastPrinted>2021-06-07T10:41:18Z</cp:lastPrinted>
  <dcterms:created xsi:type="dcterms:W3CDTF">2019-05-20T03:32:41Z</dcterms:created>
  <dcterms:modified xsi:type="dcterms:W3CDTF">2021-06-10T02:06:01Z</dcterms:modified>
</cp:coreProperties>
</file>