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2.xml" ContentType="application/vnd.openxmlformats-officedocument.drawingml.chart+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rts/chart3.xml" ContentType="application/vnd.openxmlformats-officedocument.drawingml.chart+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rts/chart4.xml" ContentType="application/vnd.openxmlformats-officedocument.drawingml.chart+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harts/chart5.xml" ContentType="application/vnd.openxmlformats-officedocument.drawingml.chart+xml"/>
  <Override PartName="/ppt/notesSlides/notesSlide21.xml" ContentType="application/vnd.openxmlformats-officedocument.presentationml.notesSlide+xml"/>
  <Override PartName="/ppt/charts/chart6.xml" ContentType="application/vnd.openxmlformats-officedocument.drawingml.chart+xml"/>
  <Override PartName="/ppt/drawings/drawing1.xml" ContentType="application/vnd.openxmlformats-officedocument.drawingml.chartshapes+xml"/>
  <Override PartName="/ppt/charts/chart7.xml" ContentType="application/vnd.openxmlformats-officedocument.drawingml.chart+xml"/>
  <Override PartName="/ppt/notesSlides/notesSlide22.xml" ContentType="application/vnd.openxmlformats-officedocument.presentationml.notesSlide+xml"/>
  <Override PartName="/ppt/charts/chart8.xml" ContentType="application/vnd.openxmlformats-officedocument.drawingml.chart+xml"/>
  <Override PartName="/ppt/charts/chart9.xml" ContentType="application/vnd.openxmlformats-officedocument.drawingml.chart+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78" r:id="rId1"/>
  </p:sldMasterIdLst>
  <p:notesMasterIdLst>
    <p:notesMasterId r:id="rId28"/>
  </p:notesMasterIdLst>
  <p:handoutMasterIdLst>
    <p:handoutMasterId r:id="rId29"/>
  </p:handoutMasterIdLst>
  <p:sldIdLst>
    <p:sldId id="277" r:id="rId2"/>
    <p:sldId id="278" r:id="rId3"/>
    <p:sldId id="303" r:id="rId4"/>
    <p:sldId id="306" r:id="rId5"/>
    <p:sldId id="307" r:id="rId6"/>
    <p:sldId id="283" r:id="rId7"/>
    <p:sldId id="308" r:id="rId8"/>
    <p:sldId id="309" r:id="rId9"/>
    <p:sldId id="310" r:id="rId10"/>
    <p:sldId id="311" r:id="rId11"/>
    <p:sldId id="312" r:id="rId12"/>
    <p:sldId id="313" r:id="rId13"/>
    <p:sldId id="314" r:id="rId14"/>
    <p:sldId id="318" r:id="rId15"/>
    <p:sldId id="315" r:id="rId16"/>
    <p:sldId id="288" r:id="rId17"/>
    <p:sldId id="289" r:id="rId18"/>
    <p:sldId id="281" r:id="rId19"/>
    <p:sldId id="291" r:id="rId20"/>
    <p:sldId id="295" r:id="rId21"/>
    <p:sldId id="296" r:id="rId22"/>
    <p:sldId id="297" r:id="rId23"/>
    <p:sldId id="298" r:id="rId24"/>
    <p:sldId id="299" r:id="rId25"/>
    <p:sldId id="300" r:id="rId26"/>
    <p:sldId id="317" r:id="rId27"/>
  </p:sldIdLst>
  <p:sldSz cx="9144000" cy="6858000" type="screen4x3"/>
  <p:notesSz cx="7053263" cy="10180638"/>
  <p:defaultTextStyle>
    <a:defPPr>
      <a:defRPr lang="zh-CN"/>
    </a:defPPr>
    <a:lvl1pPr algn="l" rtl="0" fontAlgn="base">
      <a:spcBef>
        <a:spcPct val="0"/>
      </a:spcBef>
      <a:spcAft>
        <a:spcPct val="0"/>
      </a:spcAft>
      <a:defRPr kern="1200">
        <a:solidFill>
          <a:schemeClr val="tx1"/>
        </a:solidFill>
        <a:latin typeface="Arial" pitchFamily="34" charset="0"/>
        <a:ea typeface="SimSun" pitchFamily="2" charset="-122"/>
        <a:cs typeface="+mn-cs"/>
      </a:defRPr>
    </a:lvl1pPr>
    <a:lvl2pPr marL="457200" algn="l" rtl="0" fontAlgn="base">
      <a:spcBef>
        <a:spcPct val="0"/>
      </a:spcBef>
      <a:spcAft>
        <a:spcPct val="0"/>
      </a:spcAft>
      <a:defRPr kern="1200">
        <a:solidFill>
          <a:schemeClr val="tx1"/>
        </a:solidFill>
        <a:latin typeface="Arial" pitchFamily="34" charset="0"/>
        <a:ea typeface="SimSun" pitchFamily="2" charset="-122"/>
        <a:cs typeface="+mn-cs"/>
      </a:defRPr>
    </a:lvl2pPr>
    <a:lvl3pPr marL="914400" algn="l" rtl="0" fontAlgn="base">
      <a:spcBef>
        <a:spcPct val="0"/>
      </a:spcBef>
      <a:spcAft>
        <a:spcPct val="0"/>
      </a:spcAft>
      <a:defRPr kern="1200">
        <a:solidFill>
          <a:schemeClr val="tx1"/>
        </a:solidFill>
        <a:latin typeface="Arial" pitchFamily="34" charset="0"/>
        <a:ea typeface="SimSun" pitchFamily="2" charset="-122"/>
        <a:cs typeface="+mn-cs"/>
      </a:defRPr>
    </a:lvl3pPr>
    <a:lvl4pPr marL="1371600" algn="l" rtl="0" fontAlgn="base">
      <a:spcBef>
        <a:spcPct val="0"/>
      </a:spcBef>
      <a:spcAft>
        <a:spcPct val="0"/>
      </a:spcAft>
      <a:defRPr kern="1200">
        <a:solidFill>
          <a:schemeClr val="tx1"/>
        </a:solidFill>
        <a:latin typeface="Arial" pitchFamily="34" charset="0"/>
        <a:ea typeface="SimSun" pitchFamily="2" charset="-122"/>
        <a:cs typeface="+mn-cs"/>
      </a:defRPr>
    </a:lvl4pPr>
    <a:lvl5pPr marL="1828800" algn="l" rtl="0" fontAlgn="base">
      <a:spcBef>
        <a:spcPct val="0"/>
      </a:spcBef>
      <a:spcAft>
        <a:spcPct val="0"/>
      </a:spcAft>
      <a:defRPr kern="1200">
        <a:solidFill>
          <a:schemeClr val="tx1"/>
        </a:solidFill>
        <a:latin typeface="Arial" pitchFamily="34" charset="0"/>
        <a:ea typeface="SimSun" pitchFamily="2" charset="-122"/>
        <a:cs typeface="+mn-cs"/>
      </a:defRPr>
    </a:lvl5pPr>
    <a:lvl6pPr marL="2286000" algn="l" defTabSz="914400" rtl="0" eaLnBrk="1" latinLnBrk="0" hangingPunct="1">
      <a:defRPr kern="1200">
        <a:solidFill>
          <a:schemeClr val="tx1"/>
        </a:solidFill>
        <a:latin typeface="Arial" pitchFamily="34" charset="0"/>
        <a:ea typeface="SimSun" pitchFamily="2" charset="-122"/>
        <a:cs typeface="+mn-cs"/>
      </a:defRPr>
    </a:lvl6pPr>
    <a:lvl7pPr marL="2743200" algn="l" defTabSz="914400" rtl="0" eaLnBrk="1" latinLnBrk="0" hangingPunct="1">
      <a:defRPr kern="1200">
        <a:solidFill>
          <a:schemeClr val="tx1"/>
        </a:solidFill>
        <a:latin typeface="Arial" pitchFamily="34" charset="0"/>
        <a:ea typeface="SimSun" pitchFamily="2" charset="-122"/>
        <a:cs typeface="+mn-cs"/>
      </a:defRPr>
    </a:lvl7pPr>
    <a:lvl8pPr marL="3200400" algn="l" defTabSz="914400" rtl="0" eaLnBrk="1" latinLnBrk="0" hangingPunct="1">
      <a:defRPr kern="1200">
        <a:solidFill>
          <a:schemeClr val="tx1"/>
        </a:solidFill>
        <a:latin typeface="Arial" pitchFamily="34" charset="0"/>
        <a:ea typeface="SimSun" pitchFamily="2" charset="-122"/>
        <a:cs typeface="+mn-cs"/>
      </a:defRPr>
    </a:lvl8pPr>
    <a:lvl9pPr marL="3657600" algn="l" defTabSz="914400" rtl="0" eaLnBrk="1" latinLnBrk="0" hangingPunct="1">
      <a:defRPr kern="1200">
        <a:solidFill>
          <a:schemeClr val="tx1"/>
        </a:solidFill>
        <a:latin typeface="Arial" pitchFamily="34" charset="0"/>
        <a:ea typeface="SimSun" pitchFamily="2" charset="-122"/>
        <a:cs typeface="+mn-cs"/>
      </a:defRPr>
    </a:lvl9pPr>
  </p:defaultTextStyle>
  <p:extLst>
    <p:ext uri="{521415D9-36F7-43E2-AB2F-B90AF26B5E84}">
      <p14:sectionLst xmlns:p14="http://schemas.microsoft.com/office/powerpoint/2010/main">
        <p14:section name="既定のセクション" id="{1D7CD130-754C-4CAE-815A-C9B9D8DA69EB}">
          <p14:sldIdLst>
            <p14:sldId id="277"/>
          </p14:sldIdLst>
        </p14:section>
        <p14:section name="タイトルなしのセクション" id="{16DFD875-C765-45EF-B0C8-B14BE875EACC}">
          <p14:sldIdLst>
            <p14:sldId id="278"/>
            <p14:sldId id="303"/>
            <p14:sldId id="306"/>
            <p14:sldId id="307"/>
            <p14:sldId id="283"/>
            <p14:sldId id="308"/>
            <p14:sldId id="309"/>
            <p14:sldId id="310"/>
            <p14:sldId id="311"/>
            <p14:sldId id="312"/>
            <p14:sldId id="313"/>
            <p14:sldId id="314"/>
            <p14:sldId id="318"/>
            <p14:sldId id="315"/>
            <p14:sldId id="288"/>
            <p14:sldId id="289"/>
            <p14:sldId id="281"/>
            <p14:sldId id="291"/>
            <p14:sldId id="295"/>
            <p14:sldId id="296"/>
            <p14:sldId id="297"/>
            <p14:sldId id="298"/>
            <p14:sldId id="299"/>
            <p14:sldId id="300"/>
            <p14:sldId id="317"/>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9828" autoAdjust="0"/>
  </p:normalViewPr>
  <p:slideViewPr>
    <p:cSldViewPr>
      <p:cViewPr varScale="1">
        <p:scale>
          <a:sx n="84" d="100"/>
          <a:sy n="84" d="100"/>
        </p:scale>
        <p:origin x="774"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______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______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______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______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______5.xlsx"/></Relationships>
</file>

<file path=ppt/charts/_rels/chart6.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Excel_______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______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______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______9.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0064454161595782E-2"/>
          <c:y val="4.2145593869731802E-2"/>
          <c:w val="0.91293316206814201"/>
          <c:h val="0.8745214347528637"/>
        </c:manualLayout>
      </c:layout>
      <c:barChart>
        <c:barDir val="col"/>
        <c:grouping val="clustered"/>
        <c:varyColors val="0"/>
        <c:ser>
          <c:idx val="1"/>
          <c:order val="0"/>
          <c:tx>
            <c:strRef>
              <c:f>Sheet1!$A$2</c:f>
              <c:strCache>
                <c:ptCount val="1"/>
                <c:pt idx="0">
                  <c:v>借入金</c:v>
                </c:pt>
              </c:strCache>
            </c:strRef>
          </c:tx>
          <c:spPr>
            <a:solidFill>
              <a:schemeClr val="accent6">
                <a:lumMod val="75000"/>
              </a:schemeClr>
            </a:solidFill>
            <a:ln w="12716">
              <a:solidFill>
                <a:schemeClr val="tx1"/>
              </a:solidFill>
              <a:prstDash val="solid"/>
            </a:ln>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Sheet1!$B$1:$N$1</c:f>
              <c:strCache>
                <c:ptCount val="13"/>
                <c:pt idx="0">
                  <c:v>２００８年度</c:v>
                </c:pt>
                <c:pt idx="1">
                  <c:v>２００９年度</c:v>
                </c:pt>
                <c:pt idx="2">
                  <c:v>２０１０年度</c:v>
                </c:pt>
                <c:pt idx="3">
                  <c:v>２０１１年度</c:v>
                </c:pt>
                <c:pt idx="4">
                  <c:v>２０１２年度</c:v>
                </c:pt>
                <c:pt idx="5">
                  <c:v>２０１３年度</c:v>
                </c:pt>
                <c:pt idx="6">
                  <c:v>２０１４年度</c:v>
                </c:pt>
                <c:pt idx="7">
                  <c:v>２０１５年度</c:v>
                </c:pt>
                <c:pt idx="8">
                  <c:v>２０１６年度</c:v>
                </c:pt>
                <c:pt idx="9">
                  <c:v>２０１７年度</c:v>
                </c:pt>
                <c:pt idx="10">
                  <c:v>２０１８年度</c:v>
                </c:pt>
                <c:pt idx="11">
                  <c:v>２０１９年度</c:v>
                </c:pt>
                <c:pt idx="12">
                  <c:v>２０２０年度</c:v>
                </c:pt>
              </c:strCache>
            </c:strRef>
          </c:cat>
          <c:val>
            <c:numRef>
              <c:f>Sheet1!$B$2:$N$2</c:f>
              <c:numCache>
                <c:formatCode>#,##0_);[Red]\(#,##0\)</c:formatCode>
                <c:ptCount val="13"/>
                <c:pt idx="0">
                  <c:v>7316050000</c:v>
                </c:pt>
                <c:pt idx="1">
                  <c:v>11241854000</c:v>
                </c:pt>
                <c:pt idx="2">
                  <c:v>11003436685</c:v>
                </c:pt>
                <c:pt idx="3">
                  <c:v>10238024055</c:v>
                </c:pt>
                <c:pt idx="4">
                  <c:v>9489605425</c:v>
                </c:pt>
                <c:pt idx="5">
                  <c:v>8568972795</c:v>
                </c:pt>
                <c:pt idx="6">
                  <c:v>9429860165</c:v>
                </c:pt>
                <c:pt idx="7">
                  <c:v>9860015535</c:v>
                </c:pt>
                <c:pt idx="8">
                  <c:v>9209222873</c:v>
                </c:pt>
                <c:pt idx="9">
                  <c:v>8372986451</c:v>
                </c:pt>
                <c:pt idx="10">
                  <c:v>7885082629</c:v>
                </c:pt>
                <c:pt idx="11">
                  <c:v>7195850007</c:v>
                </c:pt>
                <c:pt idx="12">
                  <c:v>7654126700</c:v>
                </c:pt>
              </c:numCache>
            </c:numRef>
          </c:val>
        </c:ser>
        <c:dLbls>
          <c:showLegendKey val="0"/>
          <c:showVal val="0"/>
          <c:showCatName val="0"/>
          <c:showSerName val="0"/>
          <c:showPercent val="0"/>
          <c:showBubbleSize val="0"/>
        </c:dLbls>
        <c:gapWidth val="150"/>
        <c:axId val="237788888"/>
        <c:axId val="406063144"/>
      </c:barChart>
      <c:lineChart>
        <c:grouping val="standard"/>
        <c:varyColors val="0"/>
        <c:ser>
          <c:idx val="0"/>
          <c:order val="1"/>
          <c:tx>
            <c:strRef>
              <c:f>Sheet1!$A$3</c:f>
              <c:strCache>
                <c:ptCount val="1"/>
              </c:strCache>
            </c:strRef>
          </c:tx>
          <c:spPr>
            <a:ln w="38147">
              <a:solidFill>
                <a:srgbClr val="FF0000"/>
              </a:solidFill>
              <a:prstDash val="solid"/>
            </a:ln>
          </c:spPr>
          <c:marker>
            <c:symbol val="diamond"/>
            <c:size val="9"/>
            <c:spPr>
              <a:solidFill>
                <a:srgbClr val="FF0000"/>
              </a:solidFill>
              <a:ln>
                <a:solidFill>
                  <a:srgbClr val="FF0000"/>
                </a:solidFill>
                <a:prstDash val="solid"/>
              </a:ln>
            </c:spPr>
          </c:marker>
          <c:cat>
            <c:strRef>
              <c:f>Sheet1!$B$1:$N$1</c:f>
              <c:strCache>
                <c:ptCount val="13"/>
                <c:pt idx="0">
                  <c:v>２００８年度</c:v>
                </c:pt>
                <c:pt idx="1">
                  <c:v>２００９年度</c:v>
                </c:pt>
                <c:pt idx="2">
                  <c:v>２０１０年度</c:v>
                </c:pt>
                <c:pt idx="3">
                  <c:v>２０１１年度</c:v>
                </c:pt>
                <c:pt idx="4">
                  <c:v>２０１２年度</c:v>
                </c:pt>
                <c:pt idx="5">
                  <c:v>２０１３年度</c:v>
                </c:pt>
                <c:pt idx="6">
                  <c:v>２０１４年度</c:v>
                </c:pt>
                <c:pt idx="7">
                  <c:v>２０１５年度</c:v>
                </c:pt>
                <c:pt idx="8">
                  <c:v>２０１６年度</c:v>
                </c:pt>
                <c:pt idx="9">
                  <c:v>２０１７年度</c:v>
                </c:pt>
                <c:pt idx="10">
                  <c:v>２０１８年度</c:v>
                </c:pt>
                <c:pt idx="11">
                  <c:v>２０１９年度</c:v>
                </c:pt>
                <c:pt idx="12">
                  <c:v>２０２０年度</c:v>
                </c:pt>
              </c:strCache>
            </c:strRef>
          </c:cat>
          <c:val>
            <c:numRef>
              <c:f>Sheet1!$B$3:$N$3</c:f>
              <c:numCache>
                <c:formatCode>General</c:formatCode>
                <c:ptCount val="13"/>
              </c:numCache>
            </c:numRef>
          </c:val>
          <c:smooth val="0"/>
        </c:ser>
        <c:dLbls>
          <c:showLegendKey val="0"/>
          <c:showVal val="0"/>
          <c:showCatName val="0"/>
          <c:showSerName val="0"/>
          <c:showPercent val="0"/>
          <c:showBubbleSize val="0"/>
        </c:dLbls>
        <c:marker val="1"/>
        <c:smooth val="0"/>
        <c:axId val="406065104"/>
        <c:axId val="406065496"/>
      </c:lineChart>
      <c:catAx>
        <c:axId val="237788888"/>
        <c:scaling>
          <c:orientation val="minMax"/>
        </c:scaling>
        <c:delete val="0"/>
        <c:axPos val="b"/>
        <c:numFmt formatCode="General" sourceLinked="1"/>
        <c:majorTickMark val="in"/>
        <c:minorTickMark val="none"/>
        <c:tickLblPos val="nextTo"/>
        <c:spPr>
          <a:ln w="3179">
            <a:solidFill>
              <a:schemeClr val="tx1"/>
            </a:solidFill>
            <a:prstDash val="solid"/>
          </a:ln>
        </c:spPr>
        <c:txPr>
          <a:bodyPr rot="0" vert="horz"/>
          <a:lstStyle/>
          <a:p>
            <a:pPr>
              <a:defRPr sz="900" b="0" i="0" u="none" strike="noStrike" baseline="0">
                <a:solidFill>
                  <a:schemeClr val="tx1"/>
                </a:solidFill>
                <a:latin typeface="ＭＳ Ｐゴシック"/>
                <a:ea typeface="ＭＳ Ｐゴシック"/>
                <a:cs typeface="ＭＳ Ｐゴシック"/>
              </a:defRPr>
            </a:pPr>
            <a:endParaRPr lang="ja-JP"/>
          </a:p>
        </c:txPr>
        <c:crossAx val="406063144"/>
        <c:crosses val="autoZero"/>
        <c:auto val="0"/>
        <c:lblAlgn val="ctr"/>
        <c:lblOffset val="100"/>
        <c:tickLblSkip val="1"/>
        <c:tickMarkSkip val="1"/>
        <c:noMultiLvlLbl val="0"/>
      </c:catAx>
      <c:valAx>
        <c:axId val="406063144"/>
        <c:scaling>
          <c:orientation val="minMax"/>
          <c:min val="4000000000"/>
        </c:scaling>
        <c:delete val="0"/>
        <c:axPos val="l"/>
        <c:majorGridlines>
          <c:spPr>
            <a:ln w="3179">
              <a:solidFill>
                <a:schemeClr val="tx1"/>
              </a:solidFill>
              <a:prstDash val="solid"/>
            </a:ln>
          </c:spPr>
        </c:majorGridlines>
        <c:numFmt formatCode="#,##0_);[Red]\(#,##0\)" sourceLinked="1"/>
        <c:majorTickMark val="in"/>
        <c:minorTickMark val="none"/>
        <c:tickLblPos val="nextTo"/>
        <c:spPr>
          <a:ln w="3179">
            <a:solidFill>
              <a:schemeClr val="tx1"/>
            </a:solidFill>
            <a:prstDash val="solid"/>
          </a:ln>
        </c:spPr>
        <c:txPr>
          <a:bodyPr rot="0" vert="horz"/>
          <a:lstStyle/>
          <a:p>
            <a:pPr>
              <a:defRPr sz="1201" b="0" i="0" u="none" strike="noStrike" baseline="0">
                <a:solidFill>
                  <a:schemeClr val="tx1"/>
                </a:solidFill>
                <a:latin typeface="ＭＳ Ｐゴシック"/>
                <a:ea typeface="ＭＳ Ｐゴシック"/>
                <a:cs typeface="ＭＳ Ｐゴシック"/>
              </a:defRPr>
            </a:pPr>
            <a:endParaRPr lang="ja-JP"/>
          </a:p>
        </c:txPr>
        <c:crossAx val="237788888"/>
        <c:crosses val="autoZero"/>
        <c:crossBetween val="between"/>
        <c:dispUnits>
          <c:builtInUnit val="hundredMillions"/>
          <c:dispUnitsLbl>
            <c:layout>
              <c:manualLayout>
                <c:xMode val="edge"/>
                <c:yMode val="edge"/>
                <c:x val="2.6599784546602681E-2"/>
                <c:y val="7.4344914057168254E-2"/>
              </c:manualLayout>
            </c:layout>
            <c:tx>
              <c:rich>
                <a:bodyPr rot="0" vert="wordArtVertRtl"/>
                <a:lstStyle/>
                <a:p>
                  <a:pPr algn="ctr">
                    <a:defRPr sz="901" b="0" i="0" u="none" strike="noStrike" baseline="0">
                      <a:solidFill>
                        <a:schemeClr val="tx1"/>
                      </a:solidFill>
                      <a:latin typeface="ＭＳ Ｐゴシック"/>
                      <a:ea typeface="ＭＳ Ｐゴシック"/>
                      <a:cs typeface="ＭＳ Ｐゴシック"/>
                    </a:defRPr>
                  </a:pPr>
                  <a:r>
                    <a:rPr lang="ja-JP" altLang="en-US" sz="1100" dirty="0"/>
                    <a:t>億</a:t>
                  </a:r>
                </a:p>
              </c:rich>
            </c:tx>
            <c:spPr>
              <a:noFill/>
              <a:ln w="25431">
                <a:noFill/>
              </a:ln>
            </c:spPr>
          </c:dispUnitsLbl>
        </c:dispUnits>
      </c:valAx>
      <c:catAx>
        <c:axId val="406065104"/>
        <c:scaling>
          <c:orientation val="minMax"/>
        </c:scaling>
        <c:delete val="1"/>
        <c:axPos val="b"/>
        <c:numFmt formatCode="General" sourceLinked="1"/>
        <c:majorTickMark val="out"/>
        <c:minorTickMark val="none"/>
        <c:tickLblPos val="nextTo"/>
        <c:crossAx val="406065496"/>
        <c:crosses val="autoZero"/>
        <c:auto val="0"/>
        <c:lblAlgn val="ctr"/>
        <c:lblOffset val="100"/>
        <c:noMultiLvlLbl val="0"/>
      </c:catAx>
      <c:valAx>
        <c:axId val="406065496"/>
        <c:scaling>
          <c:orientation val="minMax"/>
          <c:min val="4400000000"/>
        </c:scaling>
        <c:delete val="1"/>
        <c:axPos val="r"/>
        <c:numFmt formatCode="General" sourceLinked="1"/>
        <c:majorTickMark val="in"/>
        <c:minorTickMark val="none"/>
        <c:tickLblPos val="nextTo"/>
        <c:crossAx val="406065104"/>
        <c:crosses val="max"/>
        <c:crossBetween val="between"/>
        <c:dispUnits>
          <c:builtInUnit val="hundredMillions"/>
          <c:dispUnitsLbl>
            <c:layout>
              <c:manualLayout>
                <c:xMode val="edge"/>
                <c:yMode val="edge"/>
                <c:x val="0.97719498289623719"/>
                <c:y val="4.0229885057471264E-2"/>
              </c:manualLayout>
            </c:layout>
            <c:spPr>
              <a:noFill/>
              <a:ln w="25431">
                <a:noFill/>
              </a:ln>
            </c:spPr>
            <c:txPr>
              <a:bodyPr rot="0" vert="wordArtVertRtl"/>
              <a:lstStyle/>
              <a:p>
                <a:pPr algn="ctr">
                  <a:defRPr sz="901" b="0" i="0" u="none" strike="noStrike" baseline="0">
                    <a:solidFill>
                      <a:schemeClr val="tx1"/>
                    </a:solidFill>
                    <a:latin typeface="ＭＳ Ｐゴシック"/>
                    <a:ea typeface="ＭＳ Ｐゴシック"/>
                    <a:cs typeface="ＭＳ Ｐゴシック"/>
                  </a:defRPr>
                </a:pPr>
                <a:endParaRPr lang="ja-JP"/>
              </a:p>
            </c:txPr>
          </c:dispUnitsLbl>
        </c:dispUnits>
      </c:valAx>
      <c:spPr>
        <a:ln w="3175">
          <a:solidFill>
            <a:schemeClr val="tx1"/>
          </a:solidFill>
        </a:ln>
      </c:spPr>
    </c:plotArea>
    <c:plotVisOnly val="1"/>
    <c:dispBlanksAs val="gap"/>
    <c:showDLblsOverMax val="0"/>
  </c:chart>
  <c:spPr>
    <a:noFill/>
    <a:ln>
      <a:noFill/>
    </a:ln>
  </c:spPr>
  <c:txPr>
    <a:bodyPr/>
    <a:lstStyle/>
    <a:p>
      <a:pPr>
        <a:defRPr sz="1101" b="0" i="0" u="none" strike="noStrike" baseline="0">
          <a:solidFill>
            <a:schemeClr val="tx1"/>
          </a:solidFill>
          <a:latin typeface="ＭＳ Ｐゴシック"/>
          <a:ea typeface="ＭＳ Ｐゴシック"/>
          <a:cs typeface="ＭＳ Ｐゴシック"/>
        </a:defRPr>
      </a:pPr>
      <a:endParaRPr lang="ja-JP"/>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9.7760123456790124E-2"/>
          <c:y val="4.9960875984251966E-2"/>
          <c:w val="0.80943432098765422"/>
          <c:h val="0.85237711257829196"/>
        </c:manualLayout>
      </c:layout>
      <c:barChart>
        <c:barDir val="col"/>
        <c:grouping val="clustered"/>
        <c:varyColors val="0"/>
        <c:ser>
          <c:idx val="0"/>
          <c:order val="0"/>
          <c:tx>
            <c:strRef>
              <c:f>Sheet1!$A$2</c:f>
              <c:strCache>
                <c:ptCount val="1"/>
                <c:pt idx="0">
                  <c:v>増資</c:v>
                </c:pt>
              </c:strCache>
            </c:strRef>
          </c:tx>
          <c:invertIfNegative val="0"/>
          <c:dLbls>
            <c:numFmt formatCode="#,##0.0" sourceLinked="0"/>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Sheet1!$B$1:$H$1</c:f>
              <c:strCache>
                <c:ptCount val="7"/>
                <c:pt idx="0">
                  <c:v>2014年度</c:v>
                </c:pt>
                <c:pt idx="1">
                  <c:v>2015年度</c:v>
                </c:pt>
                <c:pt idx="2">
                  <c:v>2016年度</c:v>
                </c:pt>
                <c:pt idx="3">
                  <c:v>2017年度</c:v>
                </c:pt>
                <c:pt idx="4">
                  <c:v>2018年度</c:v>
                </c:pt>
                <c:pt idx="5">
                  <c:v>2019年度</c:v>
                </c:pt>
                <c:pt idx="6">
                  <c:v>2020年度</c:v>
                </c:pt>
              </c:strCache>
            </c:strRef>
          </c:cat>
          <c:val>
            <c:numRef>
              <c:f>Sheet1!$B$2:$H$2</c:f>
              <c:numCache>
                <c:formatCode>General</c:formatCode>
                <c:ptCount val="7"/>
                <c:pt idx="0">
                  <c:v>323224</c:v>
                </c:pt>
                <c:pt idx="1">
                  <c:v>303800</c:v>
                </c:pt>
                <c:pt idx="2">
                  <c:v>324445</c:v>
                </c:pt>
                <c:pt idx="3">
                  <c:v>299020</c:v>
                </c:pt>
                <c:pt idx="4">
                  <c:v>291961</c:v>
                </c:pt>
                <c:pt idx="5">
                  <c:v>339820</c:v>
                </c:pt>
                <c:pt idx="6">
                  <c:v>354701</c:v>
                </c:pt>
              </c:numCache>
            </c:numRef>
          </c:val>
        </c:ser>
        <c:ser>
          <c:idx val="1"/>
          <c:order val="1"/>
          <c:tx>
            <c:strRef>
              <c:f>Sheet1!$A$3</c:f>
              <c:strCache>
                <c:ptCount val="1"/>
                <c:pt idx="0">
                  <c:v>減資</c:v>
                </c:pt>
              </c:strCache>
            </c:strRef>
          </c:tx>
          <c:invertIfNegative val="0"/>
          <c:dLbls>
            <c:numFmt formatCode="#,##0.0;[Red]\-#,##0.0" sourceLinked="0"/>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ext>
            </c:extLst>
          </c:dLbls>
          <c:cat>
            <c:strRef>
              <c:f>Sheet1!$B$1:$H$1</c:f>
              <c:strCache>
                <c:ptCount val="7"/>
                <c:pt idx="0">
                  <c:v>2014年度</c:v>
                </c:pt>
                <c:pt idx="1">
                  <c:v>2015年度</c:v>
                </c:pt>
                <c:pt idx="2">
                  <c:v>2016年度</c:v>
                </c:pt>
                <c:pt idx="3">
                  <c:v>2017年度</c:v>
                </c:pt>
                <c:pt idx="4">
                  <c:v>2018年度</c:v>
                </c:pt>
                <c:pt idx="5">
                  <c:v>2019年度</c:v>
                </c:pt>
                <c:pt idx="6">
                  <c:v>2020年度</c:v>
                </c:pt>
              </c:strCache>
            </c:strRef>
          </c:cat>
          <c:val>
            <c:numRef>
              <c:f>Sheet1!$B$3:$H$3</c:f>
              <c:numCache>
                <c:formatCode>General</c:formatCode>
                <c:ptCount val="7"/>
                <c:pt idx="0">
                  <c:v>-217824</c:v>
                </c:pt>
                <c:pt idx="1">
                  <c:v>-230529</c:v>
                </c:pt>
                <c:pt idx="2">
                  <c:v>-258407</c:v>
                </c:pt>
                <c:pt idx="3">
                  <c:v>-292155</c:v>
                </c:pt>
                <c:pt idx="4">
                  <c:v>-274542</c:v>
                </c:pt>
                <c:pt idx="5">
                  <c:v>-260745</c:v>
                </c:pt>
                <c:pt idx="6">
                  <c:v>-237329</c:v>
                </c:pt>
              </c:numCache>
            </c:numRef>
          </c:val>
        </c:ser>
        <c:dLbls>
          <c:showLegendKey val="0"/>
          <c:showVal val="0"/>
          <c:showCatName val="0"/>
          <c:showSerName val="0"/>
          <c:showPercent val="0"/>
          <c:showBubbleSize val="0"/>
        </c:dLbls>
        <c:gapWidth val="101"/>
        <c:overlap val="100"/>
        <c:axId val="406063536"/>
        <c:axId val="406062752"/>
      </c:barChart>
      <c:lineChart>
        <c:grouping val="standard"/>
        <c:varyColors val="0"/>
        <c:ser>
          <c:idx val="2"/>
          <c:order val="2"/>
          <c:tx>
            <c:strRef>
              <c:f>Sheet1!$A$4</c:f>
              <c:strCache>
                <c:ptCount val="1"/>
                <c:pt idx="0">
                  <c:v>出資金残高</c:v>
                </c:pt>
              </c:strCache>
            </c:strRef>
          </c:tx>
          <c:spPr>
            <a:ln w="63500">
              <a:solidFill>
                <a:srgbClr val="92D050"/>
              </a:solidFill>
            </a:ln>
          </c:spPr>
          <c:marker>
            <c:symbol val="diamond"/>
            <c:size val="13"/>
            <c:spPr>
              <a:solidFill>
                <a:srgbClr val="92D050"/>
              </a:solidFill>
              <a:ln>
                <a:solidFill>
                  <a:srgbClr val="00B050"/>
                </a:solidFill>
              </a:ln>
            </c:spPr>
          </c:marker>
          <c:dPt>
            <c:idx val="3"/>
            <c:bubble3D val="0"/>
          </c:dPt>
          <c:dLbls>
            <c:dLbl>
              <c:idx val="5"/>
              <c:layout>
                <c:manualLayout>
                  <c:x val="-4.1486666666666665E-2"/>
                  <c:y val="7.1589450360044313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numFmt formatCode="#,##0.0_);[Red]\(#,##0.0\)" sourceLinked="0"/>
            <c:spPr>
              <a:noFill/>
              <a:ln>
                <a:noFill/>
              </a:ln>
              <a:effectLst/>
            </c:sp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strRef>
              <c:f>Sheet1!$B$1:$H$1</c:f>
              <c:strCache>
                <c:ptCount val="7"/>
                <c:pt idx="0">
                  <c:v>2014年度</c:v>
                </c:pt>
                <c:pt idx="1">
                  <c:v>2015年度</c:v>
                </c:pt>
                <c:pt idx="2">
                  <c:v>2016年度</c:v>
                </c:pt>
                <c:pt idx="3">
                  <c:v>2017年度</c:v>
                </c:pt>
                <c:pt idx="4">
                  <c:v>2018年度</c:v>
                </c:pt>
                <c:pt idx="5">
                  <c:v>2019年度</c:v>
                </c:pt>
                <c:pt idx="6">
                  <c:v>2020年度</c:v>
                </c:pt>
              </c:strCache>
            </c:strRef>
          </c:cat>
          <c:val>
            <c:numRef>
              <c:f>Sheet1!$B$4:$H$4</c:f>
              <c:numCache>
                <c:formatCode>General</c:formatCode>
                <c:ptCount val="7"/>
                <c:pt idx="0">
                  <c:v>2932012</c:v>
                </c:pt>
                <c:pt idx="1">
                  <c:v>3005283</c:v>
                </c:pt>
                <c:pt idx="2">
                  <c:v>3071321</c:v>
                </c:pt>
                <c:pt idx="3">
                  <c:v>3078186</c:v>
                </c:pt>
                <c:pt idx="4">
                  <c:v>3095605</c:v>
                </c:pt>
                <c:pt idx="5">
                  <c:v>3174680</c:v>
                </c:pt>
                <c:pt idx="6">
                  <c:v>3292052</c:v>
                </c:pt>
              </c:numCache>
            </c:numRef>
          </c:val>
          <c:smooth val="0"/>
        </c:ser>
        <c:dLbls>
          <c:showLegendKey val="0"/>
          <c:showVal val="0"/>
          <c:showCatName val="0"/>
          <c:showSerName val="0"/>
          <c:showPercent val="0"/>
          <c:showBubbleSize val="0"/>
        </c:dLbls>
        <c:marker val="1"/>
        <c:smooth val="0"/>
        <c:axId val="406064320"/>
        <c:axId val="406063928"/>
      </c:lineChart>
      <c:catAx>
        <c:axId val="406063536"/>
        <c:scaling>
          <c:orientation val="minMax"/>
        </c:scaling>
        <c:delete val="0"/>
        <c:axPos val="b"/>
        <c:numFmt formatCode="General" sourceLinked="0"/>
        <c:majorTickMark val="out"/>
        <c:minorTickMark val="none"/>
        <c:tickLblPos val="low"/>
        <c:txPr>
          <a:bodyPr/>
          <a:lstStyle/>
          <a:p>
            <a:pPr>
              <a:defRPr sz="1300" baseline="0"/>
            </a:pPr>
            <a:endParaRPr lang="ja-JP"/>
          </a:p>
        </c:txPr>
        <c:crossAx val="406062752"/>
        <c:crosses val="autoZero"/>
        <c:auto val="1"/>
        <c:lblAlgn val="ctr"/>
        <c:lblOffset val="100"/>
        <c:noMultiLvlLbl val="0"/>
      </c:catAx>
      <c:valAx>
        <c:axId val="406062752"/>
        <c:scaling>
          <c:orientation val="minMax"/>
        </c:scaling>
        <c:delete val="0"/>
        <c:axPos val="l"/>
        <c:majorGridlines/>
        <c:numFmt formatCode="#,##0.0;[Red]\-#,##0.0" sourceLinked="0"/>
        <c:majorTickMark val="out"/>
        <c:minorTickMark val="none"/>
        <c:tickLblPos val="nextTo"/>
        <c:txPr>
          <a:bodyPr/>
          <a:lstStyle/>
          <a:p>
            <a:pPr>
              <a:defRPr sz="1600" baseline="0"/>
            </a:pPr>
            <a:endParaRPr lang="ja-JP"/>
          </a:p>
        </c:txPr>
        <c:crossAx val="406063536"/>
        <c:crosses val="autoZero"/>
        <c:crossBetween val="between"/>
        <c:dispUnits>
          <c:builtInUnit val="hundredThousands"/>
          <c:dispUnitsLbl>
            <c:layout>
              <c:manualLayout>
                <c:xMode val="edge"/>
                <c:yMode val="edge"/>
                <c:x val="3.6061728395061728E-2"/>
                <c:y val="6.2460875984251978E-2"/>
              </c:manualLayout>
            </c:layout>
            <c:tx>
              <c:rich>
                <a:bodyPr rot="0" vert="horz"/>
                <a:lstStyle/>
                <a:p>
                  <a:pPr>
                    <a:defRPr sz="1200" b="0" i="0" baseline="0"/>
                  </a:pPr>
                  <a:r>
                    <a:rPr lang="ja-JP" altLang="en-US" sz="1200" b="0" i="0" baseline="0" dirty="0" smtClean="0"/>
                    <a:t>億</a:t>
                  </a:r>
                  <a:endParaRPr lang="ja-JP" altLang="en-US" sz="1200" b="0" i="0" baseline="0" dirty="0"/>
                </a:p>
              </c:rich>
            </c:tx>
          </c:dispUnitsLbl>
        </c:dispUnits>
      </c:valAx>
      <c:valAx>
        <c:axId val="406063928"/>
        <c:scaling>
          <c:orientation val="minMax"/>
        </c:scaling>
        <c:delete val="0"/>
        <c:axPos val="r"/>
        <c:numFmt formatCode="General" sourceLinked="1"/>
        <c:majorTickMark val="out"/>
        <c:minorTickMark val="none"/>
        <c:tickLblPos val="nextTo"/>
        <c:txPr>
          <a:bodyPr/>
          <a:lstStyle/>
          <a:p>
            <a:pPr>
              <a:defRPr sz="1600" baseline="0"/>
            </a:pPr>
            <a:endParaRPr lang="ja-JP"/>
          </a:p>
        </c:txPr>
        <c:crossAx val="406064320"/>
        <c:crosses val="max"/>
        <c:crossBetween val="between"/>
        <c:dispUnits>
          <c:builtInUnit val="hundredThousands"/>
          <c:dispUnitsLbl>
            <c:layout>
              <c:manualLayout>
                <c:xMode val="edge"/>
                <c:yMode val="edge"/>
                <c:x val="0.9497174074074074"/>
                <c:y val="6.2460875984251964E-2"/>
              </c:manualLayout>
            </c:layout>
            <c:tx>
              <c:rich>
                <a:bodyPr rot="0" vert="horz"/>
                <a:lstStyle/>
                <a:p>
                  <a:pPr>
                    <a:defRPr sz="1200" b="0" i="0" baseline="0"/>
                  </a:pPr>
                  <a:r>
                    <a:rPr lang="ja-JP" altLang="en-US" sz="1200" b="0" i="0" baseline="0" dirty="0" smtClean="0"/>
                    <a:t>億</a:t>
                  </a:r>
                  <a:endParaRPr lang="ja-JP" altLang="en-US" sz="1200" b="0" i="0" baseline="0" dirty="0"/>
                </a:p>
              </c:rich>
            </c:tx>
          </c:dispUnitsLbl>
        </c:dispUnits>
      </c:valAx>
      <c:catAx>
        <c:axId val="406064320"/>
        <c:scaling>
          <c:orientation val="minMax"/>
        </c:scaling>
        <c:delete val="1"/>
        <c:axPos val="b"/>
        <c:numFmt formatCode="General" sourceLinked="1"/>
        <c:majorTickMark val="out"/>
        <c:minorTickMark val="none"/>
        <c:tickLblPos val="nextTo"/>
        <c:crossAx val="406063928"/>
        <c:crosses val="autoZero"/>
        <c:auto val="1"/>
        <c:lblAlgn val="ctr"/>
        <c:lblOffset val="100"/>
        <c:noMultiLvlLbl val="0"/>
      </c:catAx>
    </c:plotArea>
    <c:legend>
      <c:legendPos val="r"/>
      <c:layout>
        <c:manualLayout>
          <c:xMode val="edge"/>
          <c:yMode val="edge"/>
          <c:x val="0.3446172839506173"/>
          <c:y val="0.4981975249434783"/>
          <c:w val="0.18814814814814815"/>
          <c:h val="0.26020497047244096"/>
        </c:manualLayout>
      </c:layout>
      <c:overlay val="0"/>
    </c:legend>
    <c:plotVisOnly val="1"/>
    <c:dispBlanksAs val="gap"/>
    <c:showDLblsOverMax val="0"/>
  </c:chart>
  <c:txPr>
    <a:bodyPr/>
    <a:lstStyle/>
    <a:p>
      <a:pPr>
        <a:defRPr sz="1800"/>
      </a:pPr>
      <a:endParaRPr lang="ja-JP"/>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0513209876543215E-2"/>
          <c:y val="4.9960875984251966E-2"/>
          <c:w val="0.80786641975308648"/>
          <c:h val="0.7396434547244094"/>
        </c:manualLayout>
      </c:layout>
      <c:barChart>
        <c:barDir val="col"/>
        <c:grouping val="clustered"/>
        <c:varyColors val="0"/>
        <c:ser>
          <c:idx val="0"/>
          <c:order val="0"/>
          <c:tx>
            <c:strRef>
              <c:f>Sheet1!$A$2</c:f>
              <c:strCache>
                <c:ptCount val="1"/>
                <c:pt idx="0">
                  <c:v>事業収入</c:v>
                </c:pt>
              </c:strCache>
            </c:strRef>
          </c:tx>
          <c:invertIfNegative val="0"/>
          <c:cat>
            <c:strRef>
              <c:f>Sheet1!$B$1:$S$1</c:f>
              <c:strCache>
                <c:ptCount val="18"/>
                <c:pt idx="0">
                  <c:v>2019.10月</c:v>
                </c:pt>
                <c:pt idx="1">
                  <c:v>2019.11月</c:v>
                </c:pt>
                <c:pt idx="2">
                  <c:v>2019.12月</c:v>
                </c:pt>
                <c:pt idx="3">
                  <c:v>2020.1月</c:v>
                </c:pt>
                <c:pt idx="4">
                  <c:v>2020.2月</c:v>
                </c:pt>
                <c:pt idx="5">
                  <c:v>2020.3月</c:v>
                </c:pt>
                <c:pt idx="6">
                  <c:v>2020.4月</c:v>
                </c:pt>
                <c:pt idx="7">
                  <c:v>2020.5月</c:v>
                </c:pt>
                <c:pt idx="8">
                  <c:v>2020.6月</c:v>
                </c:pt>
                <c:pt idx="9">
                  <c:v>2020.7月</c:v>
                </c:pt>
                <c:pt idx="10">
                  <c:v>2020.8月</c:v>
                </c:pt>
                <c:pt idx="11">
                  <c:v>2020.9月</c:v>
                </c:pt>
                <c:pt idx="12">
                  <c:v>2020.10月</c:v>
                </c:pt>
                <c:pt idx="13">
                  <c:v>2020.11月</c:v>
                </c:pt>
                <c:pt idx="14">
                  <c:v>2020.12月</c:v>
                </c:pt>
                <c:pt idx="15">
                  <c:v>2021.1月</c:v>
                </c:pt>
                <c:pt idx="16">
                  <c:v>2021.2月</c:v>
                </c:pt>
                <c:pt idx="17">
                  <c:v>2021.3月</c:v>
                </c:pt>
              </c:strCache>
            </c:strRef>
          </c:cat>
          <c:val>
            <c:numRef>
              <c:f>Sheet1!$B$2:$S$2</c:f>
              <c:numCache>
                <c:formatCode>General</c:formatCode>
                <c:ptCount val="18"/>
                <c:pt idx="0">
                  <c:v>1009072</c:v>
                </c:pt>
                <c:pt idx="1">
                  <c:v>1009271</c:v>
                </c:pt>
                <c:pt idx="2">
                  <c:v>970128</c:v>
                </c:pt>
                <c:pt idx="3">
                  <c:v>974784</c:v>
                </c:pt>
                <c:pt idx="4">
                  <c:v>897799</c:v>
                </c:pt>
                <c:pt idx="5">
                  <c:v>718799</c:v>
                </c:pt>
                <c:pt idx="6">
                  <c:v>787571</c:v>
                </c:pt>
                <c:pt idx="7">
                  <c:v>816475</c:v>
                </c:pt>
                <c:pt idx="8">
                  <c:v>938803</c:v>
                </c:pt>
                <c:pt idx="9">
                  <c:v>942159</c:v>
                </c:pt>
                <c:pt idx="10">
                  <c:v>909334</c:v>
                </c:pt>
                <c:pt idx="11">
                  <c:v>960747</c:v>
                </c:pt>
                <c:pt idx="12">
                  <c:v>1004828</c:v>
                </c:pt>
                <c:pt idx="13">
                  <c:v>942682</c:v>
                </c:pt>
                <c:pt idx="14">
                  <c:v>958628</c:v>
                </c:pt>
                <c:pt idx="15">
                  <c:v>938860</c:v>
                </c:pt>
                <c:pt idx="16">
                  <c:v>906515</c:v>
                </c:pt>
                <c:pt idx="17">
                  <c:v>1007203</c:v>
                </c:pt>
              </c:numCache>
            </c:numRef>
          </c:val>
        </c:ser>
        <c:dLbls>
          <c:showLegendKey val="0"/>
          <c:showVal val="0"/>
          <c:showCatName val="0"/>
          <c:showSerName val="0"/>
          <c:showPercent val="0"/>
          <c:showBubbleSize val="0"/>
        </c:dLbls>
        <c:gapWidth val="101"/>
        <c:overlap val="100"/>
        <c:axId val="406068632"/>
        <c:axId val="406067064"/>
      </c:barChart>
      <c:lineChart>
        <c:grouping val="standard"/>
        <c:varyColors val="0"/>
        <c:ser>
          <c:idx val="1"/>
          <c:order val="1"/>
          <c:tx>
            <c:strRef>
              <c:f>Sheet1!$A$3</c:f>
              <c:strCache>
                <c:ptCount val="1"/>
                <c:pt idx="0">
                  <c:v>経常剰余金</c:v>
                </c:pt>
              </c:strCache>
            </c:strRef>
          </c:tx>
          <c:spPr>
            <a:ln w="38100"/>
          </c:spPr>
          <c:cat>
            <c:strRef>
              <c:f>Sheet1!$B$1:$S$1</c:f>
              <c:strCache>
                <c:ptCount val="18"/>
                <c:pt idx="0">
                  <c:v>2019.10月</c:v>
                </c:pt>
                <c:pt idx="1">
                  <c:v>2019.11月</c:v>
                </c:pt>
                <c:pt idx="2">
                  <c:v>2019.12月</c:v>
                </c:pt>
                <c:pt idx="3">
                  <c:v>2020.1月</c:v>
                </c:pt>
                <c:pt idx="4">
                  <c:v>2020.2月</c:v>
                </c:pt>
                <c:pt idx="5">
                  <c:v>2020.3月</c:v>
                </c:pt>
                <c:pt idx="6">
                  <c:v>2020.4月</c:v>
                </c:pt>
                <c:pt idx="7">
                  <c:v>2020.5月</c:v>
                </c:pt>
                <c:pt idx="8">
                  <c:v>2020.6月</c:v>
                </c:pt>
                <c:pt idx="9">
                  <c:v>2020.7月</c:v>
                </c:pt>
                <c:pt idx="10">
                  <c:v>2020.8月</c:v>
                </c:pt>
                <c:pt idx="11">
                  <c:v>2020.9月</c:v>
                </c:pt>
                <c:pt idx="12">
                  <c:v>2020.10月</c:v>
                </c:pt>
                <c:pt idx="13">
                  <c:v>2020.11月</c:v>
                </c:pt>
                <c:pt idx="14">
                  <c:v>2020.12月</c:v>
                </c:pt>
                <c:pt idx="15">
                  <c:v>2021.1月</c:v>
                </c:pt>
                <c:pt idx="16">
                  <c:v>2021.2月</c:v>
                </c:pt>
                <c:pt idx="17">
                  <c:v>2021.3月</c:v>
                </c:pt>
              </c:strCache>
            </c:strRef>
          </c:cat>
          <c:val>
            <c:numRef>
              <c:f>Sheet1!$B$3:$S$3</c:f>
              <c:numCache>
                <c:formatCode>General</c:formatCode>
                <c:ptCount val="18"/>
                <c:pt idx="0">
                  <c:v>87541</c:v>
                </c:pt>
                <c:pt idx="1">
                  <c:v>95649</c:v>
                </c:pt>
                <c:pt idx="2">
                  <c:v>136075</c:v>
                </c:pt>
                <c:pt idx="3">
                  <c:v>132357</c:v>
                </c:pt>
                <c:pt idx="4">
                  <c:v>135181</c:v>
                </c:pt>
                <c:pt idx="5">
                  <c:v>18384</c:v>
                </c:pt>
                <c:pt idx="6">
                  <c:v>-124309</c:v>
                </c:pt>
                <c:pt idx="7">
                  <c:v>-72819</c:v>
                </c:pt>
                <c:pt idx="8">
                  <c:v>60746</c:v>
                </c:pt>
                <c:pt idx="9">
                  <c:v>8753</c:v>
                </c:pt>
                <c:pt idx="10">
                  <c:v>-11840</c:v>
                </c:pt>
                <c:pt idx="11">
                  <c:v>80283</c:v>
                </c:pt>
                <c:pt idx="12">
                  <c:v>72151</c:v>
                </c:pt>
                <c:pt idx="13">
                  <c:v>73080</c:v>
                </c:pt>
                <c:pt idx="14">
                  <c:v>164640</c:v>
                </c:pt>
                <c:pt idx="15">
                  <c:v>38471</c:v>
                </c:pt>
                <c:pt idx="16">
                  <c:v>51391</c:v>
                </c:pt>
                <c:pt idx="17">
                  <c:v>481139</c:v>
                </c:pt>
              </c:numCache>
            </c:numRef>
          </c:val>
          <c:smooth val="0"/>
        </c:ser>
        <c:dLbls>
          <c:showLegendKey val="0"/>
          <c:showVal val="0"/>
          <c:showCatName val="0"/>
          <c:showSerName val="0"/>
          <c:showPercent val="0"/>
          <c:showBubbleSize val="0"/>
        </c:dLbls>
        <c:marker val="1"/>
        <c:smooth val="0"/>
        <c:axId val="406064712"/>
        <c:axId val="406065888"/>
      </c:lineChart>
      <c:catAx>
        <c:axId val="406068632"/>
        <c:scaling>
          <c:orientation val="minMax"/>
        </c:scaling>
        <c:delete val="0"/>
        <c:axPos val="b"/>
        <c:numFmt formatCode="General" sourceLinked="0"/>
        <c:majorTickMark val="out"/>
        <c:minorTickMark val="none"/>
        <c:tickLblPos val="low"/>
        <c:txPr>
          <a:bodyPr/>
          <a:lstStyle/>
          <a:p>
            <a:pPr>
              <a:defRPr sz="1050"/>
            </a:pPr>
            <a:endParaRPr lang="ja-JP"/>
          </a:p>
        </c:txPr>
        <c:crossAx val="406067064"/>
        <c:crosses val="autoZero"/>
        <c:auto val="1"/>
        <c:lblAlgn val="ctr"/>
        <c:lblOffset val="100"/>
        <c:noMultiLvlLbl val="0"/>
      </c:catAx>
      <c:valAx>
        <c:axId val="406067064"/>
        <c:scaling>
          <c:orientation val="minMax"/>
          <c:min val="600000"/>
        </c:scaling>
        <c:delete val="0"/>
        <c:axPos val="l"/>
        <c:majorGridlines/>
        <c:title>
          <c:tx>
            <c:rich>
              <a:bodyPr rot="0" vert="wordArtVertRtl"/>
              <a:lstStyle/>
              <a:p>
                <a:pPr>
                  <a:defRPr/>
                </a:pPr>
                <a:r>
                  <a:rPr lang="ja-JP" altLang="en-US" sz="1300" b="0" dirty="0" smtClean="0"/>
                  <a:t>事業収入</a:t>
                </a:r>
                <a:endParaRPr lang="ja-JP" altLang="en-US" sz="1300" b="0" dirty="0"/>
              </a:p>
            </c:rich>
          </c:tx>
          <c:layout/>
          <c:overlay val="0"/>
        </c:title>
        <c:numFmt formatCode="General" sourceLinked="1"/>
        <c:majorTickMark val="out"/>
        <c:minorTickMark val="none"/>
        <c:tickLblPos val="nextTo"/>
        <c:crossAx val="406068632"/>
        <c:crosses val="autoZero"/>
        <c:crossBetween val="between"/>
        <c:majorUnit val="100000"/>
        <c:dispUnits>
          <c:builtInUnit val="hundredThousands"/>
          <c:dispUnitsLbl>
            <c:layout>
              <c:manualLayout>
                <c:xMode val="edge"/>
                <c:yMode val="edge"/>
                <c:x val="5.3308641975308643E-2"/>
                <c:y val="8.1210875984251973E-2"/>
              </c:manualLayout>
            </c:layout>
            <c:tx>
              <c:rich>
                <a:bodyPr rot="0" vert="horz"/>
                <a:lstStyle/>
                <a:p>
                  <a:pPr>
                    <a:defRPr b="0"/>
                  </a:pPr>
                  <a:r>
                    <a:rPr lang="ja-JP" altLang="en-US" sz="1300" b="0" dirty="0" smtClean="0"/>
                    <a:t>億</a:t>
                  </a:r>
                  <a:endParaRPr lang="ja-JP" altLang="en-US" sz="1300" b="0" dirty="0"/>
                </a:p>
              </c:rich>
            </c:tx>
          </c:dispUnitsLbl>
        </c:dispUnits>
      </c:valAx>
      <c:valAx>
        <c:axId val="406065888"/>
        <c:scaling>
          <c:orientation val="minMax"/>
        </c:scaling>
        <c:delete val="0"/>
        <c:axPos val="r"/>
        <c:title>
          <c:tx>
            <c:rich>
              <a:bodyPr rot="0" vert="wordArtVertRtl"/>
              <a:lstStyle/>
              <a:p>
                <a:pPr>
                  <a:defRPr/>
                </a:pPr>
                <a:r>
                  <a:rPr lang="ja-JP" altLang="en-US" sz="1200" b="0" dirty="0" smtClean="0"/>
                  <a:t>経常剰余金</a:t>
                </a:r>
                <a:endParaRPr lang="ja-JP" altLang="en-US" sz="1200" b="0" dirty="0"/>
              </a:p>
            </c:rich>
          </c:tx>
          <c:layout/>
          <c:overlay val="0"/>
        </c:title>
        <c:numFmt formatCode="#,##0_);[Red]\(#,##0\)" sourceLinked="0"/>
        <c:majorTickMark val="out"/>
        <c:minorTickMark val="none"/>
        <c:tickLblPos val="nextTo"/>
        <c:txPr>
          <a:bodyPr anchor="t" anchorCtr="0"/>
          <a:lstStyle/>
          <a:p>
            <a:pPr>
              <a:defRPr baseline="0"/>
            </a:pPr>
            <a:endParaRPr lang="ja-JP"/>
          </a:p>
        </c:txPr>
        <c:crossAx val="406064712"/>
        <c:crosses val="max"/>
        <c:crossBetween val="between"/>
        <c:dispUnits>
          <c:builtInUnit val="tenThousands"/>
          <c:dispUnitsLbl>
            <c:layout>
              <c:manualLayout>
                <c:xMode val="edge"/>
                <c:yMode val="edge"/>
                <c:x val="0.94982716049382721"/>
                <c:y val="6.2460875984251964E-2"/>
              </c:manualLayout>
            </c:layout>
            <c:tx>
              <c:rich>
                <a:bodyPr rot="0" vert="horz"/>
                <a:lstStyle/>
                <a:p>
                  <a:pPr>
                    <a:defRPr sz="1300" b="0" i="0" baseline="0"/>
                  </a:pPr>
                  <a:r>
                    <a:rPr lang="ja-JP" altLang="en-US" sz="1300" b="0" i="0" baseline="0" dirty="0" smtClean="0"/>
                    <a:t>千万</a:t>
                  </a:r>
                  <a:endParaRPr lang="ja-JP" altLang="en-US" sz="1300" b="0" i="0" baseline="0" dirty="0"/>
                </a:p>
              </c:rich>
            </c:tx>
          </c:dispUnitsLbl>
        </c:dispUnits>
      </c:valAx>
      <c:catAx>
        <c:axId val="406064712"/>
        <c:scaling>
          <c:orientation val="minMax"/>
        </c:scaling>
        <c:delete val="1"/>
        <c:axPos val="b"/>
        <c:numFmt formatCode="General" sourceLinked="1"/>
        <c:majorTickMark val="out"/>
        <c:minorTickMark val="none"/>
        <c:tickLblPos val="nextTo"/>
        <c:crossAx val="406065888"/>
        <c:crosses val="autoZero"/>
        <c:auto val="1"/>
        <c:lblAlgn val="ctr"/>
        <c:lblOffset val="100"/>
        <c:noMultiLvlLbl val="0"/>
      </c:catAx>
    </c:plotArea>
    <c:legend>
      <c:legendPos val="r"/>
      <c:layout>
        <c:manualLayout>
          <c:xMode val="edge"/>
          <c:yMode val="edge"/>
          <c:x val="0.23956790123456786"/>
          <c:y val="0.10076500984251968"/>
          <c:w val="0.41706172839506173"/>
          <c:h val="6.4094980314960637E-2"/>
        </c:manualLayout>
      </c:layout>
      <c:overlay val="0"/>
    </c:legend>
    <c:plotVisOnly val="1"/>
    <c:dispBlanksAs val="gap"/>
    <c:showDLblsOverMax val="0"/>
  </c:chart>
  <c:txPr>
    <a:bodyPr/>
    <a:lstStyle/>
    <a:p>
      <a:pPr>
        <a:defRPr sz="1800"/>
      </a:pPr>
      <a:endParaRPr lang="ja-JP"/>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view3D>
    <c:floor>
      <c:thickness val="0"/>
    </c:floor>
    <c:sideWall>
      <c:thickness val="0"/>
    </c:sideWall>
    <c:backWall>
      <c:thickness val="0"/>
    </c:backWall>
    <c:plotArea>
      <c:layout>
        <c:manualLayout>
          <c:layoutTarget val="inner"/>
          <c:xMode val="edge"/>
          <c:yMode val="edge"/>
          <c:x val="7.2327044025157231E-2"/>
          <c:y val="4.4019420642913192E-2"/>
          <c:w val="0.92713836477987421"/>
          <c:h val="0.93279217591213803"/>
        </c:manualLayout>
      </c:layout>
      <c:pie3DChart>
        <c:varyColors val="1"/>
        <c:ser>
          <c:idx val="0"/>
          <c:order val="0"/>
          <c:tx>
            <c:strRef>
              <c:f>Sheet1!$B$1</c:f>
              <c:strCache>
                <c:ptCount val="1"/>
                <c:pt idx="0">
                  <c:v>事業収益</c:v>
                </c:pt>
              </c:strCache>
            </c:strRef>
          </c:tx>
          <c:spPr>
            <a:ln w="15875">
              <a:solidFill>
                <a:schemeClr val="tx1"/>
              </a:solidFill>
            </a:ln>
          </c:spPr>
          <c:dPt>
            <c:idx val="0"/>
            <c:bubble3D val="0"/>
            <c:spPr>
              <a:pattFill prst="pct60">
                <a:fgClr>
                  <a:srgbClr val="FFC000"/>
                </a:fgClr>
                <a:bgClr>
                  <a:schemeClr val="bg1"/>
                </a:bgClr>
              </a:pattFill>
              <a:ln w="22225">
                <a:solidFill>
                  <a:schemeClr val="tx1"/>
                </a:solidFill>
              </a:ln>
            </c:spPr>
          </c:dPt>
          <c:dPt>
            <c:idx val="1"/>
            <c:bubble3D val="0"/>
            <c:spPr>
              <a:pattFill prst="lgCheck">
                <a:fgClr>
                  <a:srgbClr val="92D050"/>
                </a:fgClr>
                <a:bgClr>
                  <a:schemeClr val="bg1"/>
                </a:bgClr>
              </a:pattFill>
              <a:ln w="15875">
                <a:solidFill>
                  <a:schemeClr val="tx1"/>
                </a:solidFill>
              </a:ln>
            </c:spPr>
          </c:dPt>
          <c:dPt>
            <c:idx val="3"/>
            <c:bubble3D val="0"/>
            <c:spPr>
              <a:pattFill prst="dkDnDiag">
                <a:fgClr>
                  <a:srgbClr val="7030A0"/>
                </a:fgClr>
                <a:bgClr>
                  <a:schemeClr val="bg1"/>
                </a:bgClr>
              </a:pattFill>
              <a:ln w="15875">
                <a:solidFill>
                  <a:schemeClr val="tx1"/>
                </a:solidFill>
              </a:ln>
            </c:spPr>
          </c:dPt>
          <c:cat>
            <c:strRef>
              <c:f>Sheet1!$A$2:$A$5</c:f>
              <c:strCache>
                <c:ptCount val="4"/>
                <c:pt idx="0">
                  <c:v>医療事業</c:v>
                </c:pt>
                <c:pt idx="1">
                  <c:v>福祉事業</c:v>
                </c:pt>
                <c:pt idx="2">
                  <c:v>附帯事業</c:v>
                </c:pt>
                <c:pt idx="3">
                  <c:v>その他事業</c:v>
                </c:pt>
              </c:strCache>
            </c:strRef>
          </c:cat>
          <c:val>
            <c:numRef>
              <c:f>Sheet1!$B$2:$B$5</c:f>
              <c:numCache>
                <c:formatCode>#,##0_);[Red]\(#,##0\)</c:formatCode>
                <c:ptCount val="4"/>
                <c:pt idx="0">
                  <c:v>8827774955</c:v>
                </c:pt>
                <c:pt idx="1">
                  <c:v>2000493066</c:v>
                </c:pt>
                <c:pt idx="2">
                  <c:v>41276392</c:v>
                </c:pt>
                <c:pt idx="3">
                  <c:v>244259022</c:v>
                </c:pt>
              </c:numCache>
            </c:numRef>
          </c:val>
        </c:ser>
        <c:dLbls>
          <c:showLegendKey val="0"/>
          <c:showVal val="0"/>
          <c:showCatName val="0"/>
          <c:showSerName val="0"/>
          <c:showPercent val="0"/>
          <c:showBubbleSize val="0"/>
          <c:showLeaderLines val="1"/>
        </c:dLbls>
      </c:pie3DChart>
    </c:plotArea>
    <c:plotVisOnly val="1"/>
    <c:dispBlanksAs val="gap"/>
    <c:showDLblsOverMax val="0"/>
  </c:chart>
  <c:txPr>
    <a:bodyPr/>
    <a:lstStyle/>
    <a:p>
      <a:pPr>
        <a:defRPr sz="1800"/>
      </a:pPr>
      <a:endParaRPr lang="ja-JP"/>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2248020633211146E-2"/>
          <c:y val="4.4692795570129791E-2"/>
          <c:w val="0.85983510011778563"/>
          <c:h val="0.82867783985102417"/>
        </c:manualLayout>
      </c:layout>
      <c:lineChart>
        <c:grouping val="standard"/>
        <c:varyColors val="0"/>
        <c:ser>
          <c:idx val="1"/>
          <c:order val="0"/>
          <c:tx>
            <c:strRef>
              <c:f>Sheet1!$A$2</c:f>
              <c:strCache>
                <c:ptCount val="1"/>
                <c:pt idx="0">
                  <c:v>南生協病院</c:v>
                </c:pt>
              </c:strCache>
            </c:strRef>
          </c:tx>
          <c:spPr>
            <a:ln w="37982">
              <a:solidFill>
                <a:srgbClr val="0000FF"/>
              </a:solidFill>
              <a:prstDash val="solid"/>
            </a:ln>
          </c:spPr>
          <c:marker>
            <c:symbol val="square"/>
            <c:size val="10"/>
            <c:spPr>
              <a:solidFill>
                <a:srgbClr val="0000FF"/>
              </a:solidFill>
              <a:ln>
                <a:solidFill>
                  <a:srgbClr val="0000FF"/>
                </a:solidFill>
                <a:prstDash val="solid"/>
              </a:ln>
            </c:spPr>
          </c:marker>
          <c:dLbls>
            <c:dLbl>
              <c:idx val="1"/>
              <c:layout>
                <c:manualLayout>
                  <c:x val="-2.9057942451714624E-2"/>
                  <c:y val="8.0723192019950124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numFmt formatCode="#,##0.0_ ;[Red]\-#,##0.0\ " sourceLinked="0"/>
            <c:spPr>
              <a:noFill/>
              <a:ln>
                <a:noFill/>
              </a:ln>
              <a:effectLst/>
            </c:spPr>
            <c:txPr>
              <a:bodyPr/>
              <a:lstStyle/>
              <a:p>
                <a:pPr>
                  <a:defRPr b="1"/>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Sheet1!$B$1:$L$1</c:f>
              <c:numCache>
                <c:formatCode>General</c:formatCode>
                <c:ptCount val="11"/>
                <c:pt idx="0">
                  <c:v>2010</c:v>
                </c:pt>
                <c:pt idx="1">
                  <c:v>2011</c:v>
                </c:pt>
                <c:pt idx="2">
                  <c:v>2012</c:v>
                </c:pt>
                <c:pt idx="3">
                  <c:v>2013</c:v>
                </c:pt>
                <c:pt idx="4">
                  <c:v>2014</c:v>
                </c:pt>
                <c:pt idx="5">
                  <c:v>2015</c:v>
                </c:pt>
                <c:pt idx="6">
                  <c:v>2016</c:v>
                </c:pt>
                <c:pt idx="7">
                  <c:v>2017</c:v>
                </c:pt>
                <c:pt idx="8">
                  <c:v>2018</c:v>
                </c:pt>
                <c:pt idx="9">
                  <c:v>2019</c:v>
                </c:pt>
                <c:pt idx="10">
                  <c:v>2020</c:v>
                </c:pt>
              </c:numCache>
            </c:numRef>
          </c:cat>
          <c:val>
            <c:numRef>
              <c:f>Sheet1!$B$2:$L$2</c:f>
              <c:numCache>
                <c:formatCode>General</c:formatCode>
                <c:ptCount val="11"/>
                <c:pt idx="0">
                  <c:v>6553542</c:v>
                </c:pt>
                <c:pt idx="1">
                  <c:v>6974668</c:v>
                </c:pt>
                <c:pt idx="2">
                  <c:v>7237279</c:v>
                </c:pt>
                <c:pt idx="3">
                  <c:v>7216002</c:v>
                </c:pt>
                <c:pt idx="4" formatCode="#,##0">
                  <c:v>7229689</c:v>
                </c:pt>
                <c:pt idx="5" formatCode="#,##0">
                  <c:v>6989205</c:v>
                </c:pt>
                <c:pt idx="6" formatCode="#,##0">
                  <c:v>7002984</c:v>
                </c:pt>
                <c:pt idx="7">
                  <c:v>6847618</c:v>
                </c:pt>
                <c:pt idx="8">
                  <c:v>6941634</c:v>
                </c:pt>
                <c:pt idx="9">
                  <c:v>7017073</c:v>
                </c:pt>
                <c:pt idx="10">
                  <c:v>6625082</c:v>
                </c:pt>
              </c:numCache>
            </c:numRef>
          </c:val>
          <c:smooth val="0"/>
        </c:ser>
        <c:dLbls>
          <c:showLegendKey val="0"/>
          <c:showVal val="0"/>
          <c:showCatName val="0"/>
          <c:showSerName val="0"/>
          <c:showPercent val="0"/>
          <c:showBubbleSize val="0"/>
        </c:dLbls>
        <c:marker val="1"/>
        <c:smooth val="0"/>
        <c:axId val="406067456"/>
        <c:axId val="406069808"/>
      </c:lineChart>
      <c:lineChart>
        <c:grouping val="standard"/>
        <c:varyColors val="0"/>
        <c:ser>
          <c:idx val="0"/>
          <c:order val="1"/>
          <c:tx>
            <c:strRef>
              <c:f>Sheet1!$A$3</c:f>
              <c:strCache>
                <c:ptCount val="1"/>
                <c:pt idx="0">
                  <c:v>かなめ病院</c:v>
                </c:pt>
              </c:strCache>
            </c:strRef>
          </c:tx>
          <c:spPr>
            <a:ln w="37982">
              <a:solidFill>
                <a:srgbClr val="FF0000"/>
              </a:solidFill>
              <a:prstDash val="solid"/>
            </a:ln>
          </c:spPr>
          <c:marker>
            <c:symbol val="diamond"/>
            <c:size val="10"/>
            <c:spPr>
              <a:solidFill>
                <a:srgbClr val="FF0000"/>
              </a:solidFill>
              <a:ln>
                <a:solidFill>
                  <a:srgbClr val="FF0000"/>
                </a:solidFill>
                <a:prstDash val="solid"/>
              </a:ln>
            </c:spPr>
          </c:marker>
          <c:dLbls>
            <c:dLbl>
              <c:idx val="1"/>
              <c:layout>
                <c:manualLayout>
                  <c:x val="-2.9057942451714624E-2"/>
                  <c:y val="-5.0798004987531183E-2"/>
                </c:manualLayout>
              </c:layout>
              <c:dLblPos val="r"/>
              <c:showLegendKey val="0"/>
              <c:showVal val="1"/>
              <c:showCatName val="0"/>
              <c:showSerName val="0"/>
              <c:showPercent val="0"/>
              <c:showBubbleSize val="0"/>
              <c:extLst>
                <c:ext xmlns:c15="http://schemas.microsoft.com/office/drawing/2012/chart" uri="{CE6537A1-D6FC-4f65-9D91-7224C49458BB}">
                  <c15:layout/>
                </c:ext>
              </c:extLst>
            </c:dLbl>
            <c:numFmt formatCode="#,##0.0_ ;[Red]\-#,##0.0\ " sourceLinked="0"/>
            <c:spPr>
              <a:noFill/>
              <a:ln>
                <a:noFill/>
              </a:ln>
              <a:effectLst/>
            </c:spPr>
            <c:txPr>
              <a:bodyPr/>
              <a:lstStyle/>
              <a:p>
                <a:pPr>
                  <a:defRPr b="1"/>
                </a:pPr>
                <a:endParaRPr lang="ja-JP"/>
              </a:p>
            </c:txPr>
            <c:dLblPos val="b"/>
            <c:showLegendKey val="0"/>
            <c:showVal val="1"/>
            <c:showCatName val="0"/>
            <c:showSerName val="0"/>
            <c:showPercent val="0"/>
            <c:showBubbleSize val="0"/>
            <c:showLeaderLines val="0"/>
            <c:extLst>
              <c:ext xmlns:c15="http://schemas.microsoft.com/office/drawing/2012/chart" uri="{CE6537A1-D6FC-4f65-9D91-7224C49458BB}">
                <c15:layout/>
                <c15:showLeaderLines val="0"/>
              </c:ext>
            </c:extLst>
          </c:dLbls>
          <c:cat>
            <c:numRef>
              <c:f>Sheet1!$B$1:$L$1</c:f>
              <c:numCache>
                <c:formatCode>General</c:formatCode>
                <c:ptCount val="11"/>
                <c:pt idx="0">
                  <c:v>2010</c:v>
                </c:pt>
                <c:pt idx="1">
                  <c:v>2011</c:v>
                </c:pt>
                <c:pt idx="2">
                  <c:v>2012</c:v>
                </c:pt>
                <c:pt idx="3">
                  <c:v>2013</c:v>
                </c:pt>
                <c:pt idx="4">
                  <c:v>2014</c:v>
                </c:pt>
                <c:pt idx="5">
                  <c:v>2015</c:v>
                </c:pt>
                <c:pt idx="6">
                  <c:v>2016</c:v>
                </c:pt>
                <c:pt idx="7">
                  <c:v>2017</c:v>
                </c:pt>
                <c:pt idx="8">
                  <c:v>2018</c:v>
                </c:pt>
                <c:pt idx="9">
                  <c:v>2019</c:v>
                </c:pt>
                <c:pt idx="10">
                  <c:v>2020</c:v>
                </c:pt>
              </c:numCache>
            </c:numRef>
          </c:cat>
          <c:val>
            <c:numRef>
              <c:f>Sheet1!$B$3:$L$3</c:f>
              <c:numCache>
                <c:formatCode>General</c:formatCode>
                <c:ptCount val="11"/>
                <c:pt idx="0">
                  <c:v>974586</c:v>
                </c:pt>
                <c:pt idx="1">
                  <c:v>1008143</c:v>
                </c:pt>
                <c:pt idx="2">
                  <c:v>1006899</c:v>
                </c:pt>
                <c:pt idx="3">
                  <c:v>965012</c:v>
                </c:pt>
                <c:pt idx="4" formatCode="#,##0">
                  <c:v>1006072</c:v>
                </c:pt>
                <c:pt idx="5" formatCode="#,##0">
                  <c:v>919406</c:v>
                </c:pt>
                <c:pt idx="6" formatCode="#,##0">
                  <c:v>942030</c:v>
                </c:pt>
                <c:pt idx="7">
                  <c:v>970420</c:v>
                </c:pt>
                <c:pt idx="8">
                  <c:v>968848</c:v>
                </c:pt>
                <c:pt idx="9">
                  <c:v>939640</c:v>
                </c:pt>
                <c:pt idx="10">
                  <c:v>929129</c:v>
                </c:pt>
              </c:numCache>
            </c:numRef>
          </c:val>
          <c:smooth val="0"/>
        </c:ser>
        <c:ser>
          <c:idx val="2"/>
          <c:order val="2"/>
          <c:tx>
            <c:strRef>
              <c:f>Sheet1!#REF!</c:f>
              <c:strCache>
                <c:ptCount val="1"/>
                <c:pt idx="0">
                  <c:v>#REF!</c:v>
                </c:pt>
              </c:strCache>
            </c:strRef>
          </c:tx>
          <c:spPr>
            <a:ln w="12661">
              <a:solidFill>
                <a:srgbClr val="00FF00"/>
              </a:solidFill>
              <a:prstDash val="solid"/>
            </a:ln>
          </c:spPr>
          <c:marker>
            <c:symbol val="triangle"/>
            <c:size val="4"/>
            <c:spPr>
              <a:solidFill>
                <a:srgbClr val="00FF00"/>
              </a:solidFill>
              <a:ln>
                <a:solidFill>
                  <a:srgbClr val="00FF00"/>
                </a:solidFill>
                <a:prstDash val="solid"/>
              </a:ln>
            </c:spPr>
          </c:marker>
          <c:cat>
            <c:numRef>
              <c:f>Sheet1!$B$1:$L$1</c:f>
              <c:numCache>
                <c:formatCode>General</c:formatCode>
                <c:ptCount val="11"/>
                <c:pt idx="0">
                  <c:v>2010</c:v>
                </c:pt>
                <c:pt idx="1">
                  <c:v>2011</c:v>
                </c:pt>
                <c:pt idx="2">
                  <c:v>2012</c:v>
                </c:pt>
                <c:pt idx="3">
                  <c:v>2013</c:v>
                </c:pt>
                <c:pt idx="4">
                  <c:v>2014</c:v>
                </c:pt>
                <c:pt idx="5">
                  <c:v>2015</c:v>
                </c:pt>
                <c:pt idx="6">
                  <c:v>2016</c:v>
                </c:pt>
                <c:pt idx="7">
                  <c:v>2017</c:v>
                </c:pt>
                <c:pt idx="8">
                  <c:v>2018</c:v>
                </c:pt>
                <c:pt idx="9">
                  <c:v>2019</c:v>
                </c:pt>
                <c:pt idx="10">
                  <c:v>2020</c:v>
                </c:pt>
              </c:numCache>
            </c:numRef>
          </c:cat>
          <c:val>
            <c:numRef>
              <c:f>Sheet1!#REF!</c:f>
              <c:numCache>
                <c:formatCode>General</c:formatCode>
                <c:ptCount val="1"/>
                <c:pt idx="0">
                  <c:v>1</c:v>
                </c:pt>
              </c:numCache>
            </c:numRef>
          </c:val>
          <c:smooth val="0"/>
        </c:ser>
        <c:dLbls>
          <c:showLegendKey val="0"/>
          <c:showVal val="0"/>
          <c:showCatName val="0"/>
          <c:showSerName val="0"/>
          <c:showPercent val="0"/>
          <c:showBubbleSize val="0"/>
        </c:dLbls>
        <c:marker val="1"/>
        <c:smooth val="0"/>
        <c:axId val="406070200"/>
        <c:axId val="407527064"/>
      </c:lineChart>
      <c:catAx>
        <c:axId val="406067456"/>
        <c:scaling>
          <c:orientation val="minMax"/>
        </c:scaling>
        <c:delete val="0"/>
        <c:axPos val="b"/>
        <c:numFmt formatCode="General" sourceLinked="1"/>
        <c:majorTickMark val="in"/>
        <c:minorTickMark val="none"/>
        <c:tickLblPos val="nextTo"/>
        <c:spPr>
          <a:ln w="3165">
            <a:solidFill>
              <a:schemeClr val="tx1"/>
            </a:solidFill>
            <a:prstDash val="solid"/>
          </a:ln>
        </c:spPr>
        <c:txPr>
          <a:bodyPr rot="0" vert="horz"/>
          <a:lstStyle/>
          <a:p>
            <a:pPr>
              <a:defRPr sz="1396" b="0" i="0" u="none" strike="noStrike" baseline="0">
                <a:solidFill>
                  <a:schemeClr val="tx1"/>
                </a:solidFill>
                <a:latin typeface="ＭＳ Ｐゴシック"/>
                <a:ea typeface="ＭＳ Ｐゴシック"/>
                <a:cs typeface="ＭＳ Ｐゴシック"/>
              </a:defRPr>
            </a:pPr>
            <a:endParaRPr lang="ja-JP"/>
          </a:p>
        </c:txPr>
        <c:crossAx val="406069808"/>
        <c:crosses val="autoZero"/>
        <c:auto val="0"/>
        <c:lblAlgn val="ctr"/>
        <c:lblOffset val="100"/>
        <c:tickLblSkip val="1"/>
        <c:tickMarkSkip val="1"/>
        <c:noMultiLvlLbl val="0"/>
      </c:catAx>
      <c:valAx>
        <c:axId val="406069808"/>
        <c:scaling>
          <c:orientation val="minMax"/>
          <c:min val="4500000"/>
        </c:scaling>
        <c:delete val="0"/>
        <c:axPos val="l"/>
        <c:majorGridlines>
          <c:spPr>
            <a:ln w="3165">
              <a:solidFill>
                <a:schemeClr val="tx1"/>
              </a:solidFill>
              <a:prstDash val="solid"/>
            </a:ln>
          </c:spPr>
        </c:majorGridlines>
        <c:numFmt formatCode="General" sourceLinked="1"/>
        <c:majorTickMark val="in"/>
        <c:minorTickMark val="none"/>
        <c:tickLblPos val="nextTo"/>
        <c:spPr>
          <a:ln w="3165">
            <a:solidFill>
              <a:schemeClr val="tx1"/>
            </a:solidFill>
            <a:prstDash val="solid"/>
          </a:ln>
        </c:spPr>
        <c:txPr>
          <a:bodyPr rot="0" vert="horz"/>
          <a:lstStyle/>
          <a:p>
            <a:pPr>
              <a:defRPr sz="1396" b="0" i="0" u="none" strike="noStrike" baseline="0">
                <a:solidFill>
                  <a:schemeClr val="tx1"/>
                </a:solidFill>
                <a:latin typeface="ＭＳ Ｐゴシック"/>
                <a:ea typeface="ＭＳ Ｐゴシック"/>
                <a:cs typeface="ＭＳ Ｐゴシック"/>
              </a:defRPr>
            </a:pPr>
            <a:endParaRPr lang="ja-JP"/>
          </a:p>
        </c:txPr>
        <c:crossAx val="406067456"/>
        <c:crosses val="autoZero"/>
        <c:crossBetween val="between"/>
        <c:dispUnits>
          <c:builtInUnit val="hundredThousands"/>
          <c:dispUnitsLbl>
            <c:layout>
              <c:manualLayout>
                <c:xMode val="edge"/>
                <c:yMode val="edge"/>
                <c:x val="3.4668015729409467E-2"/>
                <c:y val="7.7743240324385884E-2"/>
              </c:manualLayout>
            </c:layout>
            <c:tx>
              <c:rich>
                <a:bodyPr rot="0" vert="wordArtVertRtl"/>
                <a:lstStyle/>
                <a:p>
                  <a:pPr algn="ctr">
                    <a:defRPr sz="897" b="0" i="0" u="none" strike="noStrike" baseline="0">
                      <a:solidFill>
                        <a:schemeClr val="tx1"/>
                      </a:solidFill>
                      <a:latin typeface="ＭＳ Ｐゴシック"/>
                      <a:ea typeface="ＭＳ Ｐゴシック"/>
                      <a:cs typeface="ＭＳ Ｐゴシック"/>
                    </a:defRPr>
                  </a:pPr>
                  <a:r>
                    <a:rPr lang="ja-JP" altLang="en-US"/>
                    <a:t>億</a:t>
                  </a:r>
                </a:p>
              </c:rich>
            </c:tx>
            <c:spPr>
              <a:noFill/>
              <a:ln w="25321">
                <a:noFill/>
              </a:ln>
            </c:spPr>
          </c:dispUnitsLbl>
        </c:dispUnits>
      </c:valAx>
      <c:catAx>
        <c:axId val="406070200"/>
        <c:scaling>
          <c:orientation val="minMax"/>
        </c:scaling>
        <c:delete val="1"/>
        <c:axPos val="b"/>
        <c:numFmt formatCode="General" sourceLinked="1"/>
        <c:majorTickMark val="out"/>
        <c:minorTickMark val="none"/>
        <c:tickLblPos val="nextTo"/>
        <c:crossAx val="407527064"/>
        <c:crosses val="autoZero"/>
        <c:auto val="0"/>
        <c:lblAlgn val="ctr"/>
        <c:lblOffset val="100"/>
        <c:noMultiLvlLbl val="0"/>
      </c:catAx>
      <c:valAx>
        <c:axId val="407527064"/>
        <c:scaling>
          <c:orientation val="minMax"/>
          <c:min val="870000"/>
        </c:scaling>
        <c:delete val="0"/>
        <c:axPos val="r"/>
        <c:numFmt formatCode="General" sourceLinked="1"/>
        <c:majorTickMark val="in"/>
        <c:minorTickMark val="none"/>
        <c:tickLblPos val="nextTo"/>
        <c:spPr>
          <a:ln w="3165">
            <a:solidFill>
              <a:schemeClr val="tx1"/>
            </a:solidFill>
            <a:prstDash val="solid"/>
          </a:ln>
        </c:spPr>
        <c:txPr>
          <a:bodyPr rot="0" vert="horz"/>
          <a:lstStyle/>
          <a:p>
            <a:pPr>
              <a:defRPr sz="1396" b="0" i="0" u="none" strike="noStrike" baseline="0">
                <a:solidFill>
                  <a:schemeClr val="tx1"/>
                </a:solidFill>
                <a:latin typeface="ＭＳ Ｐゴシック"/>
                <a:ea typeface="ＭＳ Ｐゴシック"/>
                <a:cs typeface="ＭＳ Ｐゴシック"/>
              </a:defRPr>
            </a:pPr>
            <a:endParaRPr lang="ja-JP"/>
          </a:p>
        </c:txPr>
        <c:crossAx val="406070200"/>
        <c:crosses val="max"/>
        <c:crossBetween val="between"/>
        <c:dispUnits>
          <c:builtInUnit val="hundredThousands"/>
          <c:dispUnitsLbl>
            <c:layout>
              <c:manualLayout>
                <c:xMode val="edge"/>
                <c:yMode val="edge"/>
                <c:x val="0.93909453474405569"/>
                <c:y val="7.7710841007716927E-2"/>
              </c:manualLayout>
            </c:layout>
            <c:tx>
              <c:rich>
                <a:bodyPr rot="0" vert="wordArtVertRtl"/>
                <a:lstStyle/>
                <a:p>
                  <a:pPr algn="ctr">
                    <a:defRPr sz="897" b="0" i="0" u="none" strike="noStrike" baseline="0">
                      <a:solidFill>
                        <a:schemeClr val="tx1"/>
                      </a:solidFill>
                      <a:latin typeface="ＭＳ Ｐゴシック"/>
                      <a:ea typeface="ＭＳ Ｐゴシック"/>
                      <a:cs typeface="ＭＳ Ｐゴシック"/>
                    </a:defRPr>
                  </a:pPr>
                  <a:r>
                    <a:rPr lang="ja-JP" altLang="en-US"/>
                    <a:t>億</a:t>
                  </a:r>
                </a:p>
              </c:rich>
            </c:tx>
            <c:spPr>
              <a:noFill/>
              <a:ln w="25321">
                <a:noFill/>
              </a:ln>
            </c:spPr>
          </c:dispUnitsLbl>
        </c:dispUnits>
      </c:valAx>
      <c:spPr>
        <a:solidFill>
          <a:srgbClr val="FFFFFF"/>
        </a:solidFill>
        <a:ln w="12661">
          <a:solidFill>
            <a:srgbClr val="FFFFFF"/>
          </a:solidFill>
          <a:prstDash val="solid"/>
        </a:ln>
      </c:spPr>
    </c:plotArea>
    <c:legend>
      <c:legendPos val="b"/>
      <c:layout>
        <c:manualLayout>
          <c:xMode val="edge"/>
          <c:yMode val="edge"/>
          <c:x val="0.27531246217399807"/>
          <c:y val="0.7171364894849489"/>
          <c:w val="0.34864546525323908"/>
          <c:h val="4.0968342644320296E-2"/>
        </c:manualLayout>
      </c:layout>
      <c:overlay val="0"/>
      <c:spPr>
        <a:solidFill>
          <a:schemeClr val="bg1"/>
        </a:solidFill>
        <a:ln w="3165">
          <a:solidFill>
            <a:schemeClr val="tx1"/>
          </a:solidFill>
          <a:prstDash val="solid"/>
        </a:ln>
      </c:spPr>
      <c:txPr>
        <a:bodyPr/>
        <a:lstStyle/>
        <a:p>
          <a:pPr>
            <a:defRPr sz="1281" b="0" i="0" u="none" strike="noStrike" baseline="0">
              <a:solidFill>
                <a:schemeClr val="tx1"/>
              </a:solidFill>
              <a:latin typeface="ＭＳ Ｐゴシック"/>
              <a:ea typeface="ＭＳ Ｐゴシック"/>
              <a:cs typeface="ＭＳ Ｐゴシック"/>
            </a:defRPr>
          </a:pPr>
          <a:endParaRPr lang="ja-JP"/>
        </a:p>
      </c:txPr>
    </c:legend>
    <c:plotVisOnly val="1"/>
    <c:dispBlanksAs val="gap"/>
    <c:showDLblsOverMax val="0"/>
  </c:chart>
  <c:spPr>
    <a:noFill/>
    <a:ln>
      <a:noFill/>
    </a:ln>
  </c:spPr>
  <c:txPr>
    <a:bodyPr/>
    <a:lstStyle/>
    <a:p>
      <a:pPr>
        <a:defRPr sz="1097" b="0" i="0" u="none" strike="noStrike" baseline="0">
          <a:solidFill>
            <a:schemeClr val="tx1"/>
          </a:solidFill>
          <a:latin typeface="ＭＳ Ｐゴシック"/>
          <a:ea typeface="ＭＳ Ｐゴシック"/>
          <a:cs typeface="ＭＳ Ｐゴシック"/>
        </a:defRPr>
      </a:pPr>
      <a:endParaRPr lang="ja-JP"/>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398" b="0" i="0" u="none" strike="noStrike" baseline="0">
                <a:solidFill>
                  <a:schemeClr val="tx1"/>
                </a:solidFill>
                <a:latin typeface="ＭＳ Ｐゴシック"/>
                <a:ea typeface="ＭＳ Ｐゴシック"/>
                <a:cs typeface="ＭＳ Ｐゴシック"/>
              </a:defRPr>
            </a:pPr>
            <a:r>
              <a:rPr lang="zh-TW" altLang="en-US"/>
              <a:t>歯科診療所群</a:t>
            </a:r>
          </a:p>
        </c:rich>
      </c:tx>
      <c:layout>
        <c:manualLayout>
          <c:xMode val="edge"/>
          <c:yMode val="edge"/>
          <c:x val="0.5289768770979697"/>
          <c:y val="5.2889581806646435E-2"/>
        </c:manualLayout>
      </c:layout>
      <c:overlay val="0"/>
      <c:spPr>
        <a:solidFill>
          <a:schemeClr val="bg1"/>
        </a:solidFill>
        <a:ln w="25361">
          <a:noFill/>
        </a:ln>
      </c:spPr>
    </c:title>
    <c:autoTitleDeleted val="0"/>
    <c:plotArea>
      <c:layout>
        <c:manualLayout>
          <c:layoutTarget val="inner"/>
          <c:xMode val="edge"/>
          <c:yMode val="edge"/>
          <c:x val="0.14943933513857519"/>
          <c:y val="4.0229885057471264E-2"/>
          <c:w val="0.71312003194529372"/>
          <c:h val="0.8604010288845062"/>
        </c:manualLayout>
      </c:layout>
      <c:lineChart>
        <c:grouping val="standard"/>
        <c:varyColors val="0"/>
        <c:ser>
          <c:idx val="1"/>
          <c:order val="0"/>
          <c:tx>
            <c:strRef>
              <c:f>Sheet1!$A$2</c:f>
              <c:strCache>
                <c:ptCount val="1"/>
                <c:pt idx="0">
                  <c:v>みなみ歯科</c:v>
                </c:pt>
              </c:strCache>
            </c:strRef>
          </c:tx>
          <c:spPr>
            <a:ln w="38041">
              <a:solidFill>
                <a:srgbClr val="0000FF"/>
              </a:solidFill>
              <a:prstDash val="solid"/>
            </a:ln>
          </c:spPr>
          <c:marker>
            <c:symbol val="square"/>
            <c:size val="8"/>
            <c:spPr>
              <a:solidFill>
                <a:srgbClr val="0000FF"/>
              </a:solidFill>
              <a:ln>
                <a:solidFill>
                  <a:srgbClr val="0000FF"/>
                </a:solidFill>
                <a:prstDash val="solid"/>
              </a:ln>
            </c:spPr>
          </c:marker>
          <c:cat>
            <c:numRef>
              <c:f>Sheet1!$B$1:$L$1</c:f>
              <c:numCache>
                <c:formatCode>General</c:formatCode>
                <c:ptCount val="11"/>
                <c:pt idx="0">
                  <c:v>2010</c:v>
                </c:pt>
                <c:pt idx="1">
                  <c:v>2011</c:v>
                </c:pt>
                <c:pt idx="2">
                  <c:v>2012</c:v>
                </c:pt>
                <c:pt idx="3">
                  <c:v>2013</c:v>
                </c:pt>
                <c:pt idx="4">
                  <c:v>2014</c:v>
                </c:pt>
                <c:pt idx="5">
                  <c:v>2015</c:v>
                </c:pt>
                <c:pt idx="6">
                  <c:v>2016</c:v>
                </c:pt>
                <c:pt idx="7">
                  <c:v>2017</c:v>
                </c:pt>
                <c:pt idx="8">
                  <c:v>2018</c:v>
                </c:pt>
                <c:pt idx="9">
                  <c:v>2019</c:v>
                </c:pt>
                <c:pt idx="10">
                  <c:v>2020</c:v>
                </c:pt>
              </c:numCache>
            </c:numRef>
          </c:cat>
          <c:val>
            <c:numRef>
              <c:f>Sheet1!$B$2:$L$2</c:f>
              <c:numCache>
                <c:formatCode>General</c:formatCode>
                <c:ptCount val="11"/>
                <c:pt idx="0">
                  <c:v>129332</c:v>
                </c:pt>
                <c:pt idx="1">
                  <c:v>141224</c:v>
                </c:pt>
                <c:pt idx="2">
                  <c:v>145525</c:v>
                </c:pt>
                <c:pt idx="3">
                  <c:v>152578</c:v>
                </c:pt>
                <c:pt idx="4" formatCode="#,##0">
                  <c:v>157030</c:v>
                </c:pt>
                <c:pt idx="5" formatCode="#,##0">
                  <c:v>118679</c:v>
                </c:pt>
                <c:pt idx="6">
                  <c:v>122076</c:v>
                </c:pt>
                <c:pt idx="7">
                  <c:v>117745</c:v>
                </c:pt>
                <c:pt idx="8">
                  <c:v>124974</c:v>
                </c:pt>
                <c:pt idx="9">
                  <c:v>119895</c:v>
                </c:pt>
                <c:pt idx="10">
                  <c:v>124010</c:v>
                </c:pt>
              </c:numCache>
            </c:numRef>
          </c:val>
          <c:smooth val="0"/>
        </c:ser>
        <c:dLbls>
          <c:showLegendKey val="0"/>
          <c:showVal val="0"/>
          <c:showCatName val="0"/>
          <c:showSerName val="0"/>
          <c:showPercent val="0"/>
          <c:showBubbleSize val="0"/>
        </c:dLbls>
        <c:marker val="1"/>
        <c:smooth val="0"/>
        <c:axId val="407523928"/>
        <c:axId val="407525888"/>
      </c:lineChart>
      <c:lineChart>
        <c:grouping val="standard"/>
        <c:varyColors val="0"/>
        <c:ser>
          <c:idx val="0"/>
          <c:order val="1"/>
          <c:tx>
            <c:strRef>
              <c:f>Sheet1!$A$3</c:f>
              <c:strCache>
                <c:ptCount val="1"/>
                <c:pt idx="0">
                  <c:v>ひまわり</c:v>
                </c:pt>
              </c:strCache>
            </c:strRef>
          </c:tx>
          <c:spPr>
            <a:ln w="38041">
              <a:solidFill>
                <a:srgbClr val="FF0000"/>
              </a:solidFill>
              <a:prstDash val="solid"/>
            </a:ln>
          </c:spPr>
          <c:marker>
            <c:symbol val="diamond"/>
            <c:size val="8"/>
            <c:spPr>
              <a:solidFill>
                <a:srgbClr val="FF0000"/>
              </a:solidFill>
              <a:ln>
                <a:solidFill>
                  <a:srgbClr val="FF0000"/>
                </a:solidFill>
                <a:prstDash val="solid"/>
              </a:ln>
            </c:spPr>
          </c:marker>
          <c:cat>
            <c:numRef>
              <c:f>Sheet1!$B$1:$L$1</c:f>
              <c:numCache>
                <c:formatCode>General</c:formatCode>
                <c:ptCount val="11"/>
                <c:pt idx="0">
                  <c:v>2010</c:v>
                </c:pt>
                <c:pt idx="1">
                  <c:v>2011</c:v>
                </c:pt>
                <c:pt idx="2">
                  <c:v>2012</c:v>
                </c:pt>
                <c:pt idx="3">
                  <c:v>2013</c:v>
                </c:pt>
                <c:pt idx="4">
                  <c:v>2014</c:v>
                </c:pt>
                <c:pt idx="5">
                  <c:v>2015</c:v>
                </c:pt>
                <c:pt idx="6">
                  <c:v>2016</c:v>
                </c:pt>
                <c:pt idx="7">
                  <c:v>2017</c:v>
                </c:pt>
                <c:pt idx="8">
                  <c:v>2018</c:v>
                </c:pt>
                <c:pt idx="9">
                  <c:v>2019</c:v>
                </c:pt>
                <c:pt idx="10">
                  <c:v>2020</c:v>
                </c:pt>
              </c:numCache>
            </c:numRef>
          </c:cat>
          <c:val>
            <c:numRef>
              <c:f>Sheet1!$B$3:$L$3</c:f>
              <c:numCache>
                <c:formatCode>General</c:formatCode>
                <c:ptCount val="11"/>
                <c:pt idx="0">
                  <c:v>25262</c:v>
                </c:pt>
                <c:pt idx="1">
                  <c:v>27433</c:v>
                </c:pt>
                <c:pt idx="2">
                  <c:v>34314</c:v>
                </c:pt>
                <c:pt idx="3">
                  <c:v>38288</c:v>
                </c:pt>
                <c:pt idx="4" formatCode="#,##0">
                  <c:v>42791</c:v>
                </c:pt>
                <c:pt idx="5" formatCode="#,##0">
                  <c:v>45235</c:v>
                </c:pt>
                <c:pt idx="6">
                  <c:v>47313</c:v>
                </c:pt>
                <c:pt idx="7">
                  <c:v>43557</c:v>
                </c:pt>
                <c:pt idx="8">
                  <c:v>42762</c:v>
                </c:pt>
                <c:pt idx="9">
                  <c:v>47275</c:v>
                </c:pt>
                <c:pt idx="10">
                  <c:v>44916</c:v>
                </c:pt>
              </c:numCache>
            </c:numRef>
          </c:val>
          <c:smooth val="0"/>
        </c:ser>
        <c:ser>
          <c:idx val="2"/>
          <c:order val="2"/>
          <c:tx>
            <c:strRef>
              <c:f>Sheet1!$A$4</c:f>
              <c:strCache>
                <c:ptCount val="1"/>
                <c:pt idx="0">
                  <c:v>えきまえ</c:v>
                </c:pt>
              </c:strCache>
            </c:strRef>
          </c:tx>
          <c:spPr>
            <a:ln w="38100">
              <a:solidFill>
                <a:srgbClr val="00B050"/>
              </a:solidFill>
              <a:prstDash val="solid"/>
            </a:ln>
          </c:spPr>
          <c:marker>
            <c:symbol val="triangle"/>
            <c:size val="8"/>
            <c:spPr>
              <a:solidFill>
                <a:srgbClr val="008000"/>
              </a:solidFill>
              <a:ln>
                <a:solidFill>
                  <a:srgbClr val="008000"/>
                </a:solidFill>
                <a:prstDash val="solid"/>
              </a:ln>
            </c:spPr>
          </c:marker>
          <c:dPt>
            <c:idx val="8"/>
            <c:bubble3D val="0"/>
          </c:dPt>
          <c:cat>
            <c:numRef>
              <c:f>Sheet1!$B$1:$L$1</c:f>
              <c:numCache>
                <c:formatCode>General</c:formatCode>
                <c:ptCount val="11"/>
                <c:pt idx="0">
                  <c:v>2010</c:v>
                </c:pt>
                <c:pt idx="1">
                  <c:v>2011</c:v>
                </c:pt>
                <c:pt idx="2">
                  <c:v>2012</c:v>
                </c:pt>
                <c:pt idx="3">
                  <c:v>2013</c:v>
                </c:pt>
                <c:pt idx="4">
                  <c:v>2014</c:v>
                </c:pt>
                <c:pt idx="5">
                  <c:v>2015</c:v>
                </c:pt>
                <c:pt idx="6">
                  <c:v>2016</c:v>
                </c:pt>
                <c:pt idx="7">
                  <c:v>2017</c:v>
                </c:pt>
                <c:pt idx="8">
                  <c:v>2018</c:v>
                </c:pt>
                <c:pt idx="9">
                  <c:v>2019</c:v>
                </c:pt>
                <c:pt idx="10">
                  <c:v>2020</c:v>
                </c:pt>
              </c:numCache>
            </c:numRef>
          </c:cat>
          <c:val>
            <c:numRef>
              <c:f>Sheet1!$B$4:$L$4</c:f>
              <c:numCache>
                <c:formatCode>General</c:formatCode>
                <c:ptCount val="11"/>
                <c:pt idx="5">
                  <c:v>63999</c:v>
                </c:pt>
                <c:pt idx="6">
                  <c:v>76084</c:v>
                </c:pt>
                <c:pt idx="7">
                  <c:v>81285</c:v>
                </c:pt>
                <c:pt idx="8">
                  <c:v>91332</c:v>
                </c:pt>
                <c:pt idx="9">
                  <c:v>93846</c:v>
                </c:pt>
                <c:pt idx="10">
                  <c:v>99911</c:v>
                </c:pt>
              </c:numCache>
            </c:numRef>
          </c:val>
          <c:smooth val="0"/>
        </c:ser>
        <c:dLbls>
          <c:showLegendKey val="0"/>
          <c:showVal val="0"/>
          <c:showCatName val="0"/>
          <c:showSerName val="0"/>
          <c:showPercent val="0"/>
          <c:showBubbleSize val="0"/>
        </c:dLbls>
        <c:marker val="1"/>
        <c:smooth val="0"/>
        <c:axId val="407526280"/>
        <c:axId val="407524712"/>
      </c:lineChart>
      <c:catAx>
        <c:axId val="407523928"/>
        <c:scaling>
          <c:orientation val="minMax"/>
        </c:scaling>
        <c:delete val="0"/>
        <c:axPos val="b"/>
        <c:numFmt formatCode="General" sourceLinked="1"/>
        <c:majorTickMark val="in"/>
        <c:minorTickMark val="none"/>
        <c:tickLblPos val="nextTo"/>
        <c:spPr>
          <a:ln w="3170">
            <a:solidFill>
              <a:schemeClr val="tx1"/>
            </a:solidFill>
            <a:prstDash val="solid"/>
          </a:ln>
        </c:spPr>
        <c:txPr>
          <a:bodyPr rot="0" vert="horz"/>
          <a:lstStyle/>
          <a:p>
            <a:pPr>
              <a:defRPr sz="998" b="0" i="0" u="none" strike="noStrike" baseline="0">
                <a:solidFill>
                  <a:schemeClr val="tx1"/>
                </a:solidFill>
                <a:latin typeface="ＭＳ Ｐゴシック"/>
                <a:ea typeface="ＭＳ Ｐゴシック"/>
                <a:cs typeface="ＭＳ Ｐゴシック"/>
              </a:defRPr>
            </a:pPr>
            <a:endParaRPr lang="ja-JP"/>
          </a:p>
        </c:txPr>
        <c:crossAx val="407525888"/>
        <c:crosses val="autoZero"/>
        <c:auto val="0"/>
        <c:lblAlgn val="ctr"/>
        <c:lblOffset val="100"/>
        <c:tickLblSkip val="1"/>
        <c:tickMarkSkip val="1"/>
        <c:noMultiLvlLbl val="0"/>
      </c:catAx>
      <c:valAx>
        <c:axId val="407525888"/>
        <c:scaling>
          <c:orientation val="minMax"/>
          <c:min val="100000"/>
        </c:scaling>
        <c:delete val="0"/>
        <c:axPos val="l"/>
        <c:majorGridlines>
          <c:spPr>
            <a:ln w="3170">
              <a:solidFill>
                <a:schemeClr val="tx1"/>
              </a:solidFill>
              <a:prstDash val="solid"/>
            </a:ln>
          </c:spPr>
        </c:majorGridlines>
        <c:numFmt formatCode="General" sourceLinked="1"/>
        <c:majorTickMark val="in"/>
        <c:minorTickMark val="none"/>
        <c:tickLblPos val="nextTo"/>
        <c:spPr>
          <a:ln w="3170">
            <a:solidFill>
              <a:schemeClr val="tx1"/>
            </a:solidFill>
            <a:prstDash val="solid"/>
          </a:ln>
        </c:spPr>
        <c:txPr>
          <a:bodyPr rot="0" vert="horz"/>
          <a:lstStyle/>
          <a:p>
            <a:pPr>
              <a:defRPr sz="1398" b="0" i="0" u="none" strike="noStrike" baseline="0">
                <a:solidFill>
                  <a:schemeClr val="tx1"/>
                </a:solidFill>
                <a:latin typeface="ＭＳ Ｐゴシック"/>
                <a:ea typeface="ＭＳ Ｐゴシック"/>
                <a:cs typeface="ＭＳ Ｐゴシック"/>
              </a:defRPr>
            </a:pPr>
            <a:endParaRPr lang="ja-JP"/>
          </a:p>
        </c:txPr>
        <c:crossAx val="407523928"/>
        <c:crosses val="autoZero"/>
        <c:crossBetween val="between"/>
        <c:dispUnits>
          <c:builtInUnit val="hundredThousands"/>
          <c:dispUnitsLbl>
            <c:layout>
              <c:manualLayout>
                <c:xMode val="edge"/>
                <c:yMode val="edge"/>
                <c:x val="7.4379874464978721E-2"/>
                <c:y val="7.6628288422098387E-2"/>
              </c:manualLayout>
            </c:layout>
            <c:tx>
              <c:rich>
                <a:bodyPr rot="0" vert="wordArtVertRtl"/>
                <a:lstStyle/>
                <a:p>
                  <a:pPr algn="ctr">
                    <a:defRPr sz="899" b="0" i="0" u="none" strike="noStrike" baseline="0">
                      <a:solidFill>
                        <a:schemeClr val="tx1"/>
                      </a:solidFill>
                      <a:latin typeface="ＭＳ Ｐゴシック"/>
                      <a:ea typeface="ＭＳ Ｐゴシック"/>
                      <a:cs typeface="ＭＳ Ｐゴシック"/>
                    </a:defRPr>
                  </a:pPr>
                  <a:r>
                    <a:rPr lang="ja-JP" altLang="en-US"/>
                    <a:t>億</a:t>
                  </a:r>
                </a:p>
              </c:rich>
            </c:tx>
            <c:spPr>
              <a:noFill/>
              <a:ln w="25361">
                <a:noFill/>
              </a:ln>
            </c:spPr>
          </c:dispUnitsLbl>
        </c:dispUnits>
      </c:valAx>
      <c:catAx>
        <c:axId val="407526280"/>
        <c:scaling>
          <c:orientation val="minMax"/>
        </c:scaling>
        <c:delete val="1"/>
        <c:axPos val="b"/>
        <c:numFmt formatCode="General" sourceLinked="1"/>
        <c:majorTickMark val="out"/>
        <c:minorTickMark val="none"/>
        <c:tickLblPos val="nextTo"/>
        <c:crossAx val="407524712"/>
        <c:crosses val="autoZero"/>
        <c:auto val="0"/>
        <c:lblAlgn val="ctr"/>
        <c:lblOffset val="100"/>
        <c:noMultiLvlLbl val="0"/>
      </c:catAx>
      <c:valAx>
        <c:axId val="407524712"/>
        <c:scaling>
          <c:orientation val="minMax"/>
          <c:min val="20000"/>
        </c:scaling>
        <c:delete val="0"/>
        <c:axPos val="r"/>
        <c:numFmt formatCode="General" sourceLinked="1"/>
        <c:majorTickMark val="in"/>
        <c:minorTickMark val="none"/>
        <c:tickLblPos val="nextTo"/>
        <c:spPr>
          <a:ln w="3170">
            <a:solidFill>
              <a:schemeClr val="tx1"/>
            </a:solidFill>
            <a:prstDash val="solid"/>
          </a:ln>
        </c:spPr>
        <c:txPr>
          <a:bodyPr rot="0" vert="horz"/>
          <a:lstStyle/>
          <a:p>
            <a:pPr>
              <a:defRPr sz="1398" b="0" i="0" u="none" strike="noStrike" baseline="0">
                <a:solidFill>
                  <a:schemeClr val="tx1"/>
                </a:solidFill>
                <a:latin typeface="ＭＳ Ｐゴシック"/>
                <a:ea typeface="ＭＳ Ｐゴシック"/>
                <a:cs typeface="ＭＳ Ｐゴシック"/>
              </a:defRPr>
            </a:pPr>
            <a:endParaRPr lang="ja-JP"/>
          </a:p>
        </c:txPr>
        <c:crossAx val="407526280"/>
        <c:crosses val="max"/>
        <c:crossBetween val="between"/>
        <c:dispUnits>
          <c:builtInUnit val="tenThousands"/>
          <c:dispUnitsLbl>
            <c:layout>
              <c:manualLayout>
                <c:xMode val="edge"/>
                <c:yMode val="edge"/>
                <c:x val="0.95971563981042651"/>
                <c:y val="3.8314176245210725E-2"/>
              </c:manualLayout>
            </c:layout>
            <c:tx>
              <c:rich>
                <a:bodyPr rot="0" vert="wordArtVertRtl"/>
                <a:lstStyle/>
                <a:p>
                  <a:pPr algn="ctr">
                    <a:defRPr sz="899" b="0" i="0" u="none" strike="noStrike" baseline="0">
                      <a:solidFill>
                        <a:schemeClr val="tx1"/>
                      </a:solidFill>
                      <a:latin typeface="ＭＳ Ｐゴシック"/>
                      <a:ea typeface="ＭＳ Ｐゴシック"/>
                      <a:cs typeface="ＭＳ Ｐゴシック"/>
                    </a:defRPr>
                  </a:pPr>
                  <a:r>
                    <a:rPr lang="ja-JP" altLang="en-US"/>
                    <a:t>千万</a:t>
                  </a:r>
                </a:p>
              </c:rich>
            </c:tx>
            <c:spPr>
              <a:noFill/>
              <a:ln w="25361">
                <a:noFill/>
              </a:ln>
            </c:spPr>
          </c:dispUnitsLbl>
        </c:dispUnits>
      </c:valAx>
      <c:spPr>
        <a:solidFill>
          <a:schemeClr val="bg1"/>
        </a:solidFill>
        <a:ln w="12680">
          <a:solidFill>
            <a:schemeClr val="tx1"/>
          </a:solidFill>
          <a:prstDash val="solid"/>
        </a:ln>
      </c:spPr>
    </c:plotArea>
    <c:legend>
      <c:legendPos val="r"/>
      <c:layout>
        <c:manualLayout>
          <c:xMode val="edge"/>
          <c:yMode val="edge"/>
          <c:x val="0.29087961865305662"/>
          <c:y val="0.78978886227603806"/>
          <c:w val="0.69431279620853081"/>
          <c:h val="7.0881226053639848E-2"/>
        </c:manualLayout>
      </c:layout>
      <c:overlay val="0"/>
      <c:spPr>
        <a:solidFill>
          <a:schemeClr val="bg1"/>
        </a:solidFill>
        <a:ln w="3170">
          <a:solidFill>
            <a:schemeClr val="tx1"/>
          </a:solidFill>
          <a:prstDash val="solid"/>
        </a:ln>
      </c:spPr>
      <c:txPr>
        <a:bodyPr/>
        <a:lstStyle/>
        <a:p>
          <a:pPr>
            <a:defRPr sz="1008" b="0" i="0" u="none" strike="noStrike" baseline="0">
              <a:solidFill>
                <a:schemeClr val="tx1"/>
              </a:solidFill>
              <a:latin typeface="ＭＳ Ｐゴシック"/>
              <a:ea typeface="ＭＳ Ｐゴシック"/>
              <a:cs typeface="ＭＳ Ｐゴシック"/>
            </a:defRPr>
          </a:pPr>
          <a:endParaRPr lang="ja-JP"/>
        </a:p>
      </c:txPr>
    </c:legend>
    <c:plotVisOnly val="1"/>
    <c:dispBlanksAs val="gap"/>
    <c:showDLblsOverMax val="0"/>
  </c:chart>
  <c:spPr>
    <a:noFill/>
    <a:ln>
      <a:noFill/>
    </a:ln>
  </c:spPr>
  <c:txPr>
    <a:bodyPr/>
    <a:lstStyle/>
    <a:p>
      <a:pPr>
        <a:defRPr sz="1098" b="0" i="0" u="none" strike="noStrike" baseline="0">
          <a:solidFill>
            <a:schemeClr val="tx1"/>
          </a:solidFill>
          <a:latin typeface="ＭＳ Ｐゴシック"/>
          <a:ea typeface="ＭＳ Ｐゴシック"/>
          <a:cs typeface="ＭＳ Ｐゴシック"/>
        </a:defRPr>
      </a:pPr>
      <a:endParaRPr lang="ja-JP"/>
    </a:p>
  </c:txPr>
  <c:externalData r:id="rId1">
    <c:autoUpdate val="0"/>
  </c:externalData>
  <c:userShapes r:id="rId2"/>
</c:chartSpace>
</file>

<file path=ppt/charts/chart7.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38" b="0" i="0" u="none" strike="noStrike" baseline="0">
                <a:solidFill>
                  <a:schemeClr val="tx1"/>
                </a:solidFill>
                <a:latin typeface="ＭＳ Ｐゴシック"/>
                <a:ea typeface="ＭＳ Ｐゴシック"/>
                <a:cs typeface="ＭＳ Ｐゴシック"/>
              </a:defRPr>
            </a:pPr>
            <a:r>
              <a:rPr lang="zh-TW" altLang="en-US"/>
              <a:t>医科診療所群</a:t>
            </a:r>
          </a:p>
        </c:rich>
      </c:tx>
      <c:layout>
        <c:manualLayout>
          <c:xMode val="edge"/>
          <c:yMode val="edge"/>
          <c:x val="0.33898305084745761"/>
          <c:y val="5.2141527001862198E-2"/>
        </c:manualLayout>
      </c:layout>
      <c:overlay val="0"/>
      <c:spPr>
        <a:noFill/>
        <a:ln w="26091">
          <a:noFill/>
        </a:ln>
      </c:spPr>
    </c:title>
    <c:autoTitleDeleted val="0"/>
    <c:plotArea>
      <c:layout>
        <c:manualLayout>
          <c:layoutTarget val="inner"/>
          <c:xMode val="edge"/>
          <c:yMode val="edge"/>
          <c:x val="0.11381957744985646"/>
          <c:y val="2.7932960893854747E-2"/>
          <c:w val="0.86196746504593003"/>
          <c:h val="0.85474860335195535"/>
        </c:manualLayout>
      </c:layout>
      <c:lineChart>
        <c:grouping val="standard"/>
        <c:varyColors val="0"/>
        <c:ser>
          <c:idx val="1"/>
          <c:order val="0"/>
          <c:tx>
            <c:strRef>
              <c:f>Sheet1!$A$2</c:f>
              <c:strCache>
                <c:ptCount val="1"/>
                <c:pt idx="0">
                  <c:v>星崎</c:v>
                </c:pt>
              </c:strCache>
            </c:strRef>
          </c:tx>
          <c:spPr>
            <a:ln w="39137">
              <a:solidFill>
                <a:srgbClr val="0000FF"/>
              </a:solidFill>
              <a:prstDash val="solid"/>
            </a:ln>
          </c:spPr>
          <c:marker>
            <c:symbol val="square"/>
            <c:size val="11"/>
            <c:spPr>
              <a:solidFill>
                <a:srgbClr val="0000FF"/>
              </a:solidFill>
              <a:ln>
                <a:solidFill>
                  <a:srgbClr val="0000FF"/>
                </a:solidFill>
                <a:prstDash val="solid"/>
              </a:ln>
            </c:spPr>
          </c:marker>
          <c:cat>
            <c:numRef>
              <c:f>Sheet1!$B$1:$L$1</c:f>
              <c:numCache>
                <c:formatCode>General</c:formatCode>
                <c:ptCount val="11"/>
                <c:pt idx="0">
                  <c:v>2010</c:v>
                </c:pt>
                <c:pt idx="1">
                  <c:v>2011</c:v>
                </c:pt>
                <c:pt idx="2">
                  <c:v>2012</c:v>
                </c:pt>
                <c:pt idx="3">
                  <c:v>2013</c:v>
                </c:pt>
                <c:pt idx="4">
                  <c:v>2014</c:v>
                </c:pt>
                <c:pt idx="5">
                  <c:v>2015</c:v>
                </c:pt>
                <c:pt idx="6">
                  <c:v>2016</c:v>
                </c:pt>
                <c:pt idx="7">
                  <c:v>2017</c:v>
                </c:pt>
                <c:pt idx="8">
                  <c:v>2018</c:v>
                </c:pt>
                <c:pt idx="9">
                  <c:v>2019</c:v>
                </c:pt>
                <c:pt idx="10">
                  <c:v>2020</c:v>
                </c:pt>
              </c:numCache>
            </c:numRef>
          </c:cat>
          <c:val>
            <c:numRef>
              <c:f>Sheet1!$B$2:$L$2</c:f>
              <c:numCache>
                <c:formatCode>General</c:formatCode>
                <c:ptCount val="11"/>
                <c:pt idx="0">
                  <c:v>173934</c:v>
                </c:pt>
                <c:pt idx="1">
                  <c:v>152652</c:v>
                </c:pt>
                <c:pt idx="2">
                  <c:v>156916</c:v>
                </c:pt>
                <c:pt idx="3">
                  <c:v>143870</c:v>
                </c:pt>
                <c:pt idx="4" formatCode="#,##0">
                  <c:v>138741</c:v>
                </c:pt>
                <c:pt idx="5" formatCode="#,##0">
                  <c:v>126419</c:v>
                </c:pt>
                <c:pt idx="6">
                  <c:v>113092</c:v>
                </c:pt>
                <c:pt idx="7">
                  <c:v>115100</c:v>
                </c:pt>
                <c:pt idx="8">
                  <c:v>126708</c:v>
                </c:pt>
                <c:pt idx="9">
                  <c:v>170384</c:v>
                </c:pt>
                <c:pt idx="10">
                  <c:v>168831</c:v>
                </c:pt>
              </c:numCache>
            </c:numRef>
          </c:val>
          <c:smooth val="0"/>
        </c:ser>
        <c:ser>
          <c:idx val="0"/>
          <c:order val="1"/>
          <c:tx>
            <c:strRef>
              <c:f>Sheet1!$A$3</c:f>
              <c:strCache>
                <c:ptCount val="1"/>
                <c:pt idx="0">
                  <c:v>たから</c:v>
                </c:pt>
              </c:strCache>
            </c:strRef>
          </c:tx>
          <c:spPr>
            <a:ln w="39137">
              <a:solidFill>
                <a:srgbClr val="FF0000"/>
              </a:solidFill>
              <a:prstDash val="solid"/>
            </a:ln>
          </c:spPr>
          <c:marker>
            <c:symbol val="diamond"/>
            <c:size val="11"/>
            <c:spPr>
              <a:solidFill>
                <a:srgbClr val="FF0000"/>
              </a:solidFill>
              <a:ln>
                <a:solidFill>
                  <a:srgbClr val="FF0000"/>
                </a:solidFill>
                <a:prstDash val="solid"/>
              </a:ln>
            </c:spPr>
          </c:marker>
          <c:cat>
            <c:numRef>
              <c:f>Sheet1!$B$1:$L$1</c:f>
              <c:numCache>
                <c:formatCode>General</c:formatCode>
                <c:ptCount val="11"/>
                <c:pt idx="0">
                  <c:v>2010</c:v>
                </c:pt>
                <c:pt idx="1">
                  <c:v>2011</c:v>
                </c:pt>
                <c:pt idx="2">
                  <c:v>2012</c:v>
                </c:pt>
                <c:pt idx="3">
                  <c:v>2013</c:v>
                </c:pt>
                <c:pt idx="4">
                  <c:v>2014</c:v>
                </c:pt>
                <c:pt idx="5">
                  <c:v>2015</c:v>
                </c:pt>
                <c:pt idx="6">
                  <c:v>2016</c:v>
                </c:pt>
                <c:pt idx="7">
                  <c:v>2017</c:v>
                </c:pt>
                <c:pt idx="8">
                  <c:v>2018</c:v>
                </c:pt>
                <c:pt idx="9">
                  <c:v>2019</c:v>
                </c:pt>
                <c:pt idx="10">
                  <c:v>2020</c:v>
                </c:pt>
              </c:numCache>
            </c:numRef>
          </c:cat>
          <c:val>
            <c:numRef>
              <c:f>Sheet1!$B$3:$L$3</c:f>
              <c:numCache>
                <c:formatCode>General</c:formatCode>
                <c:ptCount val="11"/>
                <c:pt idx="0">
                  <c:v>180540</c:v>
                </c:pt>
                <c:pt idx="1">
                  <c:v>177123</c:v>
                </c:pt>
                <c:pt idx="2">
                  <c:v>152826</c:v>
                </c:pt>
                <c:pt idx="3">
                  <c:v>145807</c:v>
                </c:pt>
                <c:pt idx="4" formatCode="#,##0">
                  <c:v>146099</c:v>
                </c:pt>
                <c:pt idx="5" formatCode="#,##0">
                  <c:v>141742</c:v>
                </c:pt>
                <c:pt idx="6">
                  <c:v>135423</c:v>
                </c:pt>
                <c:pt idx="7">
                  <c:v>134170</c:v>
                </c:pt>
                <c:pt idx="8">
                  <c:v>130833</c:v>
                </c:pt>
                <c:pt idx="9">
                  <c:v>105581</c:v>
                </c:pt>
                <c:pt idx="10">
                  <c:v>101415</c:v>
                </c:pt>
              </c:numCache>
            </c:numRef>
          </c:val>
          <c:smooth val="0"/>
        </c:ser>
        <c:ser>
          <c:idx val="2"/>
          <c:order val="2"/>
          <c:tx>
            <c:strRef>
              <c:f>Sheet1!$A$4</c:f>
              <c:strCache>
                <c:ptCount val="1"/>
                <c:pt idx="0">
                  <c:v>富木島</c:v>
                </c:pt>
              </c:strCache>
            </c:strRef>
          </c:tx>
          <c:spPr>
            <a:ln w="39137">
              <a:solidFill>
                <a:srgbClr val="008080"/>
              </a:solidFill>
              <a:prstDash val="solid"/>
            </a:ln>
          </c:spPr>
          <c:marker>
            <c:symbol val="triangle"/>
            <c:size val="9"/>
            <c:spPr>
              <a:solidFill>
                <a:srgbClr val="00FF00"/>
              </a:solidFill>
              <a:ln>
                <a:solidFill>
                  <a:srgbClr val="008080"/>
                </a:solidFill>
                <a:prstDash val="solid"/>
              </a:ln>
            </c:spPr>
          </c:marker>
          <c:cat>
            <c:numRef>
              <c:f>Sheet1!$B$1:$L$1</c:f>
              <c:numCache>
                <c:formatCode>General</c:formatCode>
                <c:ptCount val="11"/>
                <c:pt idx="0">
                  <c:v>2010</c:v>
                </c:pt>
                <c:pt idx="1">
                  <c:v>2011</c:v>
                </c:pt>
                <c:pt idx="2">
                  <c:v>2012</c:v>
                </c:pt>
                <c:pt idx="3">
                  <c:v>2013</c:v>
                </c:pt>
                <c:pt idx="4">
                  <c:v>2014</c:v>
                </c:pt>
                <c:pt idx="5">
                  <c:v>2015</c:v>
                </c:pt>
                <c:pt idx="6">
                  <c:v>2016</c:v>
                </c:pt>
                <c:pt idx="7">
                  <c:v>2017</c:v>
                </c:pt>
                <c:pt idx="8">
                  <c:v>2018</c:v>
                </c:pt>
                <c:pt idx="9">
                  <c:v>2019</c:v>
                </c:pt>
                <c:pt idx="10">
                  <c:v>2020</c:v>
                </c:pt>
              </c:numCache>
            </c:numRef>
          </c:cat>
          <c:val>
            <c:numRef>
              <c:f>Sheet1!$B$4:$L$4</c:f>
              <c:numCache>
                <c:formatCode>General</c:formatCode>
                <c:ptCount val="11"/>
                <c:pt idx="0">
                  <c:v>192682</c:v>
                </c:pt>
                <c:pt idx="1">
                  <c:v>216277</c:v>
                </c:pt>
                <c:pt idx="2">
                  <c:v>211128</c:v>
                </c:pt>
                <c:pt idx="3">
                  <c:v>206325</c:v>
                </c:pt>
                <c:pt idx="4" formatCode="#,##0">
                  <c:v>205081</c:v>
                </c:pt>
                <c:pt idx="5" formatCode="#,##0">
                  <c:v>208805</c:v>
                </c:pt>
                <c:pt idx="6">
                  <c:v>205970</c:v>
                </c:pt>
                <c:pt idx="7">
                  <c:v>207808</c:v>
                </c:pt>
                <c:pt idx="8">
                  <c:v>208542</c:v>
                </c:pt>
                <c:pt idx="9">
                  <c:v>225057</c:v>
                </c:pt>
                <c:pt idx="10">
                  <c:v>221428</c:v>
                </c:pt>
              </c:numCache>
            </c:numRef>
          </c:val>
          <c:smooth val="0"/>
        </c:ser>
        <c:ser>
          <c:idx val="3"/>
          <c:order val="3"/>
          <c:tx>
            <c:strRef>
              <c:f>Sheet1!$A$5</c:f>
              <c:strCache>
                <c:ptCount val="1"/>
                <c:pt idx="0">
                  <c:v>桃山</c:v>
                </c:pt>
              </c:strCache>
            </c:strRef>
          </c:tx>
          <c:spPr>
            <a:ln w="39137">
              <a:solidFill>
                <a:srgbClr val="000000"/>
              </a:solidFill>
              <a:prstDash val="solid"/>
            </a:ln>
          </c:spPr>
          <c:marker>
            <c:symbol val="x"/>
            <c:size val="9"/>
            <c:spPr>
              <a:noFill/>
              <a:ln>
                <a:solidFill>
                  <a:srgbClr val="000000"/>
                </a:solidFill>
                <a:prstDash val="solid"/>
              </a:ln>
            </c:spPr>
          </c:marker>
          <c:cat>
            <c:numRef>
              <c:f>Sheet1!$B$1:$L$1</c:f>
              <c:numCache>
                <c:formatCode>General</c:formatCode>
                <c:ptCount val="11"/>
                <c:pt idx="0">
                  <c:v>2010</c:v>
                </c:pt>
                <c:pt idx="1">
                  <c:v>2011</c:v>
                </c:pt>
                <c:pt idx="2">
                  <c:v>2012</c:v>
                </c:pt>
                <c:pt idx="3">
                  <c:v>2013</c:v>
                </c:pt>
                <c:pt idx="4">
                  <c:v>2014</c:v>
                </c:pt>
                <c:pt idx="5">
                  <c:v>2015</c:v>
                </c:pt>
                <c:pt idx="6">
                  <c:v>2016</c:v>
                </c:pt>
                <c:pt idx="7">
                  <c:v>2017</c:v>
                </c:pt>
                <c:pt idx="8">
                  <c:v>2018</c:v>
                </c:pt>
                <c:pt idx="9">
                  <c:v>2019</c:v>
                </c:pt>
                <c:pt idx="10">
                  <c:v>2020</c:v>
                </c:pt>
              </c:numCache>
            </c:numRef>
          </c:cat>
          <c:val>
            <c:numRef>
              <c:f>Sheet1!$B$5:$L$5</c:f>
              <c:numCache>
                <c:formatCode>General</c:formatCode>
                <c:ptCount val="11"/>
                <c:pt idx="0">
                  <c:v>150415</c:v>
                </c:pt>
                <c:pt idx="1">
                  <c:v>149740</c:v>
                </c:pt>
                <c:pt idx="2">
                  <c:v>137701</c:v>
                </c:pt>
                <c:pt idx="3">
                  <c:v>130700</c:v>
                </c:pt>
                <c:pt idx="4" formatCode="#,##0">
                  <c:v>127041</c:v>
                </c:pt>
                <c:pt idx="5" formatCode="#,##0">
                  <c:v>129407</c:v>
                </c:pt>
                <c:pt idx="6">
                  <c:v>122614</c:v>
                </c:pt>
                <c:pt idx="7">
                  <c:v>105555</c:v>
                </c:pt>
                <c:pt idx="8">
                  <c:v>102052</c:v>
                </c:pt>
                <c:pt idx="9">
                  <c:v>90896</c:v>
                </c:pt>
                <c:pt idx="10">
                  <c:v>108397</c:v>
                </c:pt>
              </c:numCache>
            </c:numRef>
          </c:val>
          <c:smooth val="0"/>
        </c:ser>
        <c:ser>
          <c:idx val="5"/>
          <c:order val="4"/>
          <c:tx>
            <c:strRef>
              <c:f>Sheet1!$A$6</c:f>
              <c:strCache>
                <c:ptCount val="1"/>
                <c:pt idx="0">
                  <c:v>よってって</c:v>
                </c:pt>
              </c:strCache>
            </c:strRef>
          </c:tx>
          <c:spPr>
            <a:ln w="39137">
              <a:solidFill>
                <a:srgbClr val="FF00FF"/>
              </a:solidFill>
              <a:prstDash val="solid"/>
            </a:ln>
          </c:spPr>
          <c:marker>
            <c:symbol val="circle"/>
            <c:size val="9"/>
            <c:spPr>
              <a:solidFill>
                <a:srgbClr val="FF00FF"/>
              </a:solidFill>
              <a:ln>
                <a:solidFill>
                  <a:srgbClr val="FF00FF"/>
                </a:solidFill>
                <a:prstDash val="solid"/>
              </a:ln>
            </c:spPr>
          </c:marker>
          <c:cat>
            <c:numRef>
              <c:f>Sheet1!$B$1:$L$1</c:f>
              <c:numCache>
                <c:formatCode>General</c:formatCode>
                <c:ptCount val="11"/>
                <c:pt idx="0">
                  <c:v>2010</c:v>
                </c:pt>
                <c:pt idx="1">
                  <c:v>2011</c:v>
                </c:pt>
                <c:pt idx="2">
                  <c:v>2012</c:v>
                </c:pt>
                <c:pt idx="3">
                  <c:v>2013</c:v>
                </c:pt>
                <c:pt idx="4">
                  <c:v>2014</c:v>
                </c:pt>
                <c:pt idx="5">
                  <c:v>2015</c:v>
                </c:pt>
                <c:pt idx="6">
                  <c:v>2016</c:v>
                </c:pt>
                <c:pt idx="7">
                  <c:v>2017</c:v>
                </c:pt>
                <c:pt idx="8">
                  <c:v>2018</c:v>
                </c:pt>
                <c:pt idx="9">
                  <c:v>2019</c:v>
                </c:pt>
                <c:pt idx="10">
                  <c:v>2020</c:v>
                </c:pt>
              </c:numCache>
            </c:numRef>
          </c:cat>
          <c:val>
            <c:numRef>
              <c:f>Sheet1!$B$6:$L$6</c:f>
              <c:numCache>
                <c:formatCode>General</c:formatCode>
                <c:ptCount val="11"/>
                <c:pt idx="5">
                  <c:v>33790</c:v>
                </c:pt>
                <c:pt idx="6">
                  <c:v>51815</c:v>
                </c:pt>
                <c:pt idx="7">
                  <c:v>44794</c:v>
                </c:pt>
                <c:pt idx="8">
                  <c:v>76992</c:v>
                </c:pt>
                <c:pt idx="9">
                  <c:v>95440</c:v>
                </c:pt>
                <c:pt idx="10">
                  <c:v>106579</c:v>
                </c:pt>
              </c:numCache>
            </c:numRef>
          </c:val>
          <c:smooth val="0"/>
        </c:ser>
        <c:ser>
          <c:idx val="6"/>
          <c:order val="5"/>
          <c:tx>
            <c:strRef>
              <c:f>Sheet1!$A$7</c:f>
              <c:strCache>
                <c:ptCount val="1"/>
                <c:pt idx="0">
                  <c:v>メンタル</c:v>
                </c:pt>
              </c:strCache>
            </c:strRef>
          </c:tx>
          <c:spPr>
            <a:ln w="39137">
              <a:solidFill>
                <a:srgbClr val="993300"/>
              </a:solidFill>
              <a:prstDash val="solid"/>
            </a:ln>
          </c:spPr>
          <c:marker>
            <c:symbol val="x"/>
            <c:size val="9"/>
            <c:spPr>
              <a:solidFill>
                <a:srgbClr val="993300"/>
              </a:solidFill>
              <a:ln>
                <a:solidFill>
                  <a:srgbClr val="993300"/>
                </a:solidFill>
                <a:prstDash val="solid"/>
              </a:ln>
            </c:spPr>
          </c:marker>
          <c:cat>
            <c:numRef>
              <c:f>Sheet1!$B$1:$L$1</c:f>
              <c:numCache>
                <c:formatCode>General</c:formatCode>
                <c:ptCount val="11"/>
                <c:pt idx="0">
                  <c:v>2010</c:v>
                </c:pt>
                <c:pt idx="1">
                  <c:v>2011</c:v>
                </c:pt>
                <c:pt idx="2">
                  <c:v>2012</c:v>
                </c:pt>
                <c:pt idx="3">
                  <c:v>2013</c:v>
                </c:pt>
                <c:pt idx="4">
                  <c:v>2014</c:v>
                </c:pt>
                <c:pt idx="5">
                  <c:v>2015</c:v>
                </c:pt>
                <c:pt idx="6">
                  <c:v>2016</c:v>
                </c:pt>
                <c:pt idx="7">
                  <c:v>2017</c:v>
                </c:pt>
                <c:pt idx="8">
                  <c:v>2018</c:v>
                </c:pt>
                <c:pt idx="9">
                  <c:v>2019</c:v>
                </c:pt>
                <c:pt idx="10">
                  <c:v>2020</c:v>
                </c:pt>
              </c:numCache>
            </c:numRef>
          </c:cat>
          <c:val>
            <c:numRef>
              <c:f>Sheet1!$B$7:$L$7</c:f>
              <c:numCache>
                <c:formatCode>General</c:formatCode>
                <c:ptCount val="11"/>
                <c:pt idx="5">
                  <c:v>83084</c:v>
                </c:pt>
                <c:pt idx="6">
                  <c:v>88490</c:v>
                </c:pt>
                <c:pt idx="7">
                  <c:v>99420</c:v>
                </c:pt>
                <c:pt idx="8">
                  <c:v>134989</c:v>
                </c:pt>
                <c:pt idx="9">
                  <c:v>127154</c:v>
                </c:pt>
                <c:pt idx="10">
                  <c:v>133023</c:v>
                </c:pt>
              </c:numCache>
            </c:numRef>
          </c:val>
          <c:smooth val="0"/>
        </c:ser>
        <c:dLbls>
          <c:showLegendKey val="0"/>
          <c:showVal val="0"/>
          <c:showCatName val="0"/>
          <c:showSerName val="0"/>
          <c:showPercent val="0"/>
          <c:showBubbleSize val="0"/>
        </c:dLbls>
        <c:marker val="1"/>
        <c:smooth val="0"/>
        <c:axId val="407528240"/>
        <c:axId val="407522752"/>
      </c:lineChart>
      <c:catAx>
        <c:axId val="407528240"/>
        <c:scaling>
          <c:orientation val="minMax"/>
        </c:scaling>
        <c:delete val="0"/>
        <c:axPos val="b"/>
        <c:numFmt formatCode="General" sourceLinked="1"/>
        <c:majorTickMark val="in"/>
        <c:minorTickMark val="none"/>
        <c:tickLblPos val="nextTo"/>
        <c:spPr>
          <a:ln w="3261">
            <a:solidFill>
              <a:schemeClr val="tx1"/>
            </a:solidFill>
            <a:prstDash val="solid"/>
          </a:ln>
        </c:spPr>
        <c:txPr>
          <a:bodyPr rot="0" vert="horz"/>
          <a:lstStyle/>
          <a:p>
            <a:pPr>
              <a:defRPr sz="1027" b="0" i="0" u="none" strike="noStrike" baseline="0">
                <a:solidFill>
                  <a:schemeClr val="tx1"/>
                </a:solidFill>
                <a:latin typeface="ＭＳ Ｐゴシック"/>
                <a:ea typeface="ＭＳ Ｐゴシック"/>
                <a:cs typeface="ＭＳ Ｐゴシック"/>
              </a:defRPr>
            </a:pPr>
            <a:endParaRPr lang="ja-JP"/>
          </a:p>
        </c:txPr>
        <c:crossAx val="407522752"/>
        <c:crosses val="autoZero"/>
        <c:auto val="0"/>
        <c:lblAlgn val="ctr"/>
        <c:lblOffset val="100"/>
        <c:tickLblSkip val="1"/>
        <c:tickMarkSkip val="1"/>
        <c:noMultiLvlLbl val="0"/>
      </c:catAx>
      <c:valAx>
        <c:axId val="407522752"/>
        <c:scaling>
          <c:orientation val="minMax"/>
          <c:min val="0"/>
        </c:scaling>
        <c:delete val="0"/>
        <c:axPos val="l"/>
        <c:majorGridlines>
          <c:spPr>
            <a:ln w="3261">
              <a:solidFill>
                <a:schemeClr val="tx1"/>
              </a:solidFill>
              <a:prstDash val="solid"/>
            </a:ln>
          </c:spPr>
        </c:majorGridlines>
        <c:numFmt formatCode="General" sourceLinked="1"/>
        <c:majorTickMark val="in"/>
        <c:minorTickMark val="none"/>
        <c:tickLblPos val="nextTo"/>
        <c:spPr>
          <a:ln w="3261">
            <a:solidFill>
              <a:schemeClr val="tx1"/>
            </a:solidFill>
            <a:prstDash val="solid"/>
          </a:ln>
        </c:spPr>
        <c:txPr>
          <a:bodyPr rot="0" vert="horz"/>
          <a:lstStyle/>
          <a:p>
            <a:pPr>
              <a:defRPr sz="1438" b="0" i="0" u="none" strike="noStrike" baseline="0">
                <a:solidFill>
                  <a:schemeClr val="tx1"/>
                </a:solidFill>
                <a:latin typeface="ＭＳ Ｐゴシック"/>
                <a:ea typeface="ＭＳ Ｐゴシック"/>
                <a:cs typeface="ＭＳ Ｐゴシック"/>
              </a:defRPr>
            </a:pPr>
            <a:endParaRPr lang="ja-JP"/>
          </a:p>
        </c:txPr>
        <c:crossAx val="407528240"/>
        <c:crosses val="autoZero"/>
        <c:crossBetween val="between"/>
        <c:dispUnits>
          <c:builtInUnit val="hundredThousands"/>
          <c:dispUnitsLbl>
            <c:layout>
              <c:manualLayout>
                <c:xMode val="edge"/>
                <c:yMode val="edge"/>
                <c:x val="2.5167128559439506E-2"/>
                <c:y val="7.1978261150805939E-2"/>
              </c:manualLayout>
            </c:layout>
            <c:tx>
              <c:rich>
                <a:bodyPr rot="0" vert="wordArtVertRtl"/>
                <a:lstStyle/>
                <a:p>
                  <a:pPr algn="ctr">
                    <a:defRPr sz="924" b="0" i="0" u="none" strike="noStrike" baseline="0">
                      <a:solidFill>
                        <a:schemeClr val="tx1"/>
                      </a:solidFill>
                      <a:latin typeface="ＭＳ Ｐゴシック"/>
                      <a:ea typeface="ＭＳ Ｐゴシック"/>
                      <a:cs typeface="ＭＳ Ｐゴシック"/>
                    </a:defRPr>
                  </a:pPr>
                  <a:r>
                    <a:rPr lang="ja-JP" altLang="en-US"/>
                    <a:t>億</a:t>
                  </a:r>
                </a:p>
              </c:rich>
            </c:tx>
            <c:spPr>
              <a:noFill/>
              <a:ln w="26091">
                <a:noFill/>
              </a:ln>
            </c:spPr>
          </c:dispUnitsLbl>
        </c:dispUnits>
      </c:valAx>
      <c:spPr>
        <a:solidFill>
          <a:srgbClr val="FFFFFF"/>
        </a:solidFill>
        <a:ln w="13046">
          <a:solidFill>
            <a:schemeClr val="tx1"/>
          </a:solidFill>
          <a:prstDash val="solid"/>
        </a:ln>
      </c:spPr>
    </c:plotArea>
    <c:legend>
      <c:legendPos val="r"/>
      <c:layout>
        <c:manualLayout>
          <c:xMode val="edge"/>
          <c:yMode val="edge"/>
          <c:x val="6.291780581335755E-3"/>
          <c:y val="0.72012981972568835"/>
          <c:w val="0.47876660293142487"/>
          <c:h val="0.13594040968342644"/>
        </c:manualLayout>
      </c:layout>
      <c:overlay val="0"/>
      <c:spPr>
        <a:solidFill>
          <a:schemeClr val="bg1"/>
        </a:solidFill>
        <a:ln w="3261">
          <a:solidFill>
            <a:schemeClr val="tx1"/>
          </a:solidFill>
          <a:prstDash val="solid"/>
        </a:ln>
      </c:spPr>
      <c:txPr>
        <a:bodyPr/>
        <a:lstStyle/>
        <a:p>
          <a:pPr>
            <a:defRPr sz="1037" b="0" i="0" u="none" strike="noStrike" baseline="0">
              <a:solidFill>
                <a:schemeClr val="tx1"/>
              </a:solidFill>
              <a:latin typeface="ＭＳ Ｐゴシック"/>
              <a:ea typeface="ＭＳ Ｐゴシック"/>
              <a:cs typeface="ＭＳ Ｐゴシック"/>
            </a:defRPr>
          </a:pPr>
          <a:endParaRPr lang="ja-JP"/>
        </a:p>
      </c:txPr>
    </c:legend>
    <c:plotVisOnly val="1"/>
    <c:dispBlanksAs val="gap"/>
    <c:showDLblsOverMax val="0"/>
  </c:chart>
  <c:spPr>
    <a:noFill/>
    <a:ln>
      <a:noFill/>
    </a:ln>
  </c:spPr>
  <c:txPr>
    <a:bodyPr/>
    <a:lstStyle/>
    <a:p>
      <a:pPr>
        <a:defRPr sz="1130" b="0" i="0" u="none" strike="noStrike" baseline="0">
          <a:solidFill>
            <a:schemeClr val="tx1"/>
          </a:solidFill>
          <a:latin typeface="ＭＳ Ｐゴシック"/>
          <a:ea typeface="ＭＳ Ｐゴシック"/>
          <a:cs typeface="ＭＳ Ｐゴシック"/>
        </a:defRPr>
      </a:pPr>
      <a:endParaRPr lang="ja-JP"/>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395" b="0" i="0" u="none" strike="noStrike" baseline="0">
                <a:solidFill>
                  <a:schemeClr val="tx1"/>
                </a:solidFill>
                <a:latin typeface="ＭＳ ゴシック"/>
                <a:ea typeface="ＭＳ ゴシック"/>
                <a:cs typeface="ＭＳ ゴシック"/>
              </a:defRPr>
            </a:pPr>
            <a:r>
              <a:rPr lang="zh-TW" altLang="en-US"/>
              <a:t>訪問看護ｽﾃｰｼｮﾝ群</a:t>
            </a:r>
          </a:p>
        </c:rich>
      </c:tx>
      <c:layout>
        <c:manualLayout>
          <c:xMode val="edge"/>
          <c:yMode val="edge"/>
          <c:x val="0.29951701781828488"/>
          <c:y val="5.2530947563443113E-2"/>
        </c:manualLayout>
      </c:layout>
      <c:overlay val="0"/>
      <c:spPr>
        <a:solidFill>
          <a:schemeClr val="bg1"/>
        </a:solidFill>
        <a:ln w="25308">
          <a:noFill/>
        </a:ln>
      </c:spPr>
    </c:title>
    <c:autoTitleDeleted val="0"/>
    <c:plotArea>
      <c:layout>
        <c:manualLayout>
          <c:layoutTarget val="inner"/>
          <c:xMode val="edge"/>
          <c:yMode val="edge"/>
          <c:x val="0.11835748792270531"/>
          <c:y val="2.7726432532347505E-2"/>
          <c:w val="0.84057971014492749"/>
          <c:h val="0.79530620901489468"/>
        </c:manualLayout>
      </c:layout>
      <c:lineChart>
        <c:grouping val="standard"/>
        <c:varyColors val="0"/>
        <c:ser>
          <c:idx val="0"/>
          <c:order val="0"/>
          <c:tx>
            <c:strRef>
              <c:f>Sheet1!$A$2</c:f>
              <c:strCache>
                <c:ptCount val="1"/>
                <c:pt idx="0">
                  <c:v>みなみ</c:v>
                </c:pt>
              </c:strCache>
            </c:strRef>
          </c:tx>
          <c:spPr>
            <a:ln w="37963">
              <a:solidFill>
                <a:srgbClr val="FF0000"/>
              </a:solidFill>
              <a:prstDash val="solid"/>
            </a:ln>
          </c:spPr>
          <c:marker>
            <c:symbol val="diamond"/>
            <c:size val="8"/>
            <c:spPr>
              <a:solidFill>
                <a:srgbClr val="FF0000"/>
              </a:solidFill>
              <a:ln>
                <a:solidFill>
                  <a:srgbClr val="FF0000"/>
                </a:solidFill>
                <a:prstDash val="solid"/>
              </a:ln>
            </c:spPr>
          </c:marker>
          <c:cat>
            <c:numRef>
              <c:f>Sheet1!$B$1:$L$1</c:f>
              <c:numCache>
                <c:formatCode>General</c:formatCode>
                <c:ptCount val="11"/>
                <c:pt idx="0">
                  <c:v>2010</c:v>
                </c:pt>
                <c:pt idx="1">
                  <c:v>2011</c:v>
                </c:pt>
                <c:pt idx="2">
                  <c:v>2012</c:v>
                </c:pt>
                <c:pt idx="3">
                  <c:v>2013</c:v>
                </c:pt>
                <c:pt idx="4">
                  <c:v>2014</c:v>
                </c:pt>
                <c:pt idx="5">
                  <c:v>2015</c:v>
                </c:pt>
                <c:pt idx="6">
                  <c:v>2016</c:v>
                </c:pt>
                <c:pt idx="7">
                  <c:v>2017</c:v>
                </c:pt>
                <c:pt idx="8">
                  <c:v>2018</c:v>
                </c:pt>
                <c:pt idx="9">
                  <c:v>2019</c:v>
                </c:pt>
                <c:pt idx="10">
                  <c:v>2020</c:v>
                </c:pt>
              </c:numCache>
            </c:numRef>
          </c:cat>
          <c:val>
            <c:numRef>
              <c:f>Sheet1!$B$2:$L$2</c:f>
              <c:numCache>
                <c:formatCode>General</c:formatCode>
                <c:ptCount val="11"/>
                <c:pt idx="0">
                  <c:v>55228</c:v>
                </c:pt>
                <c:pt idx="1">
                  <c:v>57895</c:v>
                </c:pt>
                <c:pt idx="2">
                  <c:v>59429</c:v>
                </c:pt>
                <c:pt idx="3">
                  <c:v>51043</c:v>
                </c:pt>
                <c:pt idx="4" formatCode="#,##0">
                  <c:v>57339</c:v>
                </c:pt>
                <c:pt idx="5" formatCode="#,##0">
                  <c:v>85328</c:v>
                </c:pt>
                <c:pt idx="6">
                  <c:v>82482</c:v>
                </c:pt>
                <c:pt idx="7">
                  <c:v>81864</c:v>
                </c:pt>
                <c:pt idx="8">
                  <c:v>79758</c:v>
                </c:pt>
                <c:pt idx="9">
                  <c:v>69900</c:v>
                </c:pt>
                <c:pt idx="10">
                  <c:v>125344</c:v>
                </c:pt>
              </c:numCache>
            </c:numRef>
          </c:val>
          <c:smooth val="0"/>
        </c:ser>
        <c:ser>
          <c:idx val="1"/>
          <c:order val="1"/>
          <c:tx>
            <c:strRef>
              <c:f>Sheet1!$A$6</c:f>
              <c:strCache>
                <c:ptCount val="1"/>
                <c:pt idx="0">
                  <c:v>ありまつ</c:v>
                </c:pt>
              </c:strCache>
            </c:strRef>
          </c:tx>
          <c:spPr>
            <a:ln w="37963">
              <a:solidFill>
                <a:srgbClr val="7030A0"/>
              </a:solidFill>
              <a:prstDash val="solid"/>
            </a:ln>
          </c:spPr>
          <c:marker>
            <c:symbol val="diamond"/>
            <c:size val="8"/>
            <c:spPr>
              <a:solidFill>
                <a:srgbClr val="7030A0"/>
              </a:solidFill>
              <a:ln>
                <a:solidFill>
                  <a:srgbClr val="7030A0"/>
                </a:solidFill>
                <a:prstDash val="solid"/>
              </a:ln>
            </c:spPr>
          </c:marker>
          <c:cat>
            <c:numRef>
              <c:f>Sheet1!$B$1:$L$1</c:f>
              <c:numCache>
                <c:formatCode>General</c:formatCode>
                <c:ptCount val="11"/>
                <c:pt idx="0">
                  <c:v>2010</c:v>
                </c:pt>
                <c:pt idx="1">
                  <c:v>2011</c:v>
                </c:pt>
                <c:pt idx="2">
                  <c:v>2012</c:v>
                </c:pt>
                <c:pt idx="3">
                  <c:v>2013</c:v>
                </c:pt>
                <c:pt idx="4">
                  <c:v>2014</c:v>
                </c:pt>
                <c:pt idx="5">
                  <c:v>2015</c:v>
                </c:pt>
                <c:pt idx="6">
                  <c:v>2016</c:v>
                </c:pt>
                <c:pt idx="7">
                  <c:v>2017</c:v>
                </c:pt>
                <c:pt idx="8">
                  <c:v>2018</c:v>
                </c:pt>
                <c:pt idx="9">
                  <c:v>2019</c:v>
                </c:pt>
                <c:pt idx="10">
                  <c:v>2020</c:v>
                </c:pt>
              </c:numCache>
            </c:numRef>
          </c:cat>
          <c:val>
            <c:numRef>
              <c:f>Sheet1!$B$6:$L$6</c:f>
              <c:numCache>
                <c:formatCode>General</c:formatCode>
                <c:ptCount val="11"/>
                <c:pt idx="0">
                  <c:v>45508</c:v>
                </c:pt>
                <c:pt idx="1">
                  <c:v>49066</c:v>
                </c:pt>
                <c:pt idx="2">
                  <c:v>57907</c:v>
                </c:pt>
                <c:pt idx="3">
                  <c:v>64019</c:v>
                </c:pt>
                <c:pt idx="4" formatCode="#,##0">
                  <c:v>67635</c:v>
                </c:pt>
              </c:numCache>
            </c:numRef>
          </c:val>
          <c:smooth val="0"/>
        </c:ser>
        <c:ser>
          <c:idx val="2"/>
          <c:order val="2"/>
          <c:tx>
            <c:strRef>
              <c:f>Sheet1!$A$3</c:f>
              <c:strCache>
                <c:ptCount val="1"/>
                <c:pt idx="0">
                  <c:v>いずみ</c:v>
                </c:pt>
              </c:strCache>
            </c:strRef>
          </c:tx>
          <c:spPr>
            <a:ln w="37963">
              <a:solidFill>
                <a:srgbClr val="0070C0"/>
              </a:solidFill>
              <a:prstDash val="solid"/>
            </a:ln>
          </c:spPr>
          <c:marker>
            <c:symbol val="x"/>
            <c:size val="8"/>
            <c:spPr>
              <a:solidFill>
                <a:srgbClr val="0070C0"/>
              </a:solidFill>
              <a:ln>
                <a:solidFill>
                  <a:srgbClr val="0070C0"/>
                </a:solidFill>
                <a:prstDash val="solid"/>
                <a:miter lim="800000"/>
              </a:ln>
            </c:spPr>
          </c:marker>
          <c:cat>
            <c:numRef>
              <c:f>Sheet1!$B$1:$L$1</c:f>
              <c:numCache>
                <c:formatCode>General</c:formatCode>
                <c:ptCount val="11"/>
                <c:pt idx="0">
                  <c:v>2010</c:v>
                </c:pt>
                <c:pt idx="1">
                  <c:v>2011</c:v>
                </c:pt>
                <c:pt idx="2">
                  <c:v>2012</c:v>
                </c:pt>
                <c:pt idx="3">
                  <c:v>2013</c:v>
                </c:pt>
                <c:pt idx="4">
                  <c:v>2014</c:v>
                </c:pt>
                <c:pt idx="5">
                  <c:v>2015</c:v>
                </c:pt>
                <c:pt idx="6">
                  <c:v>2016</c:v>
                </c:pt>
                <c:pt idx="7">
                  <c:v>2017</c:v>
                </c:pt>
                <c:pt idx="8">
                  <c:v>2018</c:v>
                </c:pt>
                <c:pt idx="9">
                  <c:v>2019</c:v>
                </c:pt>
                <c:pt idx="10">
                  <c:v>2020</c:v>
                </c:pt>
              </c:numCache>
            </c:numRef>
          </c:cat>
          <c:val>
            <c:numRef>
              <c:f>Sheet1!$B$3:$L$3</c:f>
              <c:numCache>
                <c:formatCode>General</c:formatCode>
                <c:ptCount val="11"/>
                <c:pt idx="0">
                  <c:v>34537</c:v>
                </c:pt>
                <c:pt idx="1">
                  <c:v>36237</c:v>
                </c:pt>
                <c:pt idx="2">
                  <c:v>39708</c:v>
                </c:pt>
                <c:pt idx="3">
                  <c:v>43015</c:v>
                </c:pt>
                <c:pt idx="4" formatCode="#,##0">
                  <c:v>50694</c:v>
                </c:pt>
                <c:pt idx="5" formatCode="#,##0">
                  <c:v>52600</c:v>
                </c:pt>
                <c:pt idx="6">
                  <c:v>49642</c:v>
                </c:pt>
                <c:pt idx="7">
                  <c:v>52166</c:v>
                </c:pt>
                <c:pt idx="8">
                  <c:v>52934</c:v>
                </c:pt>
                <c:pt idx="9">
                  <c:v>52558</c:v>
                </c:pt>
                <c:pt idx="10">
                  <c:v>57716</c:v>
                </c:pt>
              </c:numCache>
            </c:numRef>
          </c:val>
          <c:smooth val="0"/>
        </c:ser>
        <c:ser>
          <c:idx val="3"/>
          <c:order val="3"/>
          <c:tx>
            <c:strRef>
              <c:f>Sheet1!$A$4</c:f>
              <c:strCache>
                <c:ptCount val="1"/>
                <c:pt idx="0">
                  <c:v>ももやま</c:v>
                </c:pt>
              </c:strCache>
            </c:strRef>
          </c:tx>
          <c:spPr>
            <a:ln w="37963">
              <a:solidFill>
                <a:srgbClr val="00B050"/>
              </a:solidFill>
              <a:prstDash val="solid"/>
            </a:ln>
          </c:spPr>
          <c:marker>
            <c:symbol val="triangle"/>
            <c:size val="8"/>
            <c:spPr>
              <a:solidFill>
                <a:srgbClr val="00B050"/>
              </a:solidFill>
              <a:ln>
                <a:solidFill>
                  <a:srgbClr val="00B050"/>
                </a:solidFill>
                <a:prstDash val="solid"/>
              </a:ln>
            </c:spPr>
          </c:marker>
          <c:cat>
            <c:numRef>
              <c:f>Sheet1!$B$1:$L$1</c:f>
              <c:numCache>
                <c:formatCode>General</c:formatCode>
                <c:ptCount val="11"/>
                <c:pt idx="0">
                  <c:v>2010</c:v>
                </c:pt>
                <c:pt idx="1">
                  <c:v>2011</c:v>
                </c:pt>
                <c:pt idx="2">
                  <c:v>2012</c:v>
                </c:pt>
                <c:pt idx="3">
                  <c:v>2013</c:v>
                </c:pt>
                <c:pt idx="4">
                  <c:v>2014</c:v>
                </c:pt>
                <c:pt idx="5">
                  <c:v>2015</c:v>
                </c:pt>
                <c:pt idx="6">
                  <c:v>2016</c:v>
                </c:pt>
                <c:pt idx="7">
                  <c:v>2017</c:v>
                </c:pt>
                <c:pt idx="8">
                  <c:v>2018</c:v>
                </c:pt>
                <c:pt idx="9">
                  <c:v>2019</c:v>
                </c:pt>
                <c:pt idx="10">
                  <c:v>2020</c:v>
                </c:pt>
              </c:numCache>
            </c:numRef>
          </c:cat>
          <c:val>
            <c:numRef>
              <c:f>Sheet1!$B$4:$L$4</c:f>
              <c:numCache>
                <c:formatCode>General</c:formatCode>
                <c:ptCount val="11"/>
                <c:pt idx="0">
                  <c:v>23755</c:v>
                </c:pt>
                <c:pt idx="1">
                  <c:v>25614</c:v>
                </c:pt>
                <c:pt idx="2">
                  <c:v>36629</c:v>
                </c:pt>
                <c:pt idx="3">
                  <c:v>37469</c:v>
                </c:pt>
                <c:pt idx="4" formatCode="#,##0">
                  <c:v>43424</c:v>
                </c:pt>
                <c:pt idx="5" formatCode="#,##0">
                  <c:v>46173</c:v>
                </c:pt>
                <c:pt idx="6">
                  <c:v>47519</c:v>
                </c:pt>
                <c:pt idx="7">
                  <c:v>47484</c:v>
                </c:pt>
                <c:pt idx="8">
                  <c:v>48451</c:v>
                </c:pt>
                <c:pt idx="9">
                  <c:v>42394</c:v>
                </c:pt>
                <c:pt idx="10">
                  <c:v>46491</c:v>
                </c:pt>
              </c:numCache>
            </c:numRef>
          </c:val>
          <c:smooth val="0"/>
        </c:ser>
        <c:ser>
          <c:idx val="4"/>
          <c:order val="4"/>
          <c:tx>
            <c:strRef>
              <c:f>Sheet1!$A$5</c:f>
              <c:strCache>
                <c:ptCount val="1"/>
                <c:pt idx="0">
                  <c:v>ほしざき</c:v>
                </c:pt>
              </c:strCache>
            </c:strRef>
          </c:tx>
          <c:spPr>
            <a:ln w="37963">
              <a:solidFill>
                <a:schemeClr val="tx1"/>
              </a:solidFill>
              <a:prstDash val="solid"/>
            </a:ln>
          </c:spPr>
          <c:marker>
            <c:symbol val="circle"/>
            <c:size val="8"/>
            <c:spPr>
              <a:solidFill>
                <a:schemeClr val="tx1"/>
              </a:solidFill>
              <a:ln>
                <a:miter lim="800000"/>
              </a:ln>
            </c:spPr>
          </c:marker>
          <c:cat>
            <c:numRef>
              <c:f>Sheet1!$B$1:$L$1</c:f>
              <c:numCache>
                <c:formatCode>General</c:formatCode>
                <c:ptCount val="11"/>
                <c:pt idx="0">
                  <c:v>2010</c:v>
                </c:pt>
                <c:pt idx="1">
                  <c:v>2011</c:v>
                </c:pt>
                <c:pt idx="2">
                  <c:v>2012</c:v>
                </c:pt>
                <c:pt idx="3">
                  <c:v>2013</c:v>
                </c:pt>
                <c:pt idx="4">
                  <c:v>2014</c:v>
                </c:pt>
                <c:pt idx="5">
                  <c:v>2015</c:v>
                </c:pt>
                <c:pt idx="6">
                  <c:v>2016</c:v>
                </c:pt>
                <c:pt idx="7">
                  <c:v>2017</c:v>
                </c:pt>
                <c:pt idx="8">
                  <c:v>2018</c:v>
                </c:pt>
                <c:pt idx="9">
                  <c:v>2019</c:v>
                </c:pt>
                <c:pt idx="10">
                  <c:v>2020</c:v>
                </c:pt>
              </c:numCache>
            </c:numRef>
          </c:cat>
          <c:val>
            <c:numRef>
              <c:f>Sheet1!$B$5:$L$5</c:f>
              <c:numCache>
                <c:formatCode>General</c:formatCode>
                <c:ptCount val="11"/>
                <c:pt idx="3">
                  <c:v>23955</c:v>
                </c:pt>
                <c:pt idx="4" formatCode="#,##0">
                  <c:v>35151</c:v>
                </c:pt>
                <c:pt idx="5" formatCode="#,##0">
                  <c:v>45930</c:v>
                </c:pt>
                <c:pt idx="6">
                  <c:v>57130</c:v>
                </c:pt>
                <c:pt idx="7">
                  <c:v>63816</c:v>
                </c:pt>
                <c:pt idx="8">
                  <c:v>75085</c:v>
                </c:pt>
                <c:pt idx="9">
                  <c:v>66778</c:v>
                </c:pt>
                <c:pt idx="10">
                  <c:v>13692</c:v>
                </c:pt>
              </c:numCache>
            </c:numRef>
          </c:val>
          <c:smooth val="0"/>
        </c:ser>
        <c:ser>
          <c:idx val="5"/>
          <c:order val="5"/>
          <c:tx>
            <c:strRef>
              <c:f>Sheet1!$A$8</c:f>
              <c:strCache>
                <c:ptCount val="1"/>
                <c:pt idx="0">
                  <c:v>よってって</c:v>
                </c:pt>
              </c:strCache>
            </c:strRef>
          </c:tx>
          <c:spPr>
            <a:ln w="37963">
              <a:solidFill>
                <a:srgbClr val="C00000"/>
              </a:solidFill>
              <a:prstDash val="solid"/>
            </a:ln>
          </c:spPr>
          <c:marker>
            <c:symbol val="circle"/>
            <c:size val="8"/>
            <c:spPr>
              <a:solidFill>
                <a:srgbClr val="C00000"/>
              </a:solidFill>
              <a:ln>
                <a:solidFill>
                  <a:srgbClr val="C00000"/>
                </a:solidFill>
                <a:prstDash val="solid"/>
              </a:ln>
            </c:spPr>
          </c:marker>
          <c:cat>
            <c:numRef>
              <c:f>Sheet1!$B$1:$L$1</c:f>
              <c:numCache>
                <c:formatCode>General</c:formatCode>
                <c:ptCount val="11"/>
                <c:pt idx="0">
                  <c:v>2010</c:v>
                </c:pt>
                <c:pt idx="1">
                  <c:v>2011</c:v>
                </c:pt>
                <c:pt idx="2">
                  <c:v>2012</c:v>
                </c:pt>
                <c:pt idx="3">
                  <c:v>2013</c:v>
                </c:pt>
                <c:pt idx="4">
                  <c:v>2014</c:v>
                </c:pt>
                <c:pt idx="5">
                  <c:v>2015</c:v>
                </c:pt>
                <c:pt idx="6">
                  <c:v>2016</c:v>
                </c:pt>
                <c:pt idx="7">
                  <c:v>2017</c:v>
                </c:pt>
                <c:pt idx="8">
                  <c:v>2018</c:v>
                </c:pt>
                <c:pt idx="9">
                  <c:v>2019</c:v>
                </c:pt>
                <c:pt idx="10">
                  <c:v>2020</c:v>
                </c:pt>
              </c:numCache>
            </c:numRef>
          </c:cat>
          <c:val>
            <c:numRef>
              <c:f>Sheet1!$B$8:$L$8</c:f>
              <c:numCache>
                <c:formatCode>General</c:formatCode>
                <c:ptCount val="11"/>
                <c:pt idx="5">
                  <c:v>81761</c:v>
                </c:pt>
                <c:pt idx="6">
                  <c:v>89608</c:v>
                </c:pt>
                <c:pt idx="7">
                  <c:v>84671</c:v>
                </c:pt>
                <c:pt idx="8">
                  <c:v>84907</c:v>
                </c:pt>
                <c:pt idx="9">
                  <c:v>83763</c:v>
                </c:pt>
                <c:pt idx="10">
                  <c:v>83783</c:v>
                </c:pt>
              </c:numCache>
            </c:numRef>
          </c:val>
          <c:smooth val="0"/>
        </c:ser>
        <c:dLbls>
          <c:showLegendKey val="0"/>
          <c:showVal val="0"/>
          <c:showCatName val="0"/>
          <c:showSerName val="0"/>
          <c:showPercent val="0"/>
          <c:showBubbleSize val="0"/>
        </c:dLbls>
        <c:marker val="1"/>
        <c:smooth val="0"/>
        <c:axId val="407524320"/>
        <c:axId val="407529024"/>
      </c:lineChart>
      <c:catAx>
        <c:axId val="407524320"/>
        <c:scaling>
          <c:orientation val="minMax"/>
        </c:scaling>
        <c:delete val="0"/>
        <c:axPos val="b"/>
        <c:numFmt formatCode="General" sourceLinked="1"/>
        <c:majorTickMark val="in"/>
        <c:minorTickMark val="none"/>
        <c:tickLblPos val="nextTo"/>
        <c:spPr>
          <a:ln w="3164">
            <a:solidFill>
              <a:schemeClr val="tx1"/>
            </a:solidFill>
            <a:prstDash val="solid"/>
          </a:ln>
        </c:spPr>
        <c:txPr>
          <a:bodyPr rot="0" vert="horz"/>
          <a:lstStyle/>
          <a:p>
            <a:pPr>
              <a:defRPr sz="996" b="0" i="0" u="none" strike="noStrike" baseline="0">
                <a:solidFill>
                  <a:schemeClr val="tx1"/>
                </a:solidFill>
                <a:latin typeface="ＭＳ ゴシック"/>
                <a:ea typeface="ＭＳ ゴシック"/>
                <a:cs typeface="ＭＳ ゴシック"/>
              </a:defRPr>
            </a:pPr>
            <a:endParaRPr lang="ja-JP"/>
          </a:p>
        </c:txPr>
        <c:crossAx val="407529024"/>
        <c:crosses val="autoZero"/>
        <c:auto val="1"/>
        <c:lblAlgn val="ctr"/>
        <c:lblOffset val="100"/>
        <c:tickLblSkip val="1"/>
        <c:tickMarkSkip val="1"/>
        <c:noMultiLvlLbl val="0"/>
      </c:catAx>
      <c:valAx>
        <c:axId val="407529024"/>
        <c:scaling>
          <c:orientation val="minMax"/>
        </c:scaling>
        <c:delete val="0"/>
        <c:axPos val="l"/>
        <c:majorGridlines>
          <c:spPr>
            <a:ln w="3164">
              <a:solidFill>
                <a:schemeClr val="tx1"/>
              </a:solidFill>
              <a:prstDash val="solid"/>
            </a:ln>
          </c:spPr>
        </c:majorGridlines>
        <c:numFmt formatCode="General" sourceLinked="1"/>
        <c:majorTickMark val="in"/>
        <c:minorTickMark val="none"/>
        <c:tickLblPos val="nextTo"/>
        <c:spPr>
          <a:ln w="3164">
            <a:solidFill>
              <a:schemeClr val="tx1"/>
            </a:solidFill>
            <a:prstDash val="solid"/>
          </a:ln>
        </c:spPr>
        <c:txPr>
          <a:bodyPr rot="0" vert="horz"/>
          <a:lstStyle/>
          <a:p>
            <a:pPr>
              <a:defRPr sz="1395" b="0" i="0" u="none" strike="noStrike" baseline="0">
                <a:solidFill>
                  <a:schemeClr val="tx1"/>
                </a:solidFill>
                <a:latin typeface="ＭＳ Ｐゴシック"/>
                <a:ea typeface="ＭＳ Ｐゴシック"/>
                <a:cs typeface="ＭＳ Ｐゴシック"/>
              </a:defRPr>
            </a:pPr>
            <a:endParaRPr lang="ja-JP"/>
          </a:p>
        </c:txPr>
        <c:crossAx val="407524320"/>
        <c:crosses val="autoZero"/>
        <c:crossBetween val="between"/>
        <c:dispUnits>
          <c:builtInUnit val="tenThousands"/>
          <c:dispUnitsLbl>
            <c:layout>
              <c:manualLayout>
                <c:xMode val="edge"/>
                <c:yMode val="edge"/>
                <c:x val="7.246376811594203E-3"/>
                <c:y val="2.5878003696857672E-2"/>
              </c:manualLayout>
            </c:layout>
            <c:tx>
              <c:rich>
                <a:bodyPr rot="0" vert="wordArtVertRtl"/>
                <a:lstStyle/>
                <a:p>
                  <a:pPr algn="ctr">
                    <a:defRPr sz="897" b="0" i="0" u="none" strike="noStrike" baseline="0">
                      <a:solidFill>
                        <a:schemeClr val="tx1"/>
                      </a:solidFill>
                      <a:latin typeface="ＭＳ Ｐゴシック"/>
                      <a:ea typeface="ＭＳ Ｐゴシック"/>
                      <a:cs typeface="ＭＳ Ｐゴシック"/>
                    </a:defRPr>
                  </a:pPr>
                  <a:r>
                    <a:rPr lang="ja-JP" altLang="en-US"/>
                    <a:t>千万</a:t>
                  </a:r>
                </a:p>
              </c:rich>
            </c:tx>
            <c:spPr>
              <a:noFill/>
              <a:ln w="25308">
                <a:noFill/>
              </a:ln>
            </c:spPr>
          </c:dispUnitsLbl>
        </c:dispUnits>
      </c:valAx>
      <c:spPr>
        <a:noFill/>
        <a:ln w="12654">
          <a:solidFill>
            <a:schemeClr val="tx1"/>
          </a:solidFill>
          <a:prstDash val="solid"/>
        </a:ln>
      </c:spPr>
    </c:plotArea>
    <c:legend>
      <c:legendPos val="b"/>
      <c:layout>
        <c:manualLayout>
          <c:xMode val="edge"/>
          <c:yMode val="edge"/>
          <c:x val="6.0589699016981358E-2"/>
          <c:y val="0.88092576972770043"/>
          <c:w val="0.87922705314009664"/>
          <c:h val="7.5785582255083181E-2"/>
        </c:manualLayout>
      </c:layout>
      <c:overlay val="0"/>
      <c:spPr>
        <a:noFill/>
        <a:ln w="3164">
          <a:solidFill>
            <a:schemeClr val="tx1"/>
          </a:solidFill>
          <a:prstDash val="solid"/>
        </a:ln>
      </c:spPr>
      <c:txPr>
        <a:bodyPr/>
        <a:lstStyle/>
        <a:p>
          <a:pPr>
            <a:defRPr sz="822" b="0" i="0" u="none" strike="noStrike" baseline="0">
              <a:solidFill>
                <a:schemeClr val="tx1"/>
              </a:solidFill>
              <a:latin typeface="ＭＳ Ｐゴシック"/>
              <a:ea typeface="ＭＳ Ｐゴシック"/>
              <a:cs typeface="ＭＳ Ｐゴシック"/>
            </a:defRPr>
          </a:pPr>
          <a:endParaRPr lang="ja-JP"/>
        </a:p>
      </c:txPr>
    </c:legend>
    <c:plotVisOnly val="1"/>
    <c:dispBlanksAs val="gap"/>
    <c:showDLblsOverMax val="0"/>
  </c:chart>
  <c:spPr>
    <a:noFill/>
    <a:ln>
      <a:noFill/>
    </a:ln>
  </c:spPr>
  <c:txPr>
    <a:bodyPr/>
    <a:lstStyle/>
    <a:p>
      <a:pPr>
        <a:defRPr sz="1794" b="1" i="0" u="none" strike="noStrike" baseline="0">
          <a:solidFill>
            <a:schemeClr val="tx1"/>
          </a:solidFill>
          <a:latin typeface="HGP創英角ｺﾞｼｯｸUB"/>
          <a:ea typeface="HGP創英角ｺﾞｼｯｸUB"/>
          <a:cs typeface="HGP創英角ｺﾞｼｯｸUB"/>
        </a:defRPr>
      </a:pPr>
      <a:endParaRPr lang="ja-JP"/>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399" b="0" i="0" u="none" strike="noStrike" baseline="0">
                <a:solidFill>
                  <a:schemeClr val="tx1"/>
                </a:solidFill>
                <a:latin typeface="ＭＳ ゴシック"/>
                <a:ea typeface="ＭＳ ゴシック"/>
                <a:cs typeface="ＭＳ ゴシック"/>
              </a:defRPr>
            </a:pPr>
            <a:r>
              <a:rPr lang="ja-JP" altLang="en-US"/>
              <a:t>ﾍﾙﾊﾟｰｽﾃｰｼｮﾝ群</a:t>
            </a:r>
          </a:p>
        </c:rich>
      </c:tx>
      <c:layout>
        <c:manualLayout>
          <c:xMode val="edge"/>
          <c:yMode val="edge"/>
          <c:x val="0.33574879411260034"/>
          <c:y val="4.4757069077877826E-2"/>
        </c:manualLayout>
      </c:layout>
      <c:overlay val="0"/>
      <c:spPr>
        <a:solidFill>
          <a:schemeClr val="bg1"/>
        </a:solidFill>
        <a:ln w="25376">
          <a:noFill/>
        </a:ln>
      </c:spPr>
    </c:title>
    <c:autoTitleDeleted val="0"/>
    <c:plotArea>
      <c:layout>
        <c:manualLayout>
          <c:layoutTarget val="inner"/>
          <c:xMode val="edge"/>
          <c:yMode val="edge"/>
          <c:x val="0.15217391304347827"/>
          <c:y val="2.8735632183908046E-2"/>
          <c:w val="0.8091787439613527"/>
          <c:h val="0.82375478927203061"/>
        </c:manualLayout>
      </c:layout>
      <c:lineChart>
        <c:grouping val="standard"/>
        <c:varyColors val="0"/>
        <c:ser>
          <c:idx val="0"/>
          <c:order val="0"/>
          <c:tx>
            <c:strRef>
              <c:f>Sheet1!$A$2</c:f>
              <c:strCache>
                <c:ptCount val="1"/>
                <c:pt idx="0">
                  <c:v>かなめ</c:v>
                </c:pt>
              </c:strCache>
            </c:strRef>
          </c:tx>
          <c:spPr>
            <a:ln w="38063">
              <a:solidFill>
                <a:srgbClr val="FF0000"/>
              </a:solidFill>
              <a:prstDash val="solid"/>
            </a:ln>
          </c:spPr>
          <c:marker>
            <c:symbol val="diamond"/>
            <c:size val="8"/>
            <c:spPr>
              <a:solidFill>
                <a:srgbClr val="FF0000"/>
              </a:solidFill>
              <a:ln>
                <a:solidFill>
                  <a:srgbClr val="FF0000"/>
                </a:solidFill>
                <a:prstDash val="solid"/>
              </a:ln>
            </c:spPr>
          </c:marker>
          <c:cat>
            <c:numRef>
              <c:f>Sheet1!$B$1:$L$1</c:f>
              <c:numCache>
                <c:formatCode>General</c:formatCode>
                <c:ptCount val="11"/>
                <c:pt idx="0">
                  <c:v>2010</c:v>
                </c:pt>
                <c:pt idx="1">
                  <c:v>2011</c:v>
                </c:pt>
                <c:pt idx="2">
                  <c:v>2012</c:v>
                </c:pt>
                <c:pt idx="3">
                  <c:v>2013</c:v>
                </c:pt>
                <c:pt idx="4">
                  <c:v>2014</c:v>
                </c:pt>
                <c:pt idx="5">
                  <c:v>2015</c:v>
                </c:pt>
                <c:pt idx="6">
                  <c:v>2016</c:v>
                </c:pt>
                <c:pt idx="7">
                  <c:v>2017</c:v>
                </c:pt>
                <c:pt idx="8">
                  <c:v>2018</c:v>
                </c:pt>
                <c:pt idx="9">
                  <c:v>2019</c:v>
                </c:pt>
                <c:pt idx="10">
                  <c:v>2020</c:v>
                </c:pt>
              </c:numCache>
            </c:numRef>
          </c:cat>
          <c:val>
            <c:numRef>
              <c:f>Sheet1!$B$2:$L$2</c:f>
              <c:numCache>
                <c:formatCode>General</c:formatCode>
                <c:ptCount val="11"/>
                <c:pt idx="0">
                  <c:v>35537</c:v>
                </c:pt>
                <c:pt idx="1">
                  <c:v>42646</c:v>
                </c:pt>
                <c:pt idx="2">
                  <c:v>40326</c:v>
                </c:pt>
                <c:pt idx="3">
                  <c:v>40070</c:v>
                </c:pt>
                <c:pt idx="4" formatCode="#,##0">
                  <c:v>43955</c:v>
                </c:pt>
                <c:pt idx="5" formatCode="#,##0">
                  <c:v>40310</c:v>
                </c:pt>
                <c:pt idx="6">
                  <c:v>36470</c:v>
                </c:pt>
                <c:pt idx="7">
                  <c:v>33114</c:v>
                </c:pt>
                <c:pt idx="8">
                  <c:v>25290</c:v>
                </c:pt>
                <c:pt idx="9">
                  <c:v>35664</c:v>
                </c:pt>
                <c:pt idx="10">
                  <c:v>34500</c:v>
                </c:pt>
              </c:numCache>
            </c:numRef>
          </c:val>
          <c:smooth val="0"/>
        </c:ser>
        <c:ser>
          <c:idx val="1"/>
          <c:order val="1"/>
          <c:tx>
            <c:strRef>
              <c:f>Sheet1!$A$3</c:f>
              <c:strCache>
                <c:ptCount val="1"/>
                <c:pt idx="0">
                  <c:v>いずみ</c:v>
                </c:pt>
              </c:strCache>
            </c:strRef>
          </c:tx>
          <c:spPr>
            <a:ln w="38063">
              <a:solidFill>
                <a:srgbClr val="0066FF"/>
              </a:solidFill>
              <a:prstDash val="solid"/>
            </a:ln>
          </c:spPr>
          <c:marker>
            <c:symbol val="square"/>
            <c:size val="8"/>
            <c:spPr>
              <a:solidFill>
                <a:srgbClr val="0070C0"/>
              </a:solidFill>
              <a:ln>
                <a:solidFill>
                  <a:srgbClr val="0070C0"/>
                </a:solidFill>
                <a:prstDash val="solid"/>
              </a:ln>
            </c:spPr>
          </c:marker>
          <c:cat>
            <c:numRef>
              <c:f>Sheet1!$B$1:$L$1</c:f>
              <c:numCache>
                <c:formatCode>General</c:formatCode>
                <c:ptCount val="11"/>
                <c:pt idx="0">
                  <c:v>2010</c:v>
                </c:pt>
                <c:pt idx="1">
                  <c:v>2011</c:v>
                </c:pt>
                <c:pt idx="2">
                  <c:v>2012</c:v>
                </c:pt>
                <c:pt idx="3">
                  <c:v>2013</c:v>
                </c:pt>
                <c:pt idx="4">
                  <c:v>2014</c:v>
                </c:pt>
                <c:pt idx="5">
                  <c:v>2015</c:v>
                </c:pt>
                <c:pt idx="6">
                  <c:v>2016</c:v>
                </c:pt>
                <c:pt idx="7">
                  <c:v>2017</c:v>
                </c:pt>
                <c:pt idx="8">
                  <c:v>2018</c:v>
                </c:pt>
                <c:pt idx="9">
                  <c:v>2019</c:v>
                </c:pt>
                <c:pt idx="10">
                  <c:v>2020</c:v>
                </c:pt>
              </c:numCache>
            </c:numRef>
          </c:cat>
          <c:val>
            <c:numRef>
              <c:f>Sheet1!$B$3:$L$3</c:f>
              <c:numCache>
                <c:formatCode>General</c:formatCode>
                <c:ptCount val="11"/>
                <c:pt idx="0">
                  <c:v>29833</c:v>
                </c:pt>
                <c:pt idx="1">
                  <c:v>30928</c:v>
                </c:pt>
                <c:pt idx="2">
                  <c:v>31913</c:v>
                </c:pt>
                <c:pt idx="3">
                  <c:v>29330</c:v>
                </c:pt>
                <c:pt idx="4" formatCode="#,##0">
                  <c:v>31216</c:v>
                </c:pt>
                <c:pt idx="5" formatCode="#,##0">
                  <c:v>22962</c:v>
                </c:pt>
                <c:pt idx="6">
                  <c:v>22979</c:v>
                </c:pt>
                <c:pt idx="7">
                  <c:v>26318</c:v>
                </c:pt>
                <c:pt idx="8">
                  <c:v>23913</c:v>
                </c:pt>
                <c:pt idx="9">
                  <c:v>24334</c:v>
                </c:pt>
                <c:pt idx="10">
                  <c:v>27668</c:v>
                </c:pt>
              </c:numCache>
            </c:numRef>
          </c:val>
          <c:smooth val="0"/>
        </c:ser>
        <c:ser>
          <c:idx val="2"/>
          <c:order val="2"/>
          <c:tx>
            <c:strRef>
              <c:f>Sheet1!$A$4</c:f>
              <c:strCache>
                <c:ptCount val="1"/>
                <c:pt idx="0">
                  <c:v>あじさい</c:v>
                </c:pt>
              </c:strCache>
            </c:strRef>
          </c:tx>
          <c:spPr>
            <a:ln w="38063">
              <a:solidFill>
                <a:srgbClr val="00B050"/>
              </a:solidFill>
              <a:prstDash val="solid"/>
            </a:ln>
          </c:spPr>
          <c:marker>
            <c:symbol val="triangle"/>
            <c:size val="8"/>
            <c:spPr>
              <a:solidFill>
                <a:srgbClr val="00B050"/>
              </a:solidFill>
              <a:ln>
                <a:solidFill>
                  <a:srgbClr val="00B050"/>
                </a:solidFill>
                <a:prstDash val="solid"/>
              </a:ln>
            </c:spPr>
          </c:marker>
          <c:cat>
            <c:numRef>
              <c:f>Sheet1!$B$1:$L$1</c:f>
              <c:numCache>
                <c:formatCode>General</c:formatCode>
                <c:ptCount val="11"/>
                <c:pt idx="0">
                  <c:v>2010</c:v>
                </c:pt>
                <c:pt idx="1">
                  <c:v>2011</c:v>
                </c:pt>
                <c:pt idx="2">
                  <c:v>2012</c:v>
                </c:pt>
                <c:pt idx="3">
                  <c:v>2013</c:v>
                </c:pt>
                <c:pt idx="4">
                  <c:v>2014</c:v>
                </c:pt>
                <c:pt idx="5">
                  <c:v>2015</c:v>
                </c:pt>
                <c:pt idx="6">
                  <c:v>2016</c:v>
                </c:pt>
                <c:pt idx="7">
                  <c:v>2017</c:v>
                </c:pt>
                <c:pt idx="8">
                  <c:v>2018</c:v>
                </c:pt>
                <c:pt idx="9">
                  <c:v>2019</c:v>
                </c:pt>
                <c:pt idx="10">
                  <c:v>2020</c:v>
                </c:pt>
              </c:numCache>
            </c:numRef>
          </c:cat>
          <c:val>
            <c:numRef>
              <c:f>Sheet1!$B$4:$L$4</c:f>
              <c:numCache>
                <c:formatCode>General</c:formatCode>
                <c:ptCount val="11"/>
                <c:pt idx="0">
                  <c:v>15067</c:v>
                </c:pt>
                <c:pt idx="1">
                  <c:v>16036</c:v>
                </c:pt>
                <c:pt idx="2">
                  <c:v>14703</c:v>
                </c:pt>
                <c:pt idx="3">
                  <c:v>18269</c:v>
                </c:pt>
                <c:pt idx="4" formatCode="#,##0">
                  <c:v>18765</c:v>
                </c:pt>
                <c:pt idx="5" formatCode="#,##0">
                  <c:v>16887</c:v>
                </c:pt>
                <c:pt idx="6">
                  <c:v>14173</c:v>
                </c:pt>
                <c:pt idx="7">
                  <c:v>15952</c:v>
                </c:pt>
                <c:pt idx="8">
                  <c:v>16844</c:v>
                </c:pt>
                <c:pt idx="9">
                  <c:v>19491</c:v>
                </c:pt>
                <c:pt idx="10">
                  <c:v>19926</c:v>
                </c:pt>
              </c:numCache>
            </c:numRef>
          </c:val>
          <c:smooth val="0"/>
        </c:ser>
        <c:ser>
          <c:idx val="3"/>
          <c:order val="3"/>
          <c:tx>
            <c:strRef>
              <c:f>Sheet1!$A$5</c:f>
              <c:strCache>
                <c:ptCount val="1"/>
                <c:pt idx="0">
                  <c:v>ほしざき</c:v>
                </c:pt>
              </c:strCache>
            </c:strRef>
          </c:tx>
          <c:spPr>
            <a:ln w="38063">
              <a:solidFill>
                <a:schemeClr val="tx1"/>
              </a:solidFill>
              <a:prstDash val="solid"/>
              <a:miter lim="800000"/>
            </a:ln>
          </c:spPr>
          <c:marker>
            <c:symbol val="circle"/>
            <c:size val="8"/>
            <c:spPr>
              <a:solidFill>
                <a:schemeClr val="tx1"/>
              </a:solidFill>
            </c:spPr>
          </c:marker>
          <c:cat>
            <c:numRef>
              <c:f>Sheet1!$B$1:$L$1</c:f>
              <c:numCache>
                <c:formatCode>General</c:formatCode>
                <c:ptCount val="11"/>
                <c:pt idx="0">
                  <c:v>2010</c:v>
                </c:pt>
                <c:pt idx="1">
                  <c:v>2011</c:v>
                </c:pt>
                <c:pt idx="2">
                  <c:v>2012</c:v>
                </c:pt>
                <c:pt idx="3">
                  <c:v>2013</c:v>
                </c:pt>
                <c:pt idx="4">
                  <c:v>2014</c:v>
                </c:pt>
                <c:pt idx="5">
                  <c:v>2015</c:v>
                </c:pt>
                <c:pt idx="6">
                  <c:v>2016</c:v>
                </c:pt>
                <c:pt idx="7">
                  <c:v>2017</c:v>
                </c:pt>
                <c:pt idx="8">
                  <c:v>2018</c:v>
                </c:pt>
                <c:pt idx="9">
                  <c:v>2019</c:v>
                </c:pt>
                <c:pt idx="10">
                  <c:v>2020</c:v>
                </c:pt>
              </c:numCache>
            </c:numRef>
          </c:cat>
          <c:val>
            <c:numRef>
              <c:f>Sheet1!$B$5:$L$5</c:f>
              <c:numCache>
                <c:formatCode>General</c:formatCode>
                <c:ptCount val="11"/>
                <c:pt idx="0">
                  <c:v>26314</c:v>
                </c:pt>
                <c:pt idx="1">
                  <c:v>24449</c:v>
                </c:pt>
                <c:pt idx="2">
                  <c:v>23136</c:v>
                </c:pt>
                <c:pt idx="3">
                  <c:v>22273</c:v>
                </c:pt>
                <c:pt idx="4" formatCode="#,##0">
                  <c:v>21114</c:v>
                </c:pt>
                <c:pt idx="5" formatCode="#,##0">
                  <c:v>21893</c:v>
                </c:pt>
                <c:pt idx="6">
                  <c:v>21072</c:v>
                </c:pt>
                <c:pt idx="7">
                  <c:v>19122</c:v>
                </c:pt>
                <c:pt idx="8">
                  <c:v>20283</c:v>
                </c:pt>
                <c:pt idx="9">
                  <c:v>22788</c:v>
                </c:pt>
                <c:pt idx="10">
                  <c:v>20240</c:v>
                </c:pt>
              </c:numCache>
            </c:numRef>
          </c:val>
          <c:smooth val="0"/>
        </c:ser>
        <c:ser>
          <c:idx val="4"/>
          <c:order val="4"/>
          <c:tx>
            <c:strRef>
              <c:f>Sheet1!$A$6</c:f>
              <c:strCache>
                <c:ptCount val="1"/>
                <c:pt idx="0">
                  <c:v>わかば</c:v>
                </c:pt>
              </c:strCache>
            </c:strRef>
          </c:tx>
          <c:spPr>
            <a:ln w="38063">
              <a:solidFill>
                <a:srgbClr val="7030A0"/>
              </a:solidFill>
              <a:prstDash val="solid"/>
            </a:ln>
          </c:spPr>
          <c:marker>
            <c:symbol val="diamond"/>
            <c:size val="8"/>
            <c:spPr>
              <a:solidFill>
                <a:srgbClr val="7030A0"/>
              </a:solidFill>
              <a:ln>
                <a:solidFill>
                  <a:srgbClr val="7030A0"/>
                </a:solidFill>
                <a:prstDash val="solid"/>
              </a:ln>
            </c:spPr>
          </c:marker>
          <c:cat>
            <c:numRef>
              <c:f>Sheet1!$B$1:$L$1</c:f>
              <c:numCache>
                <c:formatCode>General</c:formatCode>
                <c:ptCount val="11"/>
                <c:pt idx="0">
                  <c:v>2010</c:v>
                </c:pt>
                <c:pt idx="1">
                  <c:v>2011</c:v>
                </c:pt>
                <c:pt idx="2">
                  <c:v>2012</c:v>
                </c:pt>
                <c:pt idx="3">
                  <c:v>2013</c:v>
                </c:pt>
                <c:pt idx="4">
                  <c:v>2014</c:v>
                </c:pt>
                <c:pt idx="5">
                  <c:v>2015</c:v>
                </c:pt>
                <c:pt idx="6">
                  <c:v>2016</c:v>
                </c:pt>
                <c:pt idx="7">
                  <c:v>2017</c:v>
                </c:pt>
                <c:pt idx="8">
                  <c:v>2018</c:v>
                </c:pt>
                <c:pt idx="9">
                  <c:v>2019</c:v>
                </c:pt>
                <c:pt idx="10">
                  <c:v>2020</c:v>
                </c:pt>
              </c:numCache>
            </c:numRef>
          </c:cat>
          <c:val>
            <c:numRef>
              <c:f>Sheet1!$B$6:$L$6</c:f>
              <c:numCache>
                <c:formatCode>General</c:formatCode>
                <c:ptCount val="11"/>
                <c:pt idx="0">
                  <c:v>23039</c:v>
                </c:pt>
                <c:pt idx="1">
                  <c:v>25606</c:v>
                </c:pt>
                <c:pt idx="2">
                  <c:v>27020</c:v>
                </c:pt>
                <c:pt idx="3">
                  <c:v>27230</c:v>
                </c:pt>
                <c:pt idx="4" formatCode="#,##0">
                  <c:v>32891</c:v>
                </c:pt>
                <c:pt idx="5" formatCode="#,##0">
                  <c:v>28431</c:v>
                </c:pt>
                <c:pt idx="6">
                  <c:v>24611</c:v>
                </c:pt>
                <c:pt idx="7">
                  <c:v>24789</c:v>
                </c:pt>
                <c:pt idx="8">
                  <c:v>26437</c:v>
                </c:pt>
                <c:pt idx="9">
                  <c:v>37441</c:v>
                </c:pt>
                <c:pt idx="10">
                  <c:v>51971</c:v>
                </c:pt>
              </c:numCache>
            </c:numRef>
          </c:val>
          <c:smooth val="0"/>
        </c:ser>
        <c:ser>
          <c:idx val="5"/>
          <c:order val="5"/>
          <c:tx>
            <c:strRef>
              <c:f>Sheet1!$A$7</c:f>
              <c:strCache>
                <c:ptCount val="1"/>
                <c:pt idx="0">
                  <c:v>わたぼうし</c:v>
                </c:pt>
              </c:strCache>
            </c:strRef>
          </c:tx>
          <c:spPr>
            <a:ln w="38063">
              <a:solidFill>
                <a:srgbClr val="FF66FF"/>
              </a:solidFill>
              <a:prstDash val="solid"/>
            </a:ln>
          </c:spPr>
          <c:marker>
            <c:symbol val="triangle"/>
            <c:size val="8"/>
            <c:spPr>
              <a:solidFill>
                <a:srgbClr val="FF00FF"/>
              </a:solidFill>
              <a:ln>
                <a:solidFill>
                  <a:srgbClr val="FF66FF"/>
                </a:solidFill>
                <a:prstDash val="solid"/>
              </a:ln>
            </c:spPr>
          </c:marker>
          <c:cat>
            <c:numRef>
              <c:f>Sheet1!$B$1:$L$1</c:f>
              <c:numCache>
                <c:formatCode>General</c:formatCode>
                <c:ptCount val="11"/>
                <c:pt idx="0">
                  <c:v>2010</c:v>
                </c:pt>
                <c:pt idx="1">
                  <c:v>2011</c:v>
                </c:pt>
                <c:pt idx="2">
                  <c:v>2012</c:v>
                </c:pt>
                <c:pt idx="3">
                  <c:v>2013</c:v>
                </c:pt>
                <c:pt idx="4">
                  <c:v>2014</c:v>
                </c:pt>
                <c:pt idx="5">
                  <c:v>2015</c:v>
                </c:pt>
                <c:pt idx="6">
                  <c:v>2016</c:v>
                </c:pt>
                <c:pt idx="7">
                  <c:v>2017</c:v>
                </c:pt>
                <c:pt idx="8">
                  <c:v>2018</c:v>
                </c:pt>
                <c:pt idx="9">
                  <c:v>2019</c:v>
                </c:pt>
                <c:pt idx="10">
                  <c:v>2020</c:v>
                </c:pt>
              </c:numCache>
            </c:numRef>
          </c:cat>
          <c:val>
            <c:numRef>
              <c:f>Sheet1!$B$7:$L$7</c:f>
              <c:numCache>
                <c:formatCode>General</c:formatCode>
                <c:ptCount val="11"/>
                <c:pt idx="0">
                  <c:v>25245</c:v>
                </c:pt>
                <c:pt idx="1">
                  <c:v>27334</c:v>
                </c:pt>
                <c:pt idx="2">
                  <c:v>29845</c:v>
                </c:pt>
                <c:pt idx="3">
                  <c:v>32274</c:v>
                </c:pt>
                <c:pt idx="4" formatCode="#,##0">
                  <c:v>31790</c:v>
                </c:pt>
                <c:pt idx="5" formatCode="#,##0">
                  <c:v>28397</c:v>
                </c:pt>
                <c:pt idx="6">
                  <c:v>25466</c:v>
                </c:pt>
                <c:pt idx="7">
                  <c:v>25505</c:v>
                </c:pt>
                <c:pt idx="8">
                  <c:v>28601</c:v>
                </c:pt>
                <c:pt idx="9">
                  <c:v>23933</c:v>
                </c:pt>
                <c:pt idx="10">
                  <c:v>22410</c:v>
                </c:pt>
              </c:numCache>
            </c:numRef>
          </c:val>
          <c:smooth val="0"/>
        </c:ser>
        <c:ser>
          <c:idx val="6"/>
          <c:order val="6"/>
          <c:tx>
            <c:strRef>
              <c:f>Sheet1!$A$8</c:f>
              <c:strCache>
                <c:ptCount val="1"/>
                <c:pt idx="0">
                  <c:v>よってって</c:v>
                </c:pt>
              </c:strCache>
            </c:strRef>
          </c:tx>
          <c:spPr>
            <a:ln w="38063">
              <a:solidFill>
                <a:srgbClr val="C00000"/>
              </a:solidFill>
              <a:prstDash val="solid"/>
            </a:ln>
          </c:spPr>
          <c:marker>
            <c:symbol val="circle"/>
            <c:size val="8"/>
            <c:spPr>
              <a:solidFill>
                <a:srgbClr val="C00000"/>
              </a:solidFill>
              <a:ln>
                <a:solidFill>
                  <a:srgbClr val="C00000"/>
                </a:solidFill>
                <a:prstDash val="solid"/>
              </a:ln>
            </c:spPr>
          </c:marker>
          <c:cat>
            <c:numRef>
              <c:f>Sheet1!$B$1:$L$1</c:f>
              <c:numCache>
                <c:formatCode>General</c:formatCode>
                <c:ptCount val="11"/>
                <c:pt idx="0">
                  <c:v>2010</c:v>
                </c:pt>
                <c:pt idx="1">
                  <c:v>2011</c:v>
                </c:pt>
                <c:pt idx="2">
                  <c:v>2012</c:v>
                </c:pt>
                <c:pt idx="3">
                  <c:v>2013</c:v>
                </c:pt>
                <c:pt idx="4">
                  <c:v>2014</c:v>
                </c:pt>
                <c:pt idx="5">
                  <c:v>2015</c:v>
                </c:pt>
                <c:pt idx="6">
                  <c:v>2016</c:v>
                </c:pt>
                <c:pt idx="7">
                  <c:v>2017</c:v>
                </c:pt>
                <c:pt idx="8">
                  <c:v>2018</c:v>
                </c:pt>
                <c:pt idx="9">
                  <c:v>2019</c:v>
                </c:pt>
                <c:pt idx="10">
                  <c:v>2020</c:v>
                </c:pt>
              </c:numCache>
            </c:numRef>
          </c:cat>
          <c:val>
            <c:numRef>
              <c:f>Sheet1!$B$8:$L$8</c:f>
              <c:numCache>
                <c:formatCode>General</c:formatCode>
                <c:ptCount val="11"/>
                <c:pt idx="5">
                  <c:v>42120</c:v>
                </c:pt>
                <c:pt idx="6">
                  <c:v>41508</c:v>
                </c:pt>
                <c:pt idx="7">
                  <c:v>45292</c:v>
                </c:pt>
                <c:pt idx="8">
                  <c:v>46919</c:v>
                </c:pt>
                <c:pt idx="9">
                  <c:v>53278</c:v>
                </c:pt>
                <c:pt idx="10">
                  <c:v>62364</c:v>
                </c:pt>
              </c:numCache>
            </c:numRef>
          </c:val>
          <c:smooth val="0"/>
        </c:ser>
        <c:dLbls>
          <c:showLegendKey val="0"/>
          <c:showVal val="0"/>
          <c:showCatName val="0"/>
          <c:showSerName val="0"/>
          <c:showPercent val="0"/>
          <c:showBubbleSize val="0"/>
        </c:dLbls>
        <c:marker val="1"/>
        <c:smooth val="0"/>
        <c:axId val="407521576"/>
        <c:axId val="407523536"/>
      </c:lineChart>
      <c:catAx>
        <c:axId val="407521576"/>
        <c:scaling>
          <c:orientation val="minMax"/>
        </c:scaling>
        <c:delete val="0"/>
        <c:axPos val="b"/>
        <c:numFmt formatCode="General" sourceLinked="1"/>
        <c:majorTickMark val="in"/>
        <c:minorTickMark val="none"/>
        <c:tickLblPos val="nextTo"/>
        <c:spPr>
          <a:ln w="3172">
            <a:solidFill>
              <a:schemeClr val="tx1"/>
            </a:solidFill>
            <a:prstDash val="solid"/>
          </a:ln>
        </c:spPr>
        <c:txPr>
          <a:bodyPr rot="0" vert="horz"/>
          <a:lstStyle/>
          <a:p>
            <a:pPr>
              <a:defRPr sz="999" b="0" i="0" u="none" strike="noStrike" baseline="0">
                <a:solidFill>
                  <a:schemeClr val="tx1"/>
                </a:solidFill>
                <a:latin typeface="ＭＳ Ｐゴシック"/>
                <a:ea typeface="ＭＳ Ｐゴシック"/>
                <a:cs typeface="ＭＳ Ｐゴシック"/>
              </a:defRPr>
            </a:pPr>
            <a:endParaRPr lang="ja-JP"/>
          </a:p>
        </c:txPr>
        <c:crossAx val="407523536"/>
        <c:crosses val="autoZero"/>
        <c:auto val="1"/>
        <c:lblAlgn val="ctr"/>
        <c:lblOffset val="100"/>
        <c:tickLblSkip val="1"/>
        <c:tickMarkSkip val="1"/>
        <c:noMultiLvlLbl val="0"/>
      </c:catAx>
      <c:valAx>
        <c:axId val="407523536"/>
        <c:scaling>
          <c:orientation val="minMax"/>
          <c:min val="5000"/>
        </c:scaling>
        <c:delete val="0"/>
        <c:axPos val="l"/>
        <c:majorGridlines>
          <c:spPr>
            <a:ln w="3172">
              <a:solidFill>
                <a:schemeClr val="tx1"/>
              </a:solidFill>
              <a:prstDash val="solid"/>
            </a:ln>
          </c:spPr>
        </c:majorGridlines>
        <c:numFmt formatCode="General" sourceLinked="1"/>
        <c:majorTickMark val="in"/>
        <c:minorTickMark val="none"/>
        <c:tickLblPos val="nextTo"/>
        <c:spPr>
          <a:ln w="3172">
            <a:solidFill>
              <a:schemeClr val="tx1"/>
            </a:solidFill>
            <a:prstDash val="solid"/>
          </a:ln>
        </c:spPr>
        <c:txPr>
          <a:bodyPr rot="0" vert="horz"/>
          <a:lstStyle/>
          <a:p>
            <a:pPr>
              <a:defRPr sz="1399" b="0" i="0" u="none" strike="noStrike" baseline="0">
                <a:solidFill>
                  <a:schemeClr val="tx1"/>
                </a:solidFill>
                <a:latin typeface="ＭＳ Ｐゴシック"/>
                <a:ea typeface="ＭＳ Ｐゴシック"/>
                <a:cs typeface="ＭＳ Ｐゴシック"/>
              </a:defRPr>
            </a:pPr>
            <a:endParaRPr lang="ja-JP"/>
          </a:p>
        </c:txPr>
        <c:crossAx val="407521576"/>
        <c:crosses val="autoZero"/>
        <c:crossBetween val="between"/>
        <c:dispUnits>
          <c:builtInUnit val="tenThousands"/>
          <c:dispUnitsLbl>
            <c:layout>
              <c:manualLayout>
                <c:xMode val="edge"/>
                <c:yMode val="edge"/>
                <c:x val="7.246376811594203E-3"/>
                <c:y val="2.681992337164751E-2"/>
              </c:manualLayout>
            </c:layout>
            <c:tx>
              <c:rich>
                <a:bodyPr rot="0" vert="wordArtVertRtl"/>
                <a:lstStyle/>
                <a:p>
                  <a:pPr algn="ctr">
                    <a:defRPr sz="899" b="0" i="0" u="none" strike="noStrike" baseline="0">
                      <a:solidFill>
                        <a:schemeClr val="tx1"/>
                      </a:solidFill>
                      <a:latin typeface="ＭＳ Ｐゴシック"/>
                      <a:ea typeface="ＭＳ Ｐゴシック"/>
                      <a:cs typeface="ＭＳ Ｐゴシック"/>
                    </a:defRPr>
                  </a:pPr>
                  <a:r>
                    <a:rPr lang="ja-JP" altLang="en-US"/>
                    <a:t>千万</a:t>
                  </a:r>
                </a:p>
              </c:rich>
            </c:tx>
            <c:spPr>
              <a:noFill/>
              <a:ln w="25376">
                <a:noFill/>
              </a:ln>
            </c:spPr>
          </c:dispUnitsLbl>
        </c:dispUnits>
      </c:valAx>
      <c:spPr>
        <a:noFill/>
        <a:ln w="12688">
          <a:solidFill>
            <a:schemeClr val="tx1"/>
          </a:solidFill>
          <a:prstDash val="solid"/>
        </a:ln>
      </c:spPr>
    </c:plotArea>
    <c:legend>
      <c:legendPos val="b"/>
      <c:layout>
        <c:manualLayout>
          <c:xMode val="edge"/>
          <c:yMode val="edge"/>
          <c:x val="6.280193236714976E-2"/>
          <c:y val="0.91954022988505746"/>
          <c:w val="0.88164251207729472"/>
          <c:h val="7.0881226053639848E-2"/>
        </c:manualLayout>
      </c:layout>
      <c:overlay val="0"/>
      <c:spPr>
        <a:noFill/>
        <a:ln w="3172">
          <a:solidFill>
            <a:schemeClr val="tx1"/>
          </a:solidFill>
          <a:prstDash val="solid"/>
        </a:ln>
      </c:spPr>
      <c:txPr>
        <a:bodyPr/>
        <a:lstStyle/>
        <a:p>
          <a:pPr>
            <a:defRPr sz="824" b="0" i="0" u="none" strike="noStrike" baseline="0">
              <a:solidFill>
                <a:schemeClr val="tx1"/>
              </a:solidFill>
              <a:latin typeface="ＭＳ Ｐゴシック"/>
              <a:ea typeface="ＭＳ Ｐゴシック"/>
              <a:cs typeface="ＭＳ Ｐゴシック"/>
            </a:defRPr>
          </a:pPr>
          <a:endParaRPr lang="ja-JP"/>
        </a:p>
      </c:txPr>
    </c:legend>
    <c:plotVisOnly val="1"/>
    <c:dispBlanksAs val="gap"/>
    <c:showDLblsOverMax val="0"/>
  </c:chart>
  <c:spPr>
    <a:noFill/>
    <a:ln>
      <a:noFill/>
    </a:ln>
  </c:spPr>
  <c:txPr>
    <a:bodyPr/>
    <a:lstStyle/>
    <a:p>
      <a:pPr>
        <a:defRPr sz="1798" b="1" i="0" u="none" strike="noStrike" baseline="0">
          <a:solidFill>
            <a:schemeClr val="tx1"/>
          </a:solidFill>
          <a:latin typeface="HGP創英角ｺﾞｼｯｸUB"/>
          <a:ea typeface="HGP創英角ｺﾞｼｯｸUB"/>
          <a:cs typeface="HGP創英角ｺﾞｼｯｸUB"/>
        </a:defRPr>
      </a:pPr>
      <a:endParaRPr lang="ja-JP"/>
    </a:p>
  </c:txPr>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0.93969</cdr:x>
      <cdr:y>0.30161</cdr:y>
    </cdr:from>
    <cdr:to>
      <cdr:x>0.98193</cdr:x>
      <cdr:y>0.59224</cdr:y>
    </cdr:to>
    <cdr:sp macro="" textlink="">
      <cdr:nvSpPr>
        <cdr:cNvPr id="2" name="テキスト ボックス 2"/>
        <cdr:cNvSpPr txBox="1"/>
      </cdr:nvSpPr>
      <cdr:spPr>
        <a:xfrm xmlns:a="http://schemas.openxmlformats.org/drawingml/2006/main">
          <a:off x="3765177" y="1533153"/>
          <a:ext cx="169277" cy="1477328"/>
        </a:xfrm>
        <a:prstGeom xmlns:a="http://schemas.openxmlformats.org/drawingml/2006/main" prst="rect">
          <a:avLst/>
        </a:prstGeom>
        <a:noFill xmlns:a="http://schemas.openxmlformats.org/drawingml/2006/main"/>
      </cdr:spPr>
      <cdr:txBody>
        <a:bodyPr xmlns:a="http://schemas.openxmlformats.org/drawingml/2006/main" vert="eaVert" wrap="square" lIns="0" tIns="0" rIns="0" bIns="0" rtlCol="0">
          <a:spAutoFit/>
        </a:bodyPr>
        <a:lstStyle xmlns:a="http://schemas.openxmlformats.org/drawingml/2006/main">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a:lstStyle>
        <a:p xmlns:a="http://schemas.openxmlformats.org/drawingml/2006/main">
          <a:r>
            <a:rPr lang="ja-JP" altLang="en-US" dirty="0" smtClean="0"/>
            <a:t>生協ひまわり歯科</a:t>
          </a:r>
          <a:endParaRPr kumimoji="1" lang="ja-JP" altLang="en-US" dirty="0"/>
        </a:p>
      </cdr:txBody>
    </cdr:sp>
  </cdr:relSizeAnchor>
  <cdr:relSizeAnchor xmlns:cdr="http://schemas.openxmlformats.org/drawingml/2006/chartDrawing">
    <cdr:from>
      <cdr:x>0.00518</cdr:x>
      <cdr:y>0.32995</cdr:y>
    </cdr:from>
    <cdr:to>
      <cdr:x>0.04743</cdr:x>
      <cdr:y>0.83992</cdr:y>
    </cdr:to>
    <cdr:sp macro="" textlink="">
      <cdr:nvSpPr>
        <cdr:cNvPr id="3" name="テキスト ボックス 2"/>
        <cdr:cNvSpPr txBox="1"/>
      </cdr:nvSpPr>
      <cdr:spPr>
        <a:xfrm xmlns:a="http://schemas.openxmlformats.org/drawingml/2006/main">
          <a:off x="20761" y="1677169"/>
          <a:ext cx="169277" cy="2592288"/>
        </a:xfrm>
        <a:prstGeom xmlns:a="http://schemas.openxmlformats.org/drawingml/2006/main" prst="rect">
          <a:avLst/>
        </a:prstGeom>
        <a:noFill xmlns:a="http://schemas.openxmlformats.org/drawingml/2006/main"/>
      </cdr:spPr>
      <cdr:txBody>
        <a:bodyPr xmlns:a="http://schemas.openxmlformats.org/drawingml/2006/main" vert="eaVert" wrap="square" lIns="0" tIns="0" rIns="0" bIns="0" rtlCol="0">
          <a:spAutoFit/>
        </a:bodyPr>
        <a:lstStyle xmlns:a="http://schemas.openxmlformats.org/drawingml/2006/main">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a:lstStyle>
        <a:p xmlns:a="http://schemas.openxmlformats.org/drawingml/2006/main">
          <a:r>
            <a:rPr lang="ja-JP" altLang="en-US" dirty="0" smtClean="0"/>
            <a:t>みなみ歯科・生協よって</a:t>
          </a:r>
          <a:r>
            <a:rPr lang="ja-JP" altLang="en-US" dirty="0" err="1" smtClean="0"/>
            <a:t>って</a:t>
          </a:r>
          <a:r>
            <a:rPr lang="ja-JP" altLang="en-US" dirty="0" smtClean="0"/>
            <a:t>歯科</a:t>
          </a:r>
          <a:endParaRPr kumimoji="1" lang="ja-JP" altLang="en-US"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56414" cy="510800"/>
          </a:xfrm>
          <a:prstGeom prst="rect">
            <a:avLst/>
          </a:prstGeom>
        </p:spPr>
        <p:txBody>
          <a:bodyPr vert="horz" lIns="98472" tIns="49236" rIns="98472" bIns="49236" rtlCol="0"/>
          <a:lstStyle>
            <a:lvl1pPr algn="l">
              <a:defRPr sz="1300"/>
            </a:lvl1pPr>
          </a:lstStyle>
          <a:p>
            <a:endParaRPr kumimoji="1" lang="ja-JP" altLang="en-US"/>
          </a:p>
        </p:txBody>
      </p:sp>
      <p:sp>
        <p:nvSpPr>
          <p:cNvPr id="3" name="日付プレースホルダー 2"/>
          <p:cNvSpPr>
            <a:spLocks noGrp="1"/>
          </p:cNvSpPr>
          <p:nvPr>
            <p:ph type="dt" sz="quarter" idx="1"/>
          </p:nvPr>
        </p:nvSpPr>
        <p:spPr>
          <a:xfrm>
            <a:off x="3995217" y="0"/>
            <a:ext cx="3056414" cy="510800"/>
          </a:xfrm>
          <a:prstGeom prst="rect">
            <a:avLst/>
          </a:prstGeom>
        </p:spPr>
        <p:txBody>
          <a:bodyPr vert="horz" lIns="98472" tIns="49236" rIns="98472" bIns="49236" rtlCol="0"/>
          <a:lstStyle>
            <a:lvl1pPr algn="r">
              <a:defRPr sz="1300"/>
            </a:lvl1pPr>
          </a:lstStyle>
          <a:p>
            <a:fld id="{A0C30DF3-2DAE-4FCA-99E2-4FED4BDEB2DC}" type="datetimeFigureOut">
              <a:rPr kumimoji="1" lang="ja-JP" altLang="en-US" smtClean="0"/>
              <a:t>2021/6/8</a:t>
            </a:fld>
            <a:endParaRPr kumimoji="1" lang="ja-JP" altLang="en-US"/>
          </a:p>
        </p:txBody>
      </p:sp>
      <p:sp>
        <p:nvSpPr>
          <p:cNvPr id="4" name="フッター プレースホルダー 3"/>
          <p:cNvSpPr>
            <a:spLocks noGrp="1"/>
          </p:cNvSpPr>
          <p:nvPr>
            <p:ph type="ftr" sz="quarter" idx="2"/>
          </p:nvPr>
        </p:nvSpPr>
        <p:spPr>
          <a:xfrm>
            <a:off x="0" y="9669840"/>
            <a:ext cx="3056414" cy="510799"/>
          </a:xfrm>
          <a:prstGeom prst="rect">
            <a:avLst/>
          </a:prstGeom>
        </p:spPr>
        <p:txBody>
          <a:bodyPr vert="horz" lIns="98472" tIns="49236" rIns="98472" bIns="49236" rtlCol="0" anchor="b"/>
          <a:lstStyle>
            <a:lvl1pPr algn="l">
              <a:defRPr sz="1300"/>
            </a:lvl1pPr>
          </a:lstStyle>
          <a:p>
            <a:endParaRPr kumimoji="1" lang="ja-JP" altLang="en-US"/>
          </a:p>
        </p:txBody>
      </p:sp>
      <p:sp>
        <p:nvSpPr>
          <p:cNvPr id="5" name="スライド番号プレースホルダー 4"/>
          <p:cNvSpPr>
            <a:spLocks noGrp="1"/>
          </p:cNvSpPr>
          <p:nvPr>
            <p:ph type="sldNum" sz="quarter" idx="3"/>
          </p:nvPr>
        </p:nvSpPr>
        <p:spPr>
          <a:xfrm>
            <a:off x="3995217" y="9669840"/>
            <a:ext cx="3056414" cy="510799"/>
          </a:xfrm>
          <a:prstGeom prst="rect">
            <a:avLst/>
          </a:prstGeom>
        </p:spPr>
        <p:txBody>
          <a:bodyPr vert="horz" lIns="98472" tIns="49236" rIns="98472" bIns="49236" rtlCol="0" anchor="b"/>
          <a:lstStyle>
            <a:lvl1pPr algn="r">
              <a:defRPr sz="1300"/>
            </a:lvl1pPr>
          </a:lstStyle>
          <a:p>
            <a:fld id="{02B5728B-B390-49C3-985D-896509DF5784}" type="slidenum">
              <a:rPr kumimoji="1" lang="ja-JP" altLang="en-US" smtClean="0"/>
              <a:t>‹#›</a:t>
            </a:fld>
            <a:endParaRPr kumimoji="1" lang="ja-JP" altLang="en-US"/>
          </a:p>
        </p:txBody>
      </p:sp>
    </p:spTree>
    <p:extLst>
      <p:ext uri="{BB962C8B-B14F-4D97-AF65-F5344CB8AC3E}">
        <p14:creationId xmlns:p14="http://schemas.microsoft.com/office/powerpoint/2010/main" val="13593345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56414" cy="509032"/>
          </a:xfrm>
          <a:prstGeom prst="rect">
            <a:avLst/>
          </a:prstGeom>
        </p:spPr>
        <p:txBody>
          <a:bodyPr vert="horz" lIns="98472" tIns="49236" rIns="98472" bIns="49236" rtlCol="0"/>
          <a:lstStyle>
            <a:lvl1pPr algn="l">
              <a:defRPr sz="1300"/>
            </a:lvl1pPr>
          </a:lstStyle>
          <a:p>
            <a:endParaRPr kumimoji="1" lang="ja-JP" altLang="en-US"/>
          </a:p>
        </p:txBody>
      </p:sp>
      <p:sp>
        <p:nvSpPr>
          <p:cNvPr id="3" name="日付プレースホルダー 2"/>
          <p:cNvSpPr>
            <a:spLocks noGrp="1"/>
          </p:cNvSpPr>
          <p:nvPr>
            <p:ph type="dt" idx="1"/>
          </p:nvPr>
        </p:nvSpPr>
        <p:spPr>
          <a:xfrm>
            <a:off x="3995217" y="0"/>
            <a:ext cx="3056414" cy="509032"/>
          </a:xfrm>
          <a:prstGeom prst="rect">
            <a:avLst/>
          </a:prstGeom>
        </p:spPr>
        <p:txBody>
          <a:bodyPr vert="horz" lIns="98472" tIns="49236" rIns="98472" bIns="49236" rtlCol="0"/>
          <a:lstStyle>
            <a:lvl1pPr algn="r">
              <a:defRPr sz="1300"/>
            </a:lvl1pPr>
          </a:lstStyle>
          <a:p>
            <a:fld id="{DEB34C78-83E6-4116-8B1A-F895EC33E8A7}" type="datetimeFigureOut">
              <a:rPr kumimoji="1" lang="ja-JP" altLang="en-US" smtClean="0"/>
              <a:t>2021/6/8</a:t>
            </a:fld>
            <a:endParaRPr kumimoji="1" lang="ja-JP" altLang="en-US"/>
          </a:p>
        </p:txBody>
      </p:sp>
      <p:sp>
        <p:nvSpPr>
          <p:cNvPr id="4" name="スライド イメージ プレースホルダー 3"/>
          <p:cNvSpPr>
            <a:spLocks noGrp="1" noRot="1" noChangeAspect="1"/>
          </p:cNvSpPr>
          <p:nvPr>
            <p:ph type="sldImg" idx="2"/>
          </p:nvPr>
        </p:nvSpPr>
        <p:spPr>
          <a:xfrm>
            <a:off x="982663" y="763588"/>
            <a:ext cx="5089525" cy="3817937"/>
          </a:xfrm>
          <a:prstGeom prst="rect">
            <a:avLst/>
          </a:prstGeom>
          <a:noFill/>
          <a:ln w="12700">
            <a:solidFill>
              <a:prstClr val="black"/>
            </a:solidFill>
          </a:ln>
        </p:spPr>
        <p:txBody>
          <a:bodyPr vert="horz" lIns="98472" tIns="49236" rIns="98472" bIns="49236" rtlCol="0" anchor="ctr"/>
          <a:lstStyle/>
          <a:p>
            <a:endParaRPr lang="ja-JP" altLang="en-US"/>
          </a:p>
        </p:txBody>
      </p:sp>
      <p:sp>
        <p:nvSpPr>
          <p:cNvPr id="5" name="ノート プレースホルダー 4"/>
          <p:cNvSpPr>
            <a:spLocks noGrp="1"/>
          </p:cNvSpPr>
          <p:nvPr>
            <p:ph type="body" sz="quarter" idx="3"/>
          </p:nvPr>
        </p:nvSpPr>
        <p:spPr>
          <a:xfrm>
            <a:off x="705327" y="4835803"/>
            <a:ext cx="5642610" cy="4581287"/>
          </a:xfrm>
          <a:prstGeom prst="rect">
            <a:avLst/>
          </a:prstGeom>
        </p:spPr>
        <p:txBody>
          <a:bodyPr vert="horz" lIns="98472" tIns="49236" rIns="98472" bIns="49236"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669839"/>
            <a:ext cx="3056414" cy="509032"/>
          </a:xfrm>
          <a:prstGeom prst="rect">
            <a:avLst/>
          </a:prstGeom>
        </p:spPr>
        <p:txBody>
          <a:bodyPr vert="horz" lIns="98472" tIns="49236" rIns="98472" bIns="49236"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3995217" y="9669839"/>
            <a:ext cx="3056414" cy="509032"/>
          </a:xfrm>
          <a:prstGeom prst="rect">
            <a:avLst/>
          </a:prstGeom>
        </p:spPr>
        <p:txBody>
          <a:bodyPr vert="horz" lIns="98472" tIns="49236" rIns="98472" bIns="49236" rtlCol="0" anchor="b"/>
          <a:lstStyle>
            <a:lvl1pPr algn="r">
              <a:defRPr sz="1300"/>
            </a:lvl1pPr>
          </a:lstStyle>
          <a:p>
            <a:fld id="{E4C2AABA-909F-44F0-9B33-4A5CE1A5D810}" type="slidenum">
              <a:rPr kumimoji="1" lang="ja-JP" altLang="en-US" smtClean="0"/>
              <a:t>‹#›</a:t>
            </a:fld>
            <a:endParaRPr kumimoji="1" lang="ja-JP" altLang="en-US"/>
          </a:p>
        </p:txBody>
      </p:sp>
    </p:spTree>
    <p:extLst>
      <p:ext uri="{BB962C8B-B14F-4D97-AF65-F5344CB8AC3E}">
        <p14:creationId xmlns:p14="http://schemas.microsoft.com/office/powerpoint/2010/main" val="189377374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lvl1pPr defTabSz="947666" eaLnBrk="0" hangingPunct="0">
              <a:spcBef>
                <a:spcPct val="30000"/>
              </a:spcBef>
              <a:defRPr kumimoji="1" sz="1000">
                <a:solidFill>
                  <a:schemeClr val="tx1"/>
                </a:solidFill>
                <a:latin typeface="Arial" charset="0"/>
                <a:ea typeface="ＭＳ Ｐ明朝" pitchFamily="18" charset="-128"/>
              </a:defRPr>
            </a:lvl1pPr>
            <a:lvl2pPr marL="617699" indent="-237577" defTabSz="947666" eaLnBrk="0" hangingPunct="0">
              <a:spcBef>
                <a:spcPct val="30000"/>
              </a:spcBef>
              <a:defRPr kumimoji="1" sz="1000">
                <a:solidFill>
                  <a:schemeClr val="tx1"/>
                </a:solidFill>
                <a:latin typeface="Arial" charset="0"/>
                <a:ea typeface="ＭＳ Ｐ明朝" pitchFamily="18" charset="-128"/>
              </a:defRPr>
            </a:lvl2pPr>
            <a:lvl3pPr marL="950306" indent="-190060" defTabSz="947666" eaLnBrk="0" hangingPunct="0">
              <a:spcBef>
                <a:spcPct val="30000"/>
              </a:spcBef>
              <a:defRPr kumimoji="1" sz="1000">
                <a:solidFill>
                  <a:schemeClr val="tx1"/>
                </a:solidFill>
                <a:latin typeface="Arial" charset="0"/>
                <a:ea typeface="ＭＳ Ｐ明朝" pitchFamily="18" charset="-128"/>
              </a:defRPr>
            </a:lvl3pPr>
            <a:lvl4pPr marL="1330428" indent="-190060" defTabSz="947666" eaLnBrk="0" hangingPunct="0">
              <a:spcBef>
                <a:spcPct val="30000"/>
              </a:spcBef>
              <a:defRPr kumimoji="1" sz="1000">
                <a:solidFill>
                  <a:schemeClr val="tx1"/>
                </a:solidFill>
                <a:latin typeface="Arial" charset="0"/>
                <a:ea typeface="ＭＳ Ｐ明朝" pitchFamily="18" charset="-128"/>
              </a:defRPr>
            </a:lvl4pPr>
            <a:lvl5pPr marL="1710552" indent="-190060" defTabSz="947666" eaLnBrk="0" hangingPunct="0">
              <a:spcBef>
                <a:spcPct val="30000"/>
              </a:spcBef>
              <a:defRPr kumimoji="1" sz="1000">
                <a:solidFill>
                  <a:schemeClr val="tx1"/>
                </a:solidFill>
                <a:latin typeface="Arial" charset="0"/>
                <a:ea typeface="ＭＳ Ｐ明朝" pitchFamily="18" charset="-128"/>
              </a:defRPr>
            </a:lvl5pPr>
            <a:lvl6pPr marL="2090672" indent="-190060" defTabSz="947666" eaLnBrk="0" fontAlgn="base" hangingPunct="0">
              <a:spcBef>
                <a:spcPct val="30000"/>
              </a:spcBef>
              <a:spcAft>
                <a:spcPct val="0"/>
              </a:spcAft>
              <a:defRPr kumimoji="1" sz="1000">
                <a:solidFill>
                  <a:schemeClr val="tx1"/>
                </a:solidFill>
                <a:latin typeface="Arial" charset="0"/>
                <a:ea typeface="ＭＳ Ｐ明朝" pitchFamily="18" charset="-128"/>
              </a:defRPr>
            </a:lvl6pPr>
            <a:lvl7pPr marL="2470796" indent="-190060" defTabSz="947666" eaLnBrk="0" fontAlgn="base" hangingPunct="0">
              <a:spcBef>
                <a:spcPct val="30000"/>
              </a:spcBef>
              <a:spcAft>
                <a:spcPct val="0"/>
              </a:spcAft>
              <a:defRPr kumimoji="1" sz="1000">
                <a:solidFill>
                  <a:schemeClr val="tx1"/>
                </a:solidFill>
                <a:latin typeface="Arial" charset="0"/>
                <a:ea typeface="ＭＳ Ｐ明朝" pitchFamily="18" charset="-128"/>
              </a:defRPr>
            </a:lvl7pPr>
            <a:lvl8pPr marL="2850917" indent="-190060" defTabSz="947666" eaLnBrk="0" fontAlgn="base" hangingPunct="0">
              <a:spcBef>
                <a:spcPct val="30000"/>
              </a:spcBef>
              <a:spcAft>
                <a:spcPct val="0"/>
              </a:spcAft>
              <a:defRPr kumimoji="1" sz="1000">
                <a:solidFill>
                  <a:schemeClr val="tx1"/>
                </a:solidFill>
                <a:latin typeface="Arial" charset="0"/>
                <a:ea typeface="ＭＳ Ｐ明朝" pitchFamily="18" charset="-128"/>
              </a:defRPr>
            </a:lvl8pPr>
            <a:lvl9pPr marL="3231040" indent="-190060" defTabSz="947666" eaLnBrk="0" fontAlgn="base" hangingPunct="0">
              <a:spcBef>
                <a:spcPct val="30000"/>
              </a:spcBef>
              <a:spcAft>
                <a:spcPct val="0"/>
              </a:spcAft>
              <a:defRPr kumimoji="1" sz="1000">
                <a:solidFill>
                  <a:schemeClr val="tx1"/>
                </a:solidFill>
                <a:latin typeface="Arial" charset="0"/>
                <a:ea typeface="ＭＳ Ｐ明朝" pitchFamily="18" charset="-128"/>
              </a:defRPr>
            </a:lvl9pPr>
          </a:lstStyle>
          <a:p>
            <a:pPr eaLnBrk="1" hangingPunct="1">
              <a:spcBef>
                <a:spcPct val="0"/>
              </a:spcBef>
            </a:pPr>
            <a:fld id="{C3F798D5-F475-4267-8B50-FCB18DB6A1AC}" type="slidenum">
              <a:rPr lang="en-US" altLang="ja-JP" sz="1200">
                <a:ea typeface="ＭＳ Ｐゴシック" pitchFamily="50" charset="-128"/>
              </a:rPr>
              <a:pPr eaLnBrk="1" hangingPunct="1">
                <a:spcBef>
                  <a:spcPct val="0"/>
                </a:spcBef>
              </a:pPr>
              <a:t>1</a:t>
            </a:fld>
            <a:endParaRPr lang="en-US" altLang="ja-JP" sz="1200">
              <a:ea typeface="ＭＳ Ｐゴシック" pitchFamily="50" charset="-128"/>
            </a:endParaRPr>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p:spPr>
        <p:txBody>
          <a:bodyPr/>
          <a:lstStyle/>
          <a:p>
            <a:pPr eaLnBrk="1" hangingPunct="1"/>
            <a:endParaRPr lang="ja-JP" altLang="ja-JP" smtClean="0"/>
          </a:p>
        </p:txBody>
      </p:sp>
    </p:spTree>
    <p:extLst>
      <p:ext uri="{BB962C8B-B14F-4D97-AF65-F5344CB8AC3E}">
        <p14:creationId xmlns:p14="http://schemas.microsoft.com/office/powerpoint/2010/main" val="32174400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スライド イメージ プレースホルダー 1"/>
          <p:cNvSpPr>
            <a:spLocks noGrp="1" noRot="1" noChangeAspect="1" noTextEdit="1"/>
          </p:cNvSpPr>
          <p:nvPr>
            <p:ph type="sldImg"/>
          </p:nvPr>
        </p:nvSpPr>
        <p:spPr>
          <a:ln/>
        </p:spPr>
      </p:sp>
      <p:sp>
        <p:nvSpPr>
          <p:cNvPr id="26627" name="ノート プレースホルダー 2"/>
          <p:cNvSpPr>
            <a:spLocks noGrp="1"/>
          </p:cNvSpPr>
          <p:nvPr>
            <p:ph type="body" idx="1"/>
          </p:nvPr>
        </p:nvSpPr>
        <p:spPr>
          <a:noFill/>
        </p:spPr>
        <p:txBody>
          <a:bodyPr/>
          <a:lstStyle/>
          <a:p>
            <a:r>
              <a:rPr lang="ja-JP" altLang="en-US" dirty="0" smtClean="0">
                <a:solidFill>
                  <a:schemeClr val="accent6"/>
                </a:solidFill>
              </a:rPr>
              <a:t>・純資産のうち、出資金のここ数年の増減です。グラフの上の部分が加入・増資の合計金額で、下の部分が減資・脱退の合計金額となっています。</a:t>
            </a:r>
            <a:endParaRPr lang="en-US" altLang="ja-JP" dirty="0" smtClean="0">
              <a:solidFill>
                <a:schemeClr val="accent6"/>
              </a:solidFill>
            </a:endParaRPr>
          </a:p>
          <a:p>
            <a:r>
              <a:rPr lang="ja-JP" altLang="en-US" dirty="0" smtClean="0">
                <a:solidFill>
                  <a:schemeClr val="accent6"/>
                </a:solidFill>
              </a:rPr>
              <a:t>・</a:t>
            </a:r>
            <a:r>
              <a:rPr lang="en-US" altLang="ja-JP" dirty="0" smtClean="0">
                <a:solidFill>
                  <a:schemeClr val="accent6"/>
                </a:solidFill>
              </a:rPr>
              <a:t>2020</a:t>
            </a:r>
            <a:r>
              <a:rPr lang="ja-JP" altLang="en-US" dirty="0" smtClean="0">
                <a:solidFill>
                  <a:schemeClr val="accent6"/>
                </a:solidFill>
              </a:rPr>
              <a:t>年度の増資合計は</a:t>
            </a:r>
            <a:r>
              <a:rPr lang="en-US" altLang="ja-JP" dirty="0" smtClean="0">
                <a:solidFill>
                  <a:schemeClr val="accent6"/>
                </a:solidFill>
              </a:rPr>
              <a:t>3</a:t>
            </a:r>
            <a:r>
              <a:rPr lang="ja-JP" altLang="en-US" dirty="0" smtClean="0">
                <a:solidFill>
                  <a:schemeClr val="accent6"/>
                </a:solidFill>
              </a:rPr>
              <a:t>億</a:t>
            </a:r>
            <a:r>
              <a:rPr lang="en-US" altLang="ja-JP" dirty="0" smtClean="0">
                <a:solidFill>
                  <a:schemeClr val="accent6"/>
                </a:solidFill>
              </a:rPr>
              <a:t>5470</a:t>
            </a:r>
            <a:r>
              <a:rPr lang="ja-JP" altLang="en-US" dirty="0" smtClean="0">
                <a:solidFill>
                  <a:schemeClr val="accent6"/>
                </a:solidFill>
              </a:rPr>
              <a:t>万円で、減資合計が</a:t>
            </a:r>
            <a:r>
              <a:rPr lang="en-US" altLang="ja-JP" dirty="0" smtClean="0">
                <a:solidFill>
                  <a:schemeClr val="accent6"/>
                </a:solidFill>
              </a:rPr>
              <a:t>2</a:t>
            </a:r>
            <a:r>
              <a:rPr lang="ja-JP" altLang="en-US" dirty="0" smtClean="0">
                <a:solidFill>
                  <a:schemeClr val="accent6"/>
                </a:solidFill>
              </a:rPr>
              <a:t>億</a:t>
            </a:r>
            <a:r>
              <a:rPr lang="en-US" altLang="ja-JP" dirty="0" smtClean="0">
                <a:solidFill>
                  <a:schemeClr val="accent6"/>
                </a:solidFill>
              </a:rPr>
              <a:t>3730</a:t>
            </a:r>
            <a:r>
              <a:rPr lang="ja-JP" altLang="en-US" dirty="0" smtClean="0">
                <a:solidFill>
                  <a:schemeClr val="accent6"/>
                </a:solidFill>
              </a:rPr>
              <a:t>万円でした。前年度より増資額が増え、減資額が減少したので純増が</a:t>
            </a:r>
            <a:r>
              <a:rPr lang="en-US" altLang="ja-JP" dirty="0" smtClean="0">
                <a:solidFill>
                  <a:schemeClr val="accent6"/>
                </a:solidFill>
              </a:rPr>
              <a:t>1</a:t>
            </a:r>
            <a:r>
              <a:rPr lang="ja-JP" altLang="en-US" dirty="0" smtClean="0">
                <a:solidFill>
                  <a:schemeClr val="accent6"/>
                </a:solidFill>
              </a:rPr>
              <a:t>億を超えました。</a:t>
            </a:r>
          </a:p>
          <a:p>
            <a:endParaRPr lang="ja-JP" altLang="en-US" dirty="0" smtClean="0">
              <a:solidFill>
                <a:schemeClr val="accent6"/>
              </a:solidFill>
            </a:endParaRPr>
          </a:p>
        </p:txBody>
      </p:sp>
      <p:sp>
        <p:nvSpPr>
          <p:cNvPr id="26628" name="スライド番号プレースホルダー 3"/>
          <p:cNvSpPr>
            <a:spLocks noGrp="1"/>
          </p:cNvSpPr>
          <p:nvPr>
            <p:ph type="sldNum" sz="quarter" idx="5"/>
          </p:nvPr>
        </p:nvSpPr>
        <p:spPr>
          <a:noFill/>
        </p:spPr>
        <p:txBody>
          <a:bodyPr/>
          <a:lstStyle>
            <a:lvl1pPr defTabSz="947666" eaLnBrk="0" hangingPunct="0">
              <a:spcBef>
                <a:spcPct val="30000"/>
              </a:spcBef>
              <a:defRPr kumimoji="1" sz="1000">
                <a:solidFill>
                  <a:schemeClr val="tx1"/>
                </a:solidFill>
                <a:latin typeface="Arial" charset="0"/>
                <a:ea typeface="ＭＳ Ｐ明朝" pitchFamily="18" charset="-128"/>
              </a:defRPr>
            </a:lvl1pPr>
            <a:lvl2pPr marL="617699" indent="-237577" defTabSz="947666" eaLnBrk="0" hangingPunct="0">
              <a:spcBef>
                <a:spcPct val="30000"/>
              </a:spcBef>
              <a:defRPr kumimoji="1" sz="1000">
                <a:solidFill>
                  <a:schemeClr val="tx1"/>
                </a:solidFill>
                <a:latin typeface="Arial" charset="0"/>
                <a:ea typeface="ＭＳ Ｐ明朝" pitchFamily="18" charset="-128"/>
              </a:defRPr>
            </a:lvl2pPr>
            <a:lvl3pPr marL="950306" indent="-190060" defTabSz="947666" eaLnBrk="0" hangingPunct="0">
              <a:spcBef>
                <a:spcPct val="30000"/>
              </a:spcBef>
              <a:defRPr kumimoji="1" sz="1000">
                <a:solidFill>
                  <a:schemeClr val="tx1"/>
                </a:solidFill>
                <a:latin typeface="Arial" charset="0"/>
                <a:ea typeface="ＭＳ Ｐ明朝" pitchFamily="18" charset="-128"/>
              </a:defRPr>
            </a:lvl3pPr>
            <a:lvl4pPr marL="1330428" indent="-190060" defTabSz="947666" eaLnBrk="0" hangingPunct="0">
              <a:spcBef>
                <a:spcPct val="30000"/>
              </a:spcBef>
              <a:defRPr kumimoji="1" sz="1000">
                <a:solidFill>
                  <a:schemeClr val="tx1"/>
                </a:solidFill>
                <a:latin typeface="Arial" charset="0"/>
                <a:ea typeface="ＭＳ Ｐ明朝" pitchFamily="18" charset="-128"/>
              </a:defRPr>
            </a:lvl4pPr>
            <a:lvl5pPr marL="1710552" indent="-190060" defTabSz="947666" eaLnBrk="0" hangingPunct="0">
              <a:spcBef>
                <a:spcPct val="30000"/>
              </a:spcBef>
              <a:defRPr kumimoji="1" sz="1000">
                <a:solidFill>
                  <a:schemeClr val="tx1"/>
                </a:solidFill>
                <a:latin typeface="Arial" charset="0"/>
                <a:ea typeface="ＭＳ Ｐ明朝" pitchFamily="18" charset="-128"/>
              </a:defRPr>
            </a:lvl5pPr>
            <a:lvl6pPr marL="2090672" indent="-190060" defTabSz="947666" eaLnBrk="0" fontAlgn="base" hangingPunct="0">
              <a:spcBef>
                <a:spcPct val="30000"/>
              </a:spcBef>
              <a:spcAft>
                <a:spcPct val="0"/>
              </a:spcAft>
              <a:defRPr kumimoji="1" sz="1000">
                <a:solidFill>
                  <a:schemeClr val="tx1"/>
                </a:solidFill>
                <a:latin typeface="Arial" charset="0"/>
                <a:ea typeface="ＭＳ Ｐ明朝" pitchFamily="18" charset="-128"/>
              </a:defRPr>
            </a:lvl6pPr>
            <a:lvl7pPr marL="2470796" indent="-190060" defTabSz="947666" eaLnBrk="0" fontAlgn="base" hangingPunct="0">
              <a:spcBef>
                <a:spcPct val="30000"/>
              </a:spcBef>
              <a:spcAft>
                <a:spcPct val="0"/>
              </a:spcAft>
              <a:defRPr kumimoji="1" sz="1000">
                <a:solidFill>
                  <a:schemeClr val="tx1"/>
                </a:solidFill>
                <a:latin typeface="Arial" charset="0"/>
                <a:ea typeface="ＭＳ Ｐ明朝" pitchFamily="18" charset="-128"/>
              </a:defRPr>
            </a:lvl7pPr>
            <a:lvl8pPr marL="2850917" indent="-190060" defTabSz="947666" eaLnBrk="0" fontAlgn="base" hangingPunct="0">
              <a:spcBef>
                <a:spcPct val="30000"/>
              </a:spcBef>
              <a:spcAft>
                <a:spcPct val="0"/>
              </a:spcAft>
              <a:defRPr kumimoji="1" sz="1000">
                <a:solidFill>
                  <a:schemeClr val="tx1"/>
                </a:solidFill>
                <a:latin typeface="Arial" charset="0"/>
                <a:ea typeface="ＭＳ Ｐ明朝" pitchFamily="18" charset="-128"/>
              </a:defRPr>
            </a:lvl8pPr>
            <a:lvl9pPr marL="3231040" indent="-190060" defTabSz="947666" eaLnBrk="0" fontAlgn="base" hangingPunct="0">
              <a:spcBef>
                <a:spcPct val="30000"/>
              </a:spcBef>
              <a:spcAft>
                <a:spcPct val="0"/>
              </a:spcAft>
              <a:defRPr kumimoji="1" sz="1000">
                <a:solidFill>
                  <a:schemeClr val="tx1"/>
                </a:solidFill>
                <a:latin typeface="Arial" charset="0"/>
                <a:ea typeface="ＭＳ Ｐ明朝" pitchFamily="18" charset="-128"/>
              </a:defRPr>
            </a:lvl9pPr>
          </a:lstStyle>
          <a:p>
            <a:pPr eaLnBrk="1" hangingPunct="1">
              <a:spcBef>
                <a:spcPct val="0"/>
              </a:spcBef>
            </a:pPr>
            <a:fld id="{BC9D3324-9F6C-4189-AF58-23C5E43F6BC3}" type="slidenum">
              <a:rPr lang="en-US" altLang="ja-JP" sz="1200">
                <a:ea typeface="ＭＳ Ｐゴシック" pitchFamily="50" charset="-128"/>
              </a:rPr>
              <a:pPr eaLnBrk="1" hangingPunct="1">
                <a:spcBef>
                  <a:spcPct val="0"/>
                </a:spcBef>
              </a:pPr>
              <a:t>10</a:t>
            </a:fld>
            <a:endParaRPr lang="en-US" altLang="ja-JP" sz="1200">
              <a:ea typeface="ＭＳ Ｐゴシック" pitchFamily="50" charset="-128"/>
            </a:endParaRPr>
          </a:p>
        </p:txBody>
      </p:sp>
    </p:spTree>
    <p:extLst>
      <p:ext uri="{BB962C8B-B14F-4D97-AF65-F5344CB8AC3E}">
        <p14:creationId xmlns:p14="http://schemas.microsoft.com/office/powerpoint/2010/main" val="20723951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E4C2AABA-909F-44F0-9B33-4A5CE1A5D810}" type="slidenum">
              <a:rPr kumimoji="1" lang="ja-JP" altLang="en-US" smtClean="0"/>
              <a:t>11</a:t>
            </a:fld>
            <a:endParaRPr kumimoji="1" lang="ja-JP" altLang="en-US"/>
          </a:p>
        </p:txBody>
      </p:sp>
    </p:spTree>
    <p:extLst>
      <p:ext uri="{BB962C8B-B14F-4D97-AF65-F5344CB8AC3E}">
        <p14:creationId xmlns:p14="http://schemas.microsoft.com/office/powerpoint/2010/main" val="12844357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E4C2AABA-909F-44F0-9B33-4A5CE1A5D810}" type="slidenum">
              <a:rPr kumimoji="1" lang="ja-JP" altLang="en-US" smtClean="0"/>
              <a:t>12</a:t>
            </a:fld>
            <a:endParaRPr kumimoji="1" lang="ja-JP" altLang="en-US"/>
          </a:p>
        </p:txBody>
      </p:sp>
    </p:spTree>
    <p:extLst>
      <p:ext uri="{BB962C8B-B14F-4D97-AF65-F5344CB8AC3E}">
        <p14:creationId xmlns:p14="http://schemas.microsoft.com/office/powerpoint/2010/main" val="4032720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E4C2AABA-909F-44F0-9B33-4A5CE1A5D810}" type="slidenum">
              <a:rPr kumimoji="1" lang="ja-JP" altLang="en-US" smtClean="0"/>
              <a:t>13</a:t>
            </a:fld>
            <a:endParaRPr kumimoji="1" lang="ja-JP" altLang="en-US"/>
          </a:p>
        </p:txBody>
      </p:sp>
    </p:spTree>
    <p:extLst>
      <p:ext uri="{BB962C8B-B14F-4D97-AF65-F5344CB8AC3E}">
        <p14:creationId xmlns:p14="http://schemas.microsoft.com/office/powerpoint/2010/main" val="28189405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eaLnBrk="1" hangingPunct="1"/>
            <a:r>
              <a:rPr lang="ja-JP" altLang="en-US" dirty="0" smtClean="0"/>
              <a:t>・</a:t>
            </a:r>
            <a:r>
              <a:rPr lang="en-US" altLang="ja-JP" dirty="0" smtClean="0"/>
              <a:t>2020</a:t>
            </a:r>
            <a:r>
              <a:rPr lang="ja-JP" altLang="en-US" dirty="0" smtClean="0"/>
              <a:t>年度の事業収益は、</a:t>
            </a:r>
            <a:r>
              <a:rPr lang="en-US" altLang="ja-JP" dirty="0" smtClean="0"/>
              <a:t>111</a:t>
            </a:r>
            <a:r>
              <a:rPr lang="ja-JP" altLang="en-US" dirty="0" smtClean="0"/>
              <a:t>億</a:t>
            </a:r>
            <a:r>
              <a:rPr lang="en-US" altLang="ja-JP" dirty="0" smtClean="0"/>
              <a:t>1380</a:t>
            </a:r>
            <a:r>
              <a:rPr lang="ja-JP" altLang="en-US" dirty="0" smtClean="0"/>
              <a:t>万円となり、前年より減収となりました、予算に対しては、</a:t>
            </a:r>
            <a:r>
              <a:rPr lang="en-US" altLang="ja-JP" dirty="0" smtClean="0"/>
              <a:t>6</a:t>
            </a:r>
            <a:r>
              <a:rPr lang="ja-JP" altLang="en-US" dirty="0" smtClean="0"/>
              <a:t>億</a:t>
            </a:r>
            <a:r>
              <a:rPr lang="en-US" altLang="ja-JP" dirty="0" smtClean="0"/>
              <a:t>8360</a:t>
            </a:r>
            <a:r>
              <a:rPr lang="ja-JP" altLang="en-US" dirty="0" smtClean="0"/>
              <a:t>万円少ない状況でした、前年度と比べても</a:t>
            </a:r>
            <a:r>
              <a:rPr lang="en-US" altLang="ja-JP" dirty="0" smtClean="0"/>
              <a:t>3</a:t>
            </a:r>
            <a:r>
              <a:rPr lang="ja-JP" altLang="en-US" dirty="0" smtClean="0"/>
              <a:t>億</a:t>
            </a:r>
            <a:r>
              <a:rPr lang="en-US" altLang="ja-JP" dirty="0" smtClean="0"/>
              <a:t>1210</a:t>
            </a:r>
            <a:r>
              <a:rPr lang="ja-JP" altLang="en-US" dirty="0" smtClean="0"/>
              <a:t>万円少ない</a:t>
            </a:r>
          </a:p>
          <a:p>
            <a:pPr eaLnBrk="1" hangingPunct="1"/>
            <a:endParaRPr lang="en-US" altLang="ja-JP" dirty="0" smtClean="0"/>
          </a:p>
          <a:p>
            <a:pPr eaLnBrk="1" hangingPunct="1"/>
            <a:r>
              <a:rPr lang="ja-JP" altLang="en-US" dirty="0" smtClean="0"/>
              <a:t>・経常剰余金は、事業収益の</a:t>
            </a:r>
            <a:r>
              <a:rPr lang="en-US" altLang="ja-JP" dirty="0" smtClean="0"/>
              <a:t>7.4</a:t>
            </a:r>
            <a:r>
              <a:rPr lang="ja-JP" altLang="en-US" dirty="0" smtClean="0"/>
              <a:t>％の</a:t>
            </a:r>
            <a:r>
              <a:rPr lang="en-US" altLang="ja-JP" dirty="0" smtClean="0"/>
              <a:t>8</a:t>
            </a:r>
            <a:r>
              <a:rPr lang="ja-JP" altLang="en-US" dirty="0" smtClean="0"/>
              <a:t>億</a:t>
            </a:r>
            <a:r>
              <a:rPr lang="en-US" altLang="ja-JP" dirty="0" smtClean="0"/>
              <a:t>2170</a:t>
            </a:r>
            <a:r>
              <a:rPr lang="ja-JP" altLang="en-US" dirty="0" smtClean="0"/>
              <a:t>万円でしたが、新型コロナ関連の補助金を除いた経常剰余金は</a:t>
            </a:r>
            <a:r>
              <a:rPr lang="en-US" altLang="ja-JP" dirty="0" smtClean="0"/>
              <a:t>3</a:t>
            </a:r>
            <a:r>
              <a:rPr lang="ja-JP" altLang="en-US" dirty="0" smtClean="0"/>
              <a:t>億</a:t>
            </a:r>
            <a:r>
              <a:rPr lang="en-US" altLang="ja-JP" dirty="0" smtClean="0"/>
              <a:t>4480</a:t>
            </a:r>
            <a:r>
              <a:rPr lang="ja-JP" altLang="en-US" dirty="0" smtClean="0"/>
              <a:t>万円</a:t>
            </a:r>
          </a:p>
          <a:p>
            <a:pPr eaLnBrk="1" hangingPunct="1"/>
            <a:r>
              <a:rPr lang="ja-JP" altLang="en-US" dirty="0" smtClean="0"/>
              <a:t>となり、事業収益の</a:t>
            </a:r>
            <a:r>
              <a:rPr lang="en-US" altLang="ja-JP" dirty="0" smtClean="0"/>
              <a:t>3.1</a:t>
            </a:r>
            <a:r>
              <a:rPr lang="ja-JP" altLang="en-US" dirty="0" smtClean="0"/>
              <a:t>％となりました、</a:t>
            </a:r>
            <a:r>
              <a:rPr lang="en-US" altLang="ja-JP" dirty="0" smtClean="0"/>
              <a:t>2020</a:t>
            </a:r>
            <a:r>
              <a:rPr lang="ja-JP" altLang="en-US" dirty="0" smtClean="0"/>
              <a:t>年度は役職員の賞与減額等も行っていますので、実際の経常剰余金はさらに少なくなります。</a:t>
            </a:r>
            <a:endParaRPr lang="en-US" altLang="ja-JP" dirty="0" smtClean="0"/>
          </a:p>
          <a:p>
            <a:pPr eaLnBrk="1" hangingPunct="1"/>
            <a:endParaRPr lang="en-US" altLang="ja-JP" dirty="0" smtClean="0"/>
          </a:p>
          <a:p>
            <a:pPr eaLnBrk="1" hangingPunct="1"/>
            <a:r>
              <a:rPr lang="ja-JP" altLang="en-US" dirty="0" smtClean="0"/>
              <a:t>・事業の継続確保という点では、</a:t>
            </a:r>
            <a:r>
              <a:rPr lang="en-US" altLang="ja-JP" dirty="0" smtClean="0"/>
              <a:t>3</a:t>
            </a:r>
            <a:r>
              <a:rPr lang="ja-JP" altLang="en-US" dirty="0" smtClean="0"/>
              <a:t>％では安定した継続とならず、</a:t>
            </a:r>
            <a:r>
              <a:rPr lang="en-US" altLang="ja-JP" dirty="0" smtClean="0"/>
              <a:t>5</a:t>
            </a:r>
            <a:r>
              <a:rPr lang="ja-JP" altLang="en-US" dirty="0" smtClean="0"/>
              <a:t>％の経常剰余を確保することが必要となっています。</a:t>
            </a:r>
          </a:p>
          <a:p>
            <a:pPr eaLnBrk="1" hangingPunct="1"/>
            <a:endParaRPr lang="ja-JP" altLang="en-US"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E4C2AABA-909F-44F0-9B33-4A5CE1A5D810}" type="slidenum">
              <a:rPr kumimoji="1" lang="ja-JP" altLang="en-US" smtClean="0"/>
              <a:t>14</a:t>
            </a:fld>
            <a:endParaRPr kumimoji="1" lang="ja-JP" altLang="en-US"/>
          </a:p>
        </p:txBody>
      </p:sp>
    </p:spTree>
    <p:extLst>
      <p:ext uri="{BB962C8B-B14F-4D97-AF65-F5344CB8AC3E}">
        <p14:creationId xmlns:p14="http://schemas.microsoft.com/office/powerpoint/2010/main" val="310853882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スライド イメージ プレースホルダー 1"/>
          <p:cNvSpPr>
            <a:spLocks noGrp="1" noRot="1" noChangeAspect="1" noTextEdit="1"/>
          </p:cNvSpPr>
          <p:nvPr>
            <p:ph type="sldImg"/>
          </p:nvPr>
        </p:nvSpPr>
        <p:spPr>
          <a:ln/>
        </p:spPr>
      </p:sp>
      <p:sp>
        <p:nvSpPr>
          <p:cNvPr id="26627" name="ノート プレースホルダー 2"/>
          <p:cNvSpPr>
            <a:spLocks noGrp="1"/>
          </p:cNvSpPr>
          <p:nvPr>
            <p:ph type="body" idx="1"/>
          </p:nvPr>
        </p:nvSpPr>
        <p:spPr>
          <a:noFill/>
        </p:spPr>
        <p:txBody>
          <a:bodyPr/>
          <a:lstStyle/>
          <a:p>
            <a:r>
              <a:rPr lang="ja-JP" altLang="en-US" dirty="0" smtClean="0"/>
              <a:t>・</a:t>
            </a:r>
            <a:r>
              <a:rPr lang="en-US" altLang="ja-JP" dirty="0" smtClean="0"/>
              <a:t>2019</a:t>
            </a:r>
            <a:r>
              <a:rPr lang="ja-JP" altLang="en-US" dirty="0" smtClean="0"/>
              <a:t>年</a:t>
            </a:r>
            <a:r>
              <a:rPr lang="en-US" altLang="ja-JP" dirty="0" smtClean="0"/>
              <a:t>10</a:t>
            </a:r>
            <a:r>
              <a:rPr lang="ja-JP" altLang="en-US" dirty="0" smtClean="0"/>
              <a:t>月から</a:t>
            </a:r>
            <a:r>
              <a:rPr lang="en-US" altLang="ja-JP" dirty="0" smtClean="0"/>
              <a:t>2021</a:t>
            </a:r>
            <a:r>
              <a:rPr lang="ja-JP" altLang="en-US" dirty="0" smtClean="0"/>
              <a:t>年</a:t>
            </a:r>
            <a:r>
              <a:rPr lang="en-US" altLang="ja-JP" dirty="0" smtClean="0"/>
              <a:t>3</a:t>
            </a:r>
            <a:r>
              <a:rPr lang="ja-JP" altLang="en-US" dirty="0" smtClean="0"/>
              <a:t>月までの月別事業収入の推移です。</a:t>
            </a:r>
            <a:endParaRPr lang="en-US" altLang="ja-JP" dirty="0" smtClean="0"/>
          </a:p>
          <a:p>
            <a:endParaRPr lang="ja-JP" altLang="en-US" dirty="0" smtClean="0"/>
          </a:p>
        </p:txBody>
      </p:sp>
      <p:sp>
        <p:nvSpPr>
          <p:cNvPr id="26628" name="スライド番号プレースホルダー 3"/>
          <p:cNvSpPr>
            <a:spLocks noGrp="1"/>
          </p:cNvSpPr>
          <p:nvPr>
            <p:ph type="sldNum" sz="quarter" idx="5"/>
          </p:nvPr>
        </p:nvSpPr>
        <p:spPr>
          <a:noFill/>
        </p:spPr>
        <p:txBody>
          <a:bodyPr/>
          <a:lstStyle>
            <a:lvl1pPr defTabSz="947666" eaLnBrk="0" hangingPunct="0">
              <a:spcBef>
                <a:spcPct val="30000"/>
              </a:spcBef>
              <a:defRPr kumimoji="1" sz="1000">
                <a:solidFill>
                  <a:schemeClr val="tx1"/>
                </a:solidFill>
                <a:latin typeface="Arial" charset="0"/>
                <a:ea typeface="ＭＳ Ｐ明朝" pitchFamily="18" charset="-128"/>
              </a:defRPr>
            </a:lvl1pPr>
            <a:lvl2pPr marL="617699" indent="-237577" defTabSz="947666" eaLnBrk="0" hangingPunct="0">
              <a:spcBef>
                <a:spcPct val="30000"/>
              </a:spcBef>
              <a:defRPr kumimoji="1" sz="1000">
                <a:solidFill>
                  <a:schemeClr val="tx1"/>
                </a:solidFill>
                <a:latin typeface="Arial" charset="0"/>
                <a:ea typeface="ＭＳ Ｐ明朝" pitchFamily="18" charset="-128"/>
              </a:defRPr>
            </a:lvl2pPr>
            <a:lvl3pPr marL="950306" indent="-190060" defTabSz="947666" eaLnBrk="0" hangingPunct="0">
              <a:spcBef>
                <a:spcPct val="30000"/>
              </a:spcBef>
              <a:defRPr kumimoji="1" sz="1000">
                <a:solidFill>
                  <a:schemeClr val="tx1"/>
                </a:solidFill>
                <a:latin typeface="Arial" charset="0"/>
                <a:ea typeface="ＭＳ Ｐ明朝" pitchFamily="18" charset="-128"/>
              </a:defRPr>
            </a:lvl3pPr>
            <a:lvl4pPr marL="1330428" indent="-190060" defTabSz="947666" eaLnBrk="0" hangingPunct="0">
              <a:spcBef>
                <a:spcPct val="30000"/>
              </a:spcBef>
              <a:defRPr kumimoji="1" sz="1000">
                <a:solidFill>
                  <a:schemeClr val="tx1"/>
                </a:solidFill>
                <a:latin typeface="Arial" charset="0"/>
                <a:ea typeface="ＭＳ Ｐ明朝" pitchFamily="18" charset="-128"/>
              </a:defRPr>
            </a:lvl4pPr>
            <a:lvl5pPr marL="1710552" indent="-190060" defTabSz="947666" eaLnBrk="0" hangingPunct="0">
              <a:spcBef>
                <a:spcPct val="30000"/>
              </a:spcBef>
              <a:defRPr kumimoji="1" sz="1000">
                <a:solidFill>
                  <a:schemeClr val="tx1"/>
                </a:solidFill>
                <a:latin typeface="Arial" charset="0"/>
                <a:ea typeface="ＭＳ Ｐ明朝" pitchFamily="18" charset="-128"/>
              </a:defRPr>
            </a:lvl5pPr>
            <a:lvl6pPr marL="2090672" indent="-190060" defTabSz="947666" eaLnBrk="0" fontAlgn="base" hangingPunct="0">
              <a:spcBef>
                <a:spcPct val="30000"/>
              </a:spcBef>
              <a:spcAft>
                <a:spcPct val="0"/>
              </a:spcAft>
              <a:defRPr kumimoji="1" sz="1000">
                <a:solidFill>
                  <a:schemeClr val="tx1"/>
                </a:solidFill>
                <a:latin typeface="Arial" charset="0"/>
                <a:ea typeface="ＭＳ Ｐ明朝" pitchFamily="18" charset="-128"/>
              </a:defRPr>
            </a:lvl6pPr>
            <a:lvl7pPr marL="2470796" indent="-190060" defTabSz="947666" eaLnBrk="0" fontAlgn="base" hangingPunct="0">
              <a:spcBef>
                <a:spcPct val="30000"/>
              </a:spcBef>
              <a:spcAft>
                <a:spcPct val="0"/>
              </a:spcAft>
              <a:defRPr kumimoji="1" sz="1000">
                <a:solidFill>
                  <a:schemeClr val="tx1"/>
                </a:solidFill>
                <a:latin typeface="Arial" charset="0"/>
                <a:ea typeface="ＭＳ Ｐ明朝" pitchFamily="18" charset="-128"/>
              </a:defRPr>
            </a:lvl7pPr>
            <a:lvl8pPr marL="2850917" indent="-190060" defTabSz="947666" eaLnBrk="0" fontAlgn="base" hangingPunct="0">
              <a:spcBef>
                <a:spcPct val="30000"/>
              </a:spcBef>
              <a:spcAft>
                <a:spcPct val="0"/>
              </a:spcAft>
              <a:defRPr kumimoji="1" sz="1000">
                <a:solidFill>
                  <a:schemeClr val="tx1"/>
                </a:solidFill>
                <a:latin typeface="Arial" charset="0"/>
                <a:ea typeface="ＭＳ Ｐ明朝" pitchFamily="18" charset="-128"/>
              </a:defRPr>
            </a:lvl8pPr>
            <a:lvl9pPr marL="3231040" indent="-190060" defTabSz="947666" eaLnBrk="0" fontAlgn="base" hangingPunct="0">
              <a:spcBef>
                <a:spcPct val="30000"/>
              </a:spcBef>
              <a:spcAft>
                <a:spcPct val="0"/>
              </a:spcAft>
              <a:defRPr kumimoji="1" sz="1000">
                <a:solidFill>
                  <a:schemeClr val="tx1"/>
                </a:solidFill>
                <a:latin typeface="Arial" charset="0"/>
                <a:ea typeface="ＭＳ Ｐ明朝" pitchFamily="18" charset="-128"/>
              </a:defRPr>
            </a:lvl9pPr>
          </a:lstStyle>
          <a:p>
            <a:pPr eaLnBrk="1" hangingPunct="1">
              <a:spcBef>
                <a:spcPct val="0"/>
              </a:spcBef>
            </a:pPr>
            <a:fld id="{BC9D3324-9F6C-4189-AF58-23C5E43F6BC3}" type="slidenum">
              <a:rPr lang="en-US" altLang="ja-JP" sz="1200">
                <a:ea typeface="ＭＳ Ｐゴシック" pitchFamily="50" charset="-128"/>
              </a:rPr>
              <a:pPr eaLnBrk="1" hangingPunct="1">
                <a:spcBef>
                  <a:spcPct val="0"/>
                </a:spcBef>
              </a:pPr>
              <a:t>15</a:t>
            </a:fld>
            <a:endParaRPr lang="en-US" altLang="ja-JP" sz="1200">
              <a:ea typeface="ＭＳ Ｐゴシック" pitchFamily="50" charset="-128"/>
            </a:endParaRPr>
          </a:p>
        </p:txBody>
      </p:sp>
    </p:spTree>
    <p:extLst>
      <p:ext uri="{BB962C8B-B14F-4D97-AF65-F5344CB8AC3E}">
        <p14:creationId xmlns:p14="http://schemas.microsoft.com/office/powerpoint/2010/main" val="55983532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defTabSz="984717">
              <a:defRPr/>
            </a:pPr>
            <a:r>
              <a:rPr kumimoji="1" lang="ja-JP" altLang="en-US" dirty="0" smtClean="0"/>
              <a:t>・今年度の未処分剰余金は、</a:t>
            </a:r>
            <a:endParaRPr kumimoji="1" lang="en-US" altLang="ja-JP" dirty="0" smtClean="0"/>
          </a:p>
          <a:p>
            <a:r>
              <a:rPr kumimoji="1" lang="ja-JP" altLang="en-US" dirty="0" smtClean="0"/>
              <a:t>・当期未処分剰余金について、生協法で定められていることがあり、①法定準備金を出資総額の</a:t>
            </a:r>
            <a:r>
              <a:rPr kumimoji="1" lang="en-US" altLang="ja-JP" dirty="0" smtClean="0"/>
              <a:t>1/2</a:t>
            </a:r>
            <a:r>
              <a:rPr kumimoji="1" lang="ja-JP" altLang="en-US" dirty="0" smtClean="0"/>
              <a:t>に達するまで、剰余金の</a:t>
            </a:r>
            <a:r>
              <a:rPr kumimoji="1" lang="en-US" altLang="ja-JP" dirty="0" smtClean="0"/>
              <a:t>1/10</a:t>
            </a:r>
            <a:r>
              <a:rPr kumimoji="1" lang="ja-JP" altLang="en-US" dirty="0" smtClean="0"/>
              <a:t>以上積み立てる、②教育事業繰越金として、剰余金の</a:t>
            </a:r>
            <a:r>
              <a:rPr kumimoji="1" lang="en-US" altLang="ja-JP" dirty="0" smtClean="0"/>
              <a:t>1/20</a:t>
            </a:r>
            <a:r>
              <a:rPr kumimoji="1" lang="ja-JP" altLang="en-US" dirty="0" smtClean="0"/>
              <a:t>以上を次期に繰り越す、③医療福祉等事業の剰余金は、医療福祉等事業積立金として積み立てる。となっています。</a:t>
            </a:r>
          </a:p>
          <a:p>
            <a:endParaRPr kumimoji="1" lang="en-US" altLang="ja-JP" dirty="0" smtClean="0"/>
          </a:p>
          <a:p>
            <a:r>
              <a:rPr kumimoji="1" lang="ja-JP" altLang="en-US" dirty="0" smtClean="0"/>
              <a:t>今年度は、</a:t>
            </a:r>
            <a:endParaRPr kumimoji="1" lang="en-US" altLang="ja-JP" dirty="0" smtClean="0"/>
          </a:p>
          <a:p>
            <a:r>
              <a:rPr kumimoji="1" lang="ja-JP" altLang="en-US" dirty="0" smtClean="0"/>
              <a:t>①法定準備金として、当期剰余金の</a:t>
            </a:r>
            <a:r>
              <a:rPr kumimoji="1" lang="en-US" altLang="ja-JP" dirty="0" smtClean="0"/>
              <a:t>1/2</a:t>
            </a:r>
            <a:r>
              <a:rPr kumimoji="1" lang="ja-JP" altLang="en-US" dirty="0" smtClean="0"/>
              <a:t>（</a:t>
            </a:r>
            <a:r>
              <a:rPr kumimoji="1" lang="en-US" altLang="ja-JP" dirty="0" smtClean="0"/>
              <a:t>5</a:t>
            </a:r>
            <a:r>
              <a:rPr kumimoji="1" lang="ja-JP" altLang="en-US" dirty="0" smtClean="0"/>
              <a:t>億</a:t>
            </a:r>
            <a:r>
              <a:rPr kumimoji="1" lang="en-US" altLang="ja-JP" dirty="0" smtClean="0"/>
              <a:t>6246</a:t>
            </a:r>
            <a:r>
              <a:rPr kumimoji="1" lang="ja-JP" altLang="en-US" dirty="0" smtClean="0"/>
              <a:t>万円</a:t>
            </a:r>
            <a:r>
              <a:rPr kumimoji="1" lang="en-US" altLang="ja-JP" dirty="0" smtClean="0"/>
              <a:t>×1/2</a:t>
            </a:r>
            <a:r>
              <a:rPr kumimoji="1" lang="ja-JP" altLang="en-US" dirty="0" smtClean="0"/>
              <a:t>＝</a:t>
            </a:r>
            <a:r>
              <a:rPr kumimoji="1" lang="en-US" altLang="ja-JP" dirty="0" smtClean="0"/>
              <a:t>2</a:t>
            </a:r>
            <a:r>
              <a:rPr kumimoji="1" lang="ja-JP" altLang="en-US" dirty="0" smtClean="0"/>
              <a:t>憶</a:t>
            </a:r>
            <a:r>
              <a:rPr kumimoji="1" lang="en-US" altLang="ja-JP" dirty="0" smtClean="0"/>
              <a:t>8200</a:t>
            </a:r>
            <a:r>
              <a:rPr kumimoji="1" lang="ja-JP" altLang="en-US" dirty="0" smtClean="0"/>
              <a:t>万円）</a:t>
            </a:r>
            <a:r>
              <a:rPr kumimoji="1" lang="en-US" altLang="ja-JP" dirty="0" smtClean="0"/>
              <a:t/>
            </a:r>
            <a:br>
              <a:rPr kumimoji="1" lang="en-US" altLang="ja-JP" dirty="0" smtClean="0"/>
            </a:br>
            <a:r>
              <a:rPr kumimoji="1" lang="ja-JP" altLang="en-US" dirty="0" smtClean="0"/>
              <a:t>②教育事業繰越金として、当期剰余金の</a:t>
            </a:r>
            <a:r>
              <a:rPr kumimoji="1" lang="en-US" altLang="ja-JP" dirty="0" smtClean="0"/>
              <a:t>1/20</a:t>
            </a:r>
            <a:r>
              <a:rPr kumimoji="1" lang="ja-JP" altLang="en-US" dirty="0" smtClean="0"/>
              <a:t>（</a:t>
            </a:r>
            <a:r>
              <a:rPr kumimoji="1" lang="en-US" altLang="ja-JP" dirty="0" smtClean="0"/>
              <a:t>5</a:t>
            </a:r>
            <a:r>
              <a:rPr kumimoji="1" lang="ja-JP" altLang="en-US" dirty="0" smtClean="0"/>
              <a:t>億</a:t>
            </a:r>
            <a:r>
              <a:rPr kumimoji="1" lang="en-US" altLang="ja-JP" dirty="0" smtClean="0"/>
              <a:t>6246</a:t>
            </a:r>
            <a:r>
              <a:rPr kumimoji="1" lang="ja-JP" altLang="en-US" dirty="0" smtClean="0"/>
              <a:t>万円</a:t>
            </a:r>
            <a:r>
              <a:rPr kumimoji="1" lang="en-US" altLang="ja-JP" dirty="0" smtClean="0"/>
              <a:t>×1/20</a:t>
            </a:r>
            <a:r>
              <a:rPr kumimoji="1" lang="ja-JP" altLang="en-US" dirty="0" smtClean="0"/>
              <a:t>＝</a:t>
            </a:r>
            <a:r>
              <a:rPr kumimoji="1" lang="en-US" altLang="ja-JP" dirty="0" smtClean="0"/>
              <a:t>2813</a:t>
            </a:r>
            <a:r>
              <a:rPr kumimoji="1" lang="ja-JP" altLang="en-US" dirty="0" smtClean="0"/>
              <a:t>万円）</a:t>
            </a:r>
            <a:endParaRPr kumimoji="1" lang="en-US" altLang="ja-JP" dirty="0" smtClean="0"/>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dirty="0" smtClean="0"/>
              <a:t>③医療福祉等事業の剰余金（</a:t>
            </a:r>
            <a:r>
              <a:rPr kumimoji="1" lang="en-US" altLang="ja-JP" dirty="0" smtClean="0"/>
              <a:t>5</a:t>
            </a:r>
            <a:r>
              <a:rPr kumimoji="1" lang="ja-JP" altLang="en-US" dirty="0" smtClean="0"/>
              <a:t>億</a:t>
            </a:r>
            <a:r>
              <a:rPr kumimoji="1" lang="en-US" altLang="ja-JP" dirty="0" smtClean="0"/>
              <a:t>5819</a:t>
            </a:r>
            <a:r>
              <a:rPr kumimoji="1" lang="ja-JP" altLang="en-US" dirty="0" smtClean="0"/>
              <a:t>万円）から、法定準備金（</a:t>
            </a:r>
            <a:r>
              <a:rPr kumimoji="1" lang="en-US" altLang="ja-JP" dirty="0" smtClean="0"/>
              <a:t>2</a:t>
            </a:r>
            <a:r>
              <a:rPr kumimoji="1" lang="ja-JP" altLang="en-US" dirty="0" smtClean="0"/>
              <a:t>憶</a:t>
            </a:r>
            <a:r>
              <a:rPr kumimoji="1" lang="en-US" altLang="ja-JP" dirty="0" smtClean="0"/>
              <a:t>8200</a:t>
            </a:r>
            <a:r>
              <a:rPr kumimoji="1" lang="ja-JP" altLang="en-US" dirty="0" smtClean="0"/>
              <a:t>万円）、教育事業繰越金（</a:t>
            </a:r>
            <a:r>
              <a:rPr kumimoji="1" lang="en-US" altLang="ja-JP" dirty="0" smtClean="0"/>
              <a:t>2813</a:t>
            </a:r>
            <a:r>
              <a:rPr kumimoji="1" lang="ja-JP" altLang="en-US" dirty="0" smtClean="0"/>
              <a:t>万円）</a:t>
            </a:r>
            <a:endParaRPr kumimoji="1" lang="en-US" altLang="ja-JP" dirty="0" smtClean="0"/>
          </a:p>
          <a:p>
            <a:r>
              <a:rPr kumimoji="1" lang="ja-JP" altLang="en-US" dirty="0" smtClean="0"/>
              <a:t>を差し引き、前期繰越剰余金（</a:t>
            </a:r>
            <a:r>
              <a:rPr kumimoji="1" lang="en-US" altLang="ja-JP" dirty="0" smtClean="0"/>
              <a:t>1173</a:t>
            </a:r>
            <a:r>
              <a:rPr kumimoji="1" lang="ja-JP" altLang="en-US" dirty="0" smtClean="0"/>
              <a:t>万円）を加えた</a:t>
            </a:r>
            <a:r>
              <a:rPr kumimoji="1" lang="en-US" altLang="ja-JP" dirty="0" smtClean="0"/>
              <a:t>2</a:t>
            </a:r>
            <a:r>
              <a:rPr kumimoji="1" lang="ja-JP" altLang="en-US" dirty="0" smtClean="0"/>
              <a:t>憶</a:t>
            </a:r>
            <a:r>
              <a:rPr kumimoji="1" lang="en-US" altLang="ja-JP" dirty="0" smtClean="0"/>
              <a:t>5979</a:t>
            </a:r>
            <a:r>
              <a:rPr kumimoji="1" lang="ja-JP" altLang="en-US" dirty="0" smtClean="0"/>
              <a:t>万円を医療福祉等事業積立金として積み立てる。</a:t>
            </a:r>
            <a:endParaRPr kumimoji="1" lang="en-US" altLang="ja-JP" dirty="0" smtClean="0"/>
          </a:p>
          <a:p>
            <a:r>
              <a:rPr kumimoji="1" lang="ja-JP" altLang="en-US" dirty="0" smtClean="0"/>
              <a:t>④次期繰越金は、教育事業繰越金（</a:t>
            </a:r>
            <a:r>
              <a:rPr kumimoji="1" lang="en-US" altLang="ja-JP" dirty="0" smtClean="0"/>
              <a:t>2813</a:t>
            </a:r>
            <a:r>
              <a:rPr kumimoji="1" lang="ja-JP" altLang="en-US" dirty="0" smtClean="0"/>
              <a:t>万円）にその他事業の当期剰余金（</a:t>
            </a:r>
            <a:r>
              <a:rPr kumimoji="1" lang="en-US" altLang="ja-JP" dirty="0" smtClean="0"/>
              <a:t>427</a:t>
            </a:r>
            <a:r>
              <a:rPr kumimoji="1" lang="ja-JP" altLang="en-US" dirty="0" smtClean="0"/>
              <a:t>万円）をくわえて、</a:t>
            </a:r>
            <a:r>
              <a:rPr kumimoji="1" lang="en-US" altLang="ja-JP" dirty="0" smtClean="0"/>
              <a:t>3240</a:t>
            </a:r>
            <a:r>
              <a:rPr kumimoji="1" lang="ja-JP" altLang="en-US" dirty="0" smtClean="0"/>
              <a:t>万円としています。</a:t>
            </a:r>
            <a:r>
              <a:rPr kumimoji="1" lang="en-US" altLang="ja-JP" dirty="0" smtClean="0"/>
              <a:t/>
            </a:r>
            <a:br>
              <a:rPr kumimoji="1" lang="en-US" altLang="ja-JP" dirty="0" smtClean="0"/>
            </a:br>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025432D9-09EE-4594-B87B-F027C96ECDE2}" type="slidenum">
              <a:rPr lang="en-US" altLang="ja-JP" smtClean="0"/>
              <a:pPr>
                <a:defRPr/>
              </a:pPr>
              <a:t>16</a:t>
            </a:fld>
            <a:endParaRPr lang="en-US" altLang="ja-JP"/>
          </a:p>
        </p:txBody>
      </p:sp>
    </p:spTree>
    <p:extLst>
      <p:ext uri="{BB962C8B-B14F-4D97-AF65-F5344CB8AC3E}">
        <p14:creationId xmlns:p14="http://schemas.microsoft.com/office/powerpoint/2010/main" val="338905930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025432D9-09EE-4594-B87B-F027C96ECDE2}" type="slidenum">
              <a:rPr lang="en-US" altLang="ja-JP" smtClean="0"/>
              <a:pPr>
                <a:defRPr/>
              </a:pPr>
              <a:t>17</a:t>
            </a:fld>
            <a:endParaRPr lang="en-US" altLang="ja-JP"/>
          </a:p>
        </p:txBody>
      </p:sp>
    </p:spTree>
    <p:extLst>
      <p:ext uri="{BB962C8B-B14F-4D97-AF65-F5344CB8AC3E}">
        <p14:creationId xmlns:p14="http://schemas.microsoft.com/office/powerpoint/2010/main" val="214050214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smtClean="0"/>
          </a:p>
        </p:txBody>
      </p:sp>
      <p:sp>
        <p:nvSpPr>
          <p:cNvPr id="4" name="スライド番号プレースホルダー 3"/>
          <p:cNvSpPr>
            <a:spLocks noGrp="1"/>
          </p:cNvSpPr>
          <p:nvPr>
            <p:ph type="sldNum" sz="quarter" idx="10"/>
          </p:nvPr>
        </p:nvSpPr>
        <p:spPr/>
        <p:txBody>
          <a:bodyPr/>
          <a:lstStyle/>
          <a:p>
            <a:pPr>
              <a:defRPr/>
            </a:pPr>
            <a:fld id="{025432D9-09EE-4594-B87B-F027C96ECDE2}" type="slidenum">
              <a:rPr lang="en-US" altLang="ja-JP" smtClean="0"/>
              <a:pPr>
                <a:defRPr/>
              </a:pPr>
              <a:t>18</a:t>
            </a:fld>
            <a:endParaRPr lang="en-US" altLang="ja-JP"/>
          </a:p>
        </p:txBody>
      </p:sp>
    </p:spTree>
    <p:extLst>
      <p:ext uri="{BB962C8B-B14F-4D97-AF65-F5344CB8AC3E}">
        <p14:creationId xmlns:p14="http://schemas.microsoft.com/office/powerpoint/2010/main" val="409382336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スライド イメージ プレースホルダー 1"/>
          <p:cNvSpPr>
            <a:spLocks noGrp="1" noRot="1" noChangeAspect="1" noTextEdit="1"/>
          </p:cNvSpPr>
          <p:nvPr>
            <p:ph type="sldImg"/>
          </p:nvPr>
        </p:nvSpPr>
        <p:spPr>
          <a:ln/>
        </p:spPr>
      </p:sp>
      <p:sp>
        <p:nvSpPr>
          <p:cNvPr id="33795" name="ノート プレースホルダー 2"/>
          <p:cNvSpPr>
            <a:spLocks noGrp="1"/>
          </p:cNvSpPr>
          <p:nvPr>
            <p:ph type="body" idx="1"/>
          </p:nvPr>
        </p:nvSpPr>
        <p:spPr>
          <a:noFill/>
        </p:spPr>
        <p:txBody>
          <a:bodyPr/>
          <a:lstStyle/>
          <a:p>
            <a:r>
              <a:rPr lang="ja-JP" altLang="en-US" dirty="0" smtClean="0"/>
              <a:t>・</a:t>
            </a:r>
            <a:r>
              <a:rPr lang="ja-JP" altLang="en-US" i="1" dirty="0" smtClean="0"/>
              <a:t>事業所群の収益の推移です。</a:t>
            </a:r>
          </a:p>
          <a:p>
            <a:endParaRPr lang="en-US" altLang="ja-JP" i="1" dirty="0" smtClean="0">
              <a:solidFill>
                <a:srgbClr val="FF0000"/>
              </a:solidFill>
            </a:endParaRPr>
          </a:p>
          <a:p>
            <a:r>
              <a:rPr lang="ja-JP" altLang="en-US" i="1" dirty="0" smtClean="0">
                <a:solidFill>
                  <a:srgbClr val="FF0000"/>
                </a:solidFill>
              </a:rPr>
              <a:t>南生協病院とかなめ病院は、前年より事業収入が減少しています。</a:t>
            </a:r>
            <a:endParaRPr lang="en-US" altLang="ja-JP" i="1" dirty="0" smtClean="0">
              <a:solidFill>
                <a:srgbClr val="FF0000"/>
              </a:solidFill>
            </a:endParaRPr>
          </a:p>
        </p:txBody>
      </p:sp>
      <p:sp>
        <p:nvSpPr>
          <p:cNvPr id="33796" name="スライド番号プレースホルダー 3"/>
          <p:cNvSpPr>
            <a:spLocks noGrp="1"/>
          </p:cNvSpPr>
          <p:nvPr>
            <p:ph type="sldNum" sz="quarter" idx="5"/>
          </p:nvPr>
        </p:nvSpPr>
        <p:spPr>
          <a:noFill/>
        </p:spPr>
        <p:txBody>
          <a:bodyPr/>
          <a:lstStyle>
            <a:lvl1pPr defTabSz="947666" eaLnBrk="0" hangingPunct="0">
              <a:spcBef>
                <a:spcPct val="30000"/>
              </a:spcBef>
              <a:defRPr kumimoji="1" sz="1000">
                <a:solidFill>
                  <a:schemeClr val="tx1"/>
                </a:solidFill>
                <a:latin typeface="Arial" charset="0"/>
                <a:ea typeface="ＭＳ Ｐ明朝" pitchFamily="18" charset="-128"/>
              </a:defRPr>
            </a:lvl1pPr>
            <a:lvl2pPr marL="617699" indent="-237577" defTabSz="947666" eaLnBrk="0" hangingPunct="0">
              <a:spcBef>
                <a:spcPct val="30000"/>
              </a:spcBef>
              <a:defRPr kumimoji="1" sz="1000">
                <a:solidFill>
                  <a:schemeClr val="tx1"/>
                </a:solidFill>
                <a:latin typeface="Arial" charset="0"/>
                <a:ea typeface="ＭＳ Ｐ明朝" pitchFamily="18" charset="-128"/>
              </a:defRPr>
            </a:lvl2pPr>
            <a:lvl3pPr marL="950306" indent="-190060" defTabSz="947666" eaLnBrk="0" hangingPunct="0">
              <a:spcBef>
                <a:spcPct val="30000"/>
              </a:spcBef>
              <a:defRPr kumimoji="1" sz="1000">
                <a:solidFill>
                  <a:schemeClr val="tx1"/>
                </a:solidFill>
                <a:latin typeface="Arial" charset="0"/>
                <a:ea typeface="ＭＳ Ｐ明朝" pitchFamily="18" charset="-128"/>
              </a:defRPr>
            </a:lvl3pPr>
            <a:lvl4pPr marL="1330428" indent="-190060" defTabSz="947666" eaLnBrk="0" hangingPunct="0">
              <a:spcBef>
                <a:spcPct val="30000"/>
              </a:spcBef>
              <a:defRPr kumimoji="1" sz="1000">
                <a:solidFill>
                  <a:schemeClr val="tx1"/>
                </a:solidFill>
                <a:latin typeface="Arial" charset="0"/>
                <a:ea typeface="ＭＳ Ｐ明朝" pitchFamily="18" charset="-128"/>
              </a:defRPr>
            </a:lvl4pPr>
            <a:lvl5pPr marL="1710552" indent="-190060" defTabSz="947666" eaLnBrk="0" hangingPunct="0">
              <a:spcBef>
                <a:spcPct val="30000"/>
              </a:spcBef>
              <a:defRPr kumimoji="1" sz="1000">
                <a:solidFill>
                  <a:schemeClr val="tx1"/>
                </a:solidFill>
                <a:latin typeface="Arial" charset="0"/>
                <a:ea typeface="ＭＳ Ｐ明朝" pitchFamily="18" charset="-128"/>
              </a:defRPr>
            </a:lvl5pPr>
            <a:lvl6pPr marL="2090672" indent="-190060" defTabSz="947666" eaLnBrk="0" fontAlgn="base" hangingPunct="0">
              <a:spcBef>
                <a:spcPct val="30000"/>
              </a:spcBef>
              <a:spcAft>
                <a:spcPct val="0"/>
              </a:spcAft>
              <a:defRPr kumimoji="1" sz="1000">
                <a:solidFill>
                  <a:schemeClr val="tx1"/>
                </a:solidFill>
                <a:latin typeface="Arial" charset="0"/>
                <a:ea typeface="ＭＳ Ｐ明朝" pitchFamily="18" charset="-128"/>
              </a:defRPr>
            </a:lvl6pPr>
            <a:lvl7pPr marL="2470796" indent="-190060" defTabSz="947666" eaLnBrk="0" fontAlgn="base" hangingPunct="0">
              <a:spcBef>
                <a:spcPct val="30000"/>
              </a:spcBef>
              <a:spcAft>
                <a:spcPct val="0"/>
              </a:spcAft>
              <a:defRPr kumimoji="1" sz="1000">
                <a:solidFill>
                  <a:schemeClr val="tx1"/>
                </a:solidFill>
                <a:latin typeface="Arial" charset="0"/>
                <a:ea typeface="ＭＳ Ｐ明朝" pitchFamily="18" charset="-128"/>
              </a:defRPr>
            </a:lvl7pPr>
            <a:lvl8pPr marL="2850917" indent="-190060" defTabSz="947666" eaLnBrk="0" fontAlgn="base" hangingPunct="0">
              <a:spcBef>
                <a:spcPct val="30000"/>
              </a:spcBef>
              <a:spcAft>
                <a:spcPct val="0"/>
              </a:spcAft>
              <a:defRPr kumimoji="1" sz="1000">
                <a:solidFill>
                  <a:schemeClr val="tx1"/>
                </a:solidFill>
                <a:latin typeface="Arial" charset="0"/>
                <a:ea typeface="ＭＳ Ｐ明朝" pitchFamily="18" charset="-128"/>
              </a:defRPr>
            </a:lvl8pPr>
            <a:lvl9pPr marL="3231040" indent="-190060" defTabSz="947666" eaLnBrk="0" fontAlgn="base" hangingPunct="0">
              <a:spcBef>
                <a:spcPct val="30000"/>
              </a:spcBef>
              <a:spcAft>
                <a:spcPct val="0"/>
              </a:spcAft>
              <a:defRPr kumimoji="1" sz="1000">
                <a:solidFill>
                  <a:schemeClr val="tx1"/>
                </a:solidFill>
                <a:latin typeface="Arial" charset="0"/>
                <a:ea typeface="ＭＳ Ｐ明朝" pitchFamily="18" charset="-128"/>
              </a:defRPr>
            </a:lvl9pPr>
          </a:lstStyle>
          <a:p>
            <a:pPr eaLnBrk="1" hangingPunct="1">
              <a:spcBef>
                <a:spcPct val="0"/>
              </a:spcBef>
            </a:pPr>
            <a:fld id="{E8FF06DC-D422-4068-8BC9-9871CE71049A}" type="slidenum">
              <a:rPr lang="en-US" altLang="ja-JP" sz="1200">
                <a:ea typeface="ＭＳ Ｐゴシック" pitchFamily="50" charset="-128"/>
              </a:rPr>
              <a:pPr eaLnBrk="1" hangingPunct="1">
                <a:spcBef>
                  <a:spcPct val="0"/>
                </a:spcBef>
              </a:pPr>
              <a:t>19</a:t>
            </a:fld>
            <a:endParaRPr lang="en-US" altLang="ja-JP" sz="1200">
              <a:ea typeface="ＭＳ Ｐゴシック" pitchFamily="50" charset="-128"/>
            </a:endParaRPr>
          </a:p>
        </p:txBody>
      </p:sp>
    </p:spTree>
    <p:extLst>
      <p:ext uri="{BB962C8B-B14F-4D97-AF65-F5344CB8AC3E}">
        <p14:creationId xmlns:p14="http://schemas.microsoft.com/office/powerpoint/2010/main" val="42847799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025432D9-09EE-4594-B87B-F027C96ECDE2}" type="slidenum">
              <a:rPr lang="en-US" altLang="ja-JP" smtClean="0"/>
              <a:pPr>
                <a:defRPr/>
              </a:pPr>
              <a:t>2</a:t>
            </a:fld>
            <a:endParaRPr lang="en-US" altLang="ja-JP"/>
          </a:p>
        </p:txBody>
      </p:sp>
    </p:spTree>
    <p:extLst>
      <p:ext uri="{BB962C8B-B14F-4D97-AF65-F5344CB8AC3E}">
        <p14:creationId xmlns:p14="http://schemas.microsoft.com/office/powerpoint/2010/main" val="10192048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lvl1pPr defTabSz="947666" eaLnBrk="0" hangingPunct="0">
              <a:spcBef>
                <a:spcPct val="30000"/>
              </a:spcBef>
              <a:defRPr kumimoji="1" sz="1000">
                <a:solidFill>
                  <a:schemeClr val="tx1"/>
                </a:solidFill>
                <a:latin typeface="Arial" charset="0"/>
                <a:ea typeface="ＭＳ Ｐ明朝" pitchFamily="18" charset="-128"/>
              </a:defRPr>
            </a:lvl1pPr>
            <a:lvl2pPr marL="617699" indent="-237577" defTabSz="947666" eaLnBrk="0" hangingPunct="0">
              <a:spcBef>
                <a:spcPct val="30000"/>
              </a:spcBef>
              <a:defRPr kumimoji="1" sz="1000">
                <a:solidFill>
                  <a:schemeClr val="tx1"/>
                </a:solidFill>
                <a:latin typeface="Arial" charset="0"/>
                <a:ea typeface="ＭＳ Ｐ明朝" pitchFamily="18" charset="-128"/>
              </a:defRPr>
            </a:lvl2pPr>
            <a:lvl3pPr marL="950306" indent="-190060" defTabSz="947666" eaLnBrk="0" hangingPunct="0">
              <a:spcBef>
                <a:spcPct val="30000"/>
              </a:spcBef>
              <a:defRPr kumimoji="1" sz="1000">
                <a:solidFill>
                  <a:schemeClr val="tx1"/>
                </a:solidFill>
                <a:latin typeface="Arial" charset="0"/>
                <a:ea typeface="ＭＳ Ｐ明朝" pitchFamily="18" charset="-128"/>
              </a:defRPr>
            </a:lvl3pPr>
            <a:lvl4pPr marL="1330428" indent="-190060" defTabSz="947666" eaLnBrk="0" hangingPunct="0">
              <a:spcBef>
                <a:spcPct val="30000"/>
              </a:spcBef>
              <a:defRPr kumimoji="1" sz="1000">
                <a:solidFill>
                  <a:schemeClr val="tx1"/>
                </a:solidFill>
                <a:latin typeface="Arial" charset="0"/>
                <a:ea typeface="ＭＳ Ｐ明朝" pitchFamily="18" charset="-128"/>
              </a:defRPr>
            </a:lvl4pPr>
            <a:lvl5pPr marL="1710552" indent="-190060" defTabSz="947666" eaLnBrk="0" hangingPunct="0">
              <a:spcBef>
                <a:spcPct val="30000"/>
              </a:spcBef>
              <a:defRPr kumimoji="1" sz="1000">
                <a:solidFill>
                  <a:schemeClr val="tx1"/>
                </a:solidFill>
                <a:latin typeface="Arial" charset="0"/>
                <a:ea typeface="ＭＳ Ｐ明朝" pitchFamily="18" charset="-128"/>
              </a:defRPr>
            </a:lvl5pPr>
            <a:lvl6pPr marL="2090672" indent="-190060" defTabSz="947666" eaLnBrk="0" fontAlgn="base" hangingPunct="0">
              <a:spcBef>
                <a:spcPct val="30000"/>
              </a:spcBef>
              <a:spcAft>
                <a:spcPct val="0"/>
              </a:spcAft>
              <a:defRPr kumimoji="1" sz="1000">
                <a:solidFill>
                  <a:schemeClr val="tx1"/>
                </a:solidFill>
                <a:latin typeface="Arial" charset="0"/>
                <a:ea typeface="ＭＳ Ｐ明朝" pitchFamily="18" charset="-128"/>
              </a:defRPr>
            </a:lvl6pPr>
            <a:lvl7pPr marL="2470796" indent="-190060" defTabSz="947666" eaLnBrk="0" fontAlgn="base" hangingPunct="0">
              <a:spcBef>
                <a:spcPct val="30000"/>
              </a:spcBef>
              <a:spcAft>
                <a:spcPct val="0"/>
              </a:spcAft>
              <a:defRPr kumimoji="1" sz="1000">
                <a:solidFill>
                  <a:schemeClr val="tx1"/>
                </a:solidFill>
                <a:latin typeface="Arial" charset="0"/>
                <a:ea typeface="ＭＳ Ｐ明朝" pitchFamily="18" charset="-128"/>
              </a:defRPr>
            </a:lvl7pPr>
            <a:lvl8pPr marL="2850917" indent="-190060" defTabSz="947666" eaLnBrk="0" fontAlgn="base" hangingPunct="0">
              <a:spcBef>
                <a:spcPct val="30000"/>
              </a:spcBef>
              <a:spcAft>
                <a:spcPct val="0"/>
              </a:spcAft>
              <a:defRPr kumimoji="1" sz="1000">
                <a:solidFill>
                  <a:schemeClr val="tx1"/>
                </a:solidFill>
                <a:latin typeface="Arial" charset="0"/>
                <a:ea typeface="ＭＳ Ｐ明朝" pitchFamily="18" charset="-128"/>
              </a:defRPr>
            </a:lvl8pPr>
            <a:lvl9pPr marL="3231040" indent="-190060" defTabSz="947666" eaLnBrk="0" fontAlgn="base" hangingPunct="0">
              <a:spcBef>
                <a:spcPct val="30000"/>
              </a:spcBef>
              <a:spcAft>
                <a:spcPct val="0"/>
              </a:spcAft>
              <a:defRPr kumimoji="1" sz="1000">
                <a:solidFill>
                  <a:schemeClr val="tx1"/>
                </a:solidFill>
                <a:latin typeface="Arial" charset="0"/>
                <a:ea typeface="ＭＳ Ｐ明朝" pitchFamily="18" charset="-128"/>
              </a:defRPr>
            </a:lvl9pPr>
          </a:lstStyle>
          <a:p>
            <a:pPr eaLnBrk="1" hangingPunct="1">
              <a:spcBef>
                <a:spcPct val="0"/>
              </a:spcBef>
            </a:pPr>
            <a:fld id="{8937B7D5-7649-4002-97D7-B832C0476922}" type="slidenum">
              <a:rPr lang="en-US" altLang="ja-JP" sz="1200">
                <a:ea typeface="ＭＳ Ｐゴシック" pitchFamily="50" charset="-128"/>
              </a:rPr>
              <a:pPr eaLnBrk="1" hangingPunct="1">
                <a:spcBef>
                  <a:spcPct val="0"/>
                </a:spcBef>
              </a:pPr>
              <a:t>20</a:t>
            </a:fld>
            <a:endParaRPr lang="en-US" altLang="ja-JP" sz="1200">
              <a:ea typeface="ＭＳ Ｐゴシック" pitchFamily="50" charset="-128"/>
            </a:endParaRPr>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p:spPr>
        <p:txBody>
          <a:bodyPr/>
          <a:lstStyle/>
          <a:p>
            <a:r>
              <a:rPr lang="ja-JP" altLang="ja-JP" sz="1300" dirty="0"/>
              <a:t>・病院群の事業収益の推移です。</a:t>
            </a:r>
          </a:p>
          <a:p>
            <a:pPr defTabSz="984717">
              <a:defRPr/>
            </a:pPr>
            <a:r>
              <a:rPr lang="ja-JP" altLang="ja-JP" sz="1300" i="1" dirty="0"/>
              <a:t>・</a:t>
            </a:r>
            <a:r>
              <a:rPr lang="ja-JP" altLang="en-US" sz="1300" i="1" dirty="0"/>
              <a:t>南生協</a:t>
            </a:r>
            <a:r>
              <a:rPr lang="ja-JP" altLang="en-US" sz="1300" i="1" dirty="0" smtClean="0"/>
              <a:t>病院、かなめ病院とも前年より減少していますが</a:t>
            </a:r>
            <a:r>
              <a:rPr lang="ja-JP" altLang="en-US" sz="1300" i="1" dirty="0"/>
              <a:t>、かなめ</a:t>
            </a:r>
            <a:r>
              <a:rPr lang="ja-JP" altLang="en-US" sz="1300" i="1" dirty="0" smtClean="0"/>
              <a:t>病院は減少傾向が続いています。</a:t>
            </a:r>
            <a:endParaRPr lang="ja-JP" altLang="ja-JP" sz="1300" i="1" dirty="0"/>
          </a:p>
          <a:p>
            <a:endParaRPr lang="en-US" altLang="ja-JP" sz="1300" dirty="0"/>
          </a:p>
        </p:txBody>
      </p:sp>
    </p:spTree>
    <p:extLst>
      <p:ext uri="{BB962C8B-B14F-4D97-AF65-F5344CB8AC3E}">
        <p14:creationId xmlns:p14="http://schemas.microsoft.com/office/powerpoint/2010/main" val="338553060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lvl1pPr defTabSz="947666" eaLnBrk="0" hangingPunct="0">
              <a:spcBef>
                <a:spcPct val="30000"/>
              </a:spcBef>
              <a:defRPr kumimoji="1" sz="1000">
                <a:solidFill>
                  <a:schemeClr val="tx1"/>
                </a:solidFill>
                <a:latin typeface="Arial" charset="0"/>
                <a:ea typeface="ＭＳ Ｐ明朝" pitchFamily="18" charset="-128"/>
              </a:defRPr>
            </a:lvl1pPr>
            <a:lvl2pPr marL="617699" indent="-237577" defTabSz="947666" eaLnBrk="0" hangingPunct="0">
              <a:spcBef>
                <a:spcPct val="30000"/>
              </a:spcBef>
              <a:defRPr kumimoji="1" sz="1000">
                <a:solidFill>
                  <a:schemeClr val="tx1"/>
                </a:solidFill>
                <a:latin typeface="Arial" charset="0"/>
                <a:ea typeface="ＭＳ Ｐ明朝" pitchFamily="18" charset="-128"/>
              </a:defRPr>
            </a:lvl2pPr>
            <a:lvl3pPr marL="950306" indent="-190060" defTabSz="947666" eaLnBrk="0" hangingPunct="0">
              <a:spcBef>
                <a:spcPct val="30000"/>
              </a:spcBef>
              <a:defRPr kumimoji="1" sz="1000">
                <a:solidFill>
                  <a:schemeClr val="tx1"/>
                </a:solidFill>
                <a:latin typeface="Arial" charset="0"/>
                <a:ea typeface="ＭＳ Ｐ明朝" pitchFamily="18" charset="-128"/>
              </a:defRPr>
            </a:lvl3pPr>
            <a:lvl4pPr marL="1330428" indent="-190060" defTabSz="947666" eaLnBrk="0" hangingPunct="0">
              <a:spcBef>
                <a:spcPct val="30000"/>
              </a:spcBef>
              <a:defRPr kumimoji="1" sz="1000">
                <a:solidFill>
                  <a:schemeClr val="tx1"/>
                </a:solidFill>
                <a:latin typeface="Arial" charset="0"/>
                <a:ea typeface="ＭＳ Ｐ明朝" pitchFamily="18" charset="-128"/>
              </a:defRPr>
            </a:lvl4pPr>
            <a:lvl5pPr marL="1710552" indent="-190060" defTabSz="947666" eaLnBrk="0" hangingPunct="0">
              <a:spcBef>
                <a:spcPct val="30000"/>
              </a:spcBef>
              <a:defRPr kumimoji="1" sz="1000">
                <a:solidFill>
                  <a:schemeClr val="tx1"/>
                </a:solidFill>
                <a:latin typeface="Arial" charset="0"/>
                <a:ea typeface="ＭＳ Ｐ明朝" pitchFamily="18" charset="-128"/>
              </a:defRPr>
            </a:lvl5pPr>
            <a:lvl6pPr marL="2090672" indent="-190060" defTabSz="947666" eaLnBrk="0" fontAlgn="base" hangingPunct="0">
              <a:spcBef>
                <a:spcPct val="30000"/>
              </a:spcBef>
              <a:spcAft>
                <a:spcPct val="0"/>
              </a:spcAft>
              <a:defRPr kumimoji="1" sz="1000">
                <a:solidFill>
                  <a:schemeClr val="tx1"/>
                </a:solidFill>
                <a:latin typeface="Arial" charset="0"/>
                <a:ea typeface="ＭＳ Ｐ明朝" pitchFamily="18" charset="-128"/>
              </a:defRPr>
            </a:lvl6pPr>
            <a:lvl7pPr marL="2470796" indent="-190060" defTabSz="947666" eaLnBrk="0" fontAlgn="base" hangingPunct="0">
              <a:spcBef>
                <a:spcPct val="30000"/>
              </a:spcBef>
              <a:spcAft>
                <a:spcPct val="0"/>
              </a:spcAft>
              <a:defRPr kumimoji="1" sz="1000">
                <a:solidFill>
                  <a:schemeClr val="tx1"/>
                </a:solidFill>
                <a:latin typeface="Arial" charset="0"/>
                <a:ea typeface="ＭＳ Ｐ明朝" pitchFamily="18" charset="-128"/>
              </a:defRPr>
            </a:lvl7pPr>
            <a:lvl8pPr marL="2850917" indent="-190060" defTabSz="947666" eaLnBrk="0" fontAlgn="base" hangingPunct="0">
              <a:spcBef>
                <a:spcPct val="30000"/>
              </a:spcBef>
              <a:spcAft>
                <a:spcPct val="0"/>
              </a:spcAft>
              <a:defRPr kumimoji="1" sz="1000">
                <a:solidFill>
                  <a:schemeClr val="tx1"/>
                </a:solidFill>
                <a:latin typeface="Arial" charset="0"/>
                <a:ea typeface="ＭＳ Ｐ明朝" pitchFamily="18" charset="-128"/>
              </a:defRPr>
            </a:lvl8pPr>
            <a:lvl9pPr marL="3231040" indent="-190060" defTabSz="947666" eaLnBrk="0" fontAlgn="base" hangingPunct="0">
              <a:spcBef>
                <a:spcPct val="30000"/>
              </a:spcBef>
              <a:spcAft>
                <a:spcPct val="0"/>
              </a:spcAft>
              <a:defRPr kumimoji="1" sz="1000">
                <a:solidFill>
                  <a:schemeClr val="tx1"/>
                </a:solidFill>
                <a:latin typeface="Arial" charset="0"/>
                <a:ea typeface="ＭＳ Ｐ明朝" pitchFamily="18" charset="-128"/>
              </a:defRPr>
            </a:lvl9pPr>
          </a:lstStyle>
          <a:p>
            <a:pPr eaLnBrk="1" hangingPunct="1">
              <a:spcBef>
                <a:spcPct val="0"/>
              </a:spcBef>
            </a:pPr>
            <a:fld id="{74DC801F-D225-4144-8485-AB59361B1A36}" type="slidenum">
              <a:rPr lang="en-US" altLang="ja-JP" sz="1200">
                <a:ea typeface="ＭＳ Ｐゴシック" pitchFamily="50" charset="-128"/>
              </a:rPr>
              <a:pPr eaLnBrk="1" hangingPunct="1">
                <a:spcBef>
                  <a:spcPct val="0"/>
                </a:spcBef>
              </a:pPr>
              <a:t>21</a:t>
            </a:fld>
            <a:endParaRPr lang="en-US" altLang="ja-JP" sz="1200">
              <a:ea typeface="ＭＳ Ｐゴシック" pitchFamily="50" charset="-128"/>
            </a:endParaRPr>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p:spPr>
        <p:txBody>
          <a:bodyPr/>
          <a:lstStyle/>
          <a:p>
            <a:r>
              <a:rPr lang="ja-JP" altLang="ja-JP" sz="1300" dirty="0"/>
              <a:t>・診療所の条収益の推移です</a:t>
            </a:r>
            <a:endParaRPr lang="en-US" altLang="ja-JP" sz="1300" dirty="0"/>
          </a:p>
          <a:p>
            <a:r>
              <a:rPr lang="ja-JP" altLang="en-US" sz="1300" dirty="0"/>
              <a:t>・医科診療所群で、昨年より収入を伸ばした事業所は</a:t>
            </a:r>
            <a:r>
              <a:rPr lang="ja-JP" altLang="en-US" sz="1300" dirty="0" smtClean="0"/>
              <a:t>、桃山診、メンタルクリニック、</a:t>
            </a:r>
            <a:r>
              <a:rPr lang="ja-JP" altLang="ja-JP" sz="1300" dirty="0" smtClean="0"/>
              <a:t>よって</a:t>
            </a:r>
            <a:r>
              <a:rPr lang="ja-JP" altLang="ja-JP" sz="1300" dirty="0" err="1"/>
              <a:t>って</a:t>
            </a:r>
            <a:r>
              <a:rPr lang="ja-JP" altLang="ja-JP" sz="1300" dirty="0"/>
              <a:t>在宅診療所</a:t>
            </a:r>
            <a:r>
              <a:rPr lang="ja-JP" altLang="en-US" sz="1300" dirty="0"/>
              <a:t>です。富木島診療所とよってって在宅診は、</a:t>
            </a:r>
            <a:r>
              <a:rPr lang="en-US" altLang="ja-JP" sz="1300" dirty="0"/>
              <a:t>2010</a:t>
            </a:r>
            <a:r>
              <a:rPr lang="ja-JP" altLang="en-US" sz="1300" dirty="0"/>
              <a:t>年度以降で最も収入の多い年度となりました。</a:t>
            </a:r>
            <a:endParaRPr lang="en-US" altLang="ja-JP" sz="1300" dirty="0"/>
          </a:p>
          <a:p>
            <a:r>
              <a:rPr lang="ja-JP" altLang="en-US" sz="1300" dirty="0"/>
              <a:t>・歯科診療所群は</a:t>
            </a:r>
            <a:r>
              <a:rPr lang="ja-JP" altLang="en-US" sz="1300" dirty="0" smtClean="0"/>
              <a:t>、ひまわり歯科</a:t>
            </a:r>
            <a:r>
              <a:rPr lang="ja-JP" altLang="en-US" sz="1300" dirty="0"/>
              <a:t>以外は、前年度より収入を伸ばしています。えきまえ歯科は、開院依頼、最も収入が多い年度でした。</a:t>
            </a:r>
            <a:endParaRPr lang="en-US" altLang="ja-JP" sz="1300" dirty="0"/>
          </a:p>
          <a:p>
            <a:endParaRPr lang="en-US" altLang="ja-JP" sz="1300" dirty="0"/>
          </a:p>
        </p:txBody>
      </p:sp>
    </p:spTree>
    <p:extLst>
      <p:ext uri="{BB962C8B-B14F-4D97-AF65-F5344CB8AC3E}">
        <p14:creationId xmlns:p14="http://schemas.microsoft.com/office/powerpoint/2010/main" val="220049021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lvl1pPr defTabSz="947666" eaLnBrk="0" hangingPunct="0">
              <a:spcBef>
                <a:spcPct val="30000"/>
              </a:spcBef>
              <a:defRPr kumimoji="1" sz="1000">
                <a:solidFill>
                  <a:schemeClr val="tx1"/>
                </a:solidFill>
                <a:latin typeface="Arial" charset="0"/>
                <a:ea typeface="ＭＳ Ｐ明朝" pitchFamily="18" charset="-128"/>
              </a:defRPr>
            </a:lvl1pPr>
            <a:lvl2pPr marL="617699" indent="-237577" defTabSz="947666" eaLnBrk="0" hangingPunct="0">
              <a:spcBef>
                <a:spcPct val="30000"/>
              </a:spcBef>
              <a:defRPr kumimoji="1" sz="1000">
                <a:solidFill>
                  <a:schemeClr val="tx1"/>
                </a:solidFill>
                <a:latin typeface="Arial" charset="0"/>
                <a:ea typeface="ＭＳ Ｐ明朝" pitchFamily="18" charset="-128"/>
              </a:defRPr>
            </a:lvl2pPr>
            <a:lvl3pPr marL="950306" indent="-190060" defTabSz="947666" eaLnBrk="0" hangingPunct="0">
              <a:spcBef>
                <a:spcPct val="30000"/>
              </a:spcBef>
              <a:defRPr kumimoji="1" sz="1000">
                <a:solidFill>
                  <a:schemeClr val="tx1"/>
                </a:solidFill>
                <a:latin typeface="Arial" charset="0"/>
                <a:ea typeface="ＭＳ Ｐ明朝" pitchFamily="18" charset="-128"/>
              </a:defRPr>
            </a:lvl3pPr>
            <a:lvl4pPr marL="1330428" indent="-190060" defTabSz="947666" eaLnBrk="0" hangingPunct="0">
              <a:spcBef>
                <a:spcPct val="30000"/>
              </a:spcBef>
              <a:defRPr kumimoji="1" sz="1000">
                <a:solidFill>
                  <a:schemeClr val="tx1"/>
                </a:solidFill>
                <a:latin typeface="Arial" charset="0"/>
                <a:ea typeface="ＭＳ Ｐ明朝" pitchFamily="18" charset="-128"/>
              </a:defRPr>
            </a:lvl4pPr>
            <a:lvl5pPr marL="1710552" indent="-190060" defTabSz="947666" eaLnBrk="0" hangingPunct="0">
              <a:spcBef>
                <a:spcPct val="30000"/>
              </a:spcBef>
              <a:defRPr kumimoji="1" sz="1000">
                <a:solidFill>
                  <a:schemeClr val="tx1"/>
                </a:solidFill>
                <a:latin typeface="Arial" charset="0"/>
                <a:ea typeface="ＭＳ Ｐ明朝" pitchFamily="18" charset="-128"/>
              </a:defRPr>
            </a:lvl5pPr>
            <a:lvl6pPr marL="2090672" indent="-190060" defTabSz="947666" eaLnBrk="0" fontAlgn="base" hangingPunct="0">
              <a:spcBef>
                <a:spcPct val="30000"/>
              </a:spcBef>
              <a:spcAft>
                <a:spcPct val="0"/>
              </a:spcAft>
              <a:defRPr kumimoji="1" sz="1000">
                <a:solidFill>
                  <a:schemeClr val="tx1"/>
                </a:solidFill>
                <a:latin typeface="Arial" charset="0"/>
                <a:ea typeface="ＭＳ Ｐ明朝" pitchFamily="18" charset="-128"/>
              </a:defRPr>
            </a:lvl6pPr>
            <a:lvl7pPr marL="2470796" indent="-190060" defTabSz="947666" eaLnBrk="0" fontAlgn="base" hangingPunct="0">
              <a:spcBef>
                <a:spcPct val="30000"/>
              </a:spcBef>
              <a:spcAft>
                <a:spcPct val="0"/>
              </a:spcAft>
              <a:defRPr kumimoji="1" sz="1000">
                <a:solidFill>
                  <a:schemeClr val="tx1"/>
                </a:solidFill>
                <a:latin typeface="Arial" charset="0"/>
                <a:ea typeface="ＭＳ Ｐ明朝" pitchFamily="18" charset="-128"/>
              </a:defRPr>
            </a:lvl7pPr>
            <a:lvl8pPr marL="2850917" indent="-190060" defTabSz="947666" eaLnBrk="0" fontAlgn="base" hangingPunct="0">
              <a:spcBef>
                <a:spcPct val="30000"/>
              </a:spcBef>
              <a:spcAft>
                <a:spcPct val="0"/>
              </a:spcAft>
              <a:defRPr kumimoji="1" sz="1000">
                <a:solidFill>
                  <a:schemeClr val="tx1"/>
                </a:solidFill>
                <a:latin typeface="Arial" charset="0"/>
                <a:ea typeface="ＭＳ Ｐ明朝" pitchFamily="18" charset="-128"/>
              </a:defRPr>
            </a:lvl8pPr>
            <a:lvl9pPr marL="3231040" indent="-190060" defTabSz="947666" eaLnBrk="0" fontAlgn="base" hangingPunct="0">
              <a:spcBef>
                <a:spcPct val="30000"/>
              </a:spcBef>
              <a:spcAft>
                <a:spcPct val="0"/>
              </a:spcAft>
              <a:defRPr kumimoji="1" sz="1000">
                <a:solidFill>
                  <a:schemeClr val="tx1"/>
                </a:solidFill>
                <a:latin typeface="Arial" charset="0"/>
                <a:ea typeface="ＭＳ Ｐ明朝" pitchFamily="18" charset="-128"/>
              </a:defRPr>
            </a:lvl9pPr>
          </a:lstStyle>
          <a:p>
            <a:pPr eaLnBrk="1" hangingPunct="1">
              <a:spcBef>
                <a:spcPct val="0"/>
              </a:spcBef>
            </a:pPr>
            <a:fld id="{2A7EA89D-889F-4FCE-96C0-25CD76E2488D}" type="slidenum">
              <a:rPr lang="en-US" altLang="ja-JP" sz="1200">
                <a:ea typeface="ＭＳ Ｐゴシック" pitchFamily="50" charset="-128"/>
              </a:rPr>
              <a:pPr eaLnBrk="1" hangingPunct="1">
                <a:spcBef>
                  <a:spcPct val="0"/>
                </a:spcBef>
              </a:pPr>
              <a:t>22</a:t>
            </a:fld>
            <a:endParaRPr lang="en-US" altLang="ja-JP" sz="1200">
              <a:ea typeface="ＭＳ Ｐゴシック" pitchFamily="50" charset="-128"/>
            </a:endParaRPr>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p:spPr>
        <p:txBody>
          <a:bodyPr/>
          <a:lstStyle/>
          <a:p>
            <a:r>
              <a:rPr lang="ja-JP" altLang="ja-JP" sz="1300" dirty="0"/>
              <a:t>・訪問看護ステーション、ヘルパーステーションの事業収益の推移です。</a:t>
            </a:r>
            <a:endParaRPr lang="en-US" altLang="ja-JP" sz="1300" dirty="0"/>
          </a:p>
          <a:p>
            <a:pPr defTabSz="984717">
              <a:defRPr/>
            </a:pPr>
            <a:r>
              <a:rPr lang="ja-JP" altLang="en-US" sz="1300" dirty="0" smtClean="0"/>
              <a:t>・みなみ訪看と訪看ほしざきが合併しましたので、訪看ほしざきは合併前までの収入となっています、その分も合わせ訪看みなみの伸びは大きくなっています、その他の事業所も、横ばいか増収と</a:t>
            </a:r>
            <a:r>
              <a:rPr lang="ja-JP" altLang="en-US" sz="1300" dirty="0"/>
              <a:t>なっています。</a:t>
            </a:r>
            <a:endParaRPr lang="en-US" altLang="ja-JP" sz="1300" dirty="0"/>
          </a:p>
          <a:p>
            <a:pPr defTabSz="984717">
              <a:defRPr/>
            </a:pPr>
            <a:r>
              <a:rPr lang="ja-JP" altLang="en-US" sz="1300" dirty="0"/>
              <a:t>・ヘルパーステーション群は</a:t>
            </a:r>
            <a:r>
              <a:rPr lang="ja-JP" altLang="en-US" sz="1300" dirty="0" smtClean="0"/>
              <a:t>、いずみ、わかば、よってっては、前年</a:t>
            </a:r>
            <a:r>
              <a:rPr lang="ja-JP" altLang="en-US" sz="1300" dirty="0"/>
              <a:t>より増収と</a:t>
            </a:r>
            <a:r>
              <a:rPr lang="ja-JP" altLang="en-US" sz="1300" dirty="0" smtClean="0"/>
              <a:t>なっており、あじさい</a:t>
            </a:r>
            <a:r>
              <a:rPr lang="ja-JP" altLang="en-US" sz="1300" dirty="0"/>
              <a:t>、わかば、よってっては、</a:t>
            </a:r>
            <a:r>
              <a:rPr lang="en-US" altLang="ja-JP" sz="1300" dirty="0"/>
              <a:t>2010</a:t>
            </a:r>
            <a:r>
              <a:rPr lang="ja-JP" altLang="en-US" sz="1300" dirty="0"/>
              <a:t>年度以降で最も収入の多い年度となりました。</a:t>
            </a:r>
            <a:endParaRPr lang="en-US" altLang="ja-JP" sz="1300" dirty="0"/>
          </a:p>
          <a:p>
            <a:pPr defTabSz="984717">
              <a:defRPr/>
            </a:pPr>
            <a:endParaRPr lang="en-US" altLang="ja-JP" sz="1300" dirty="0"/>
          </a:p>
          <a:p>
            <a:endParaRPr lang="en-US" altLang="ja-JP" sz="1300" dirty="0"/>
          </a:p>
        </p:txBody>
      </p:sp>
    </p:spTree>
    <p:extLst>
      <p:ext uri="{BB962C8B-B14F-4D97-AF65-F5344CB8AC3E}">
        <p14:creationId xmlns:p14="http://schemas.microsoft.com/office/powerpoint/2010/main" val="238516662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スライド イメージ プレースホルダー 1"/>
          <p:cNvSpPr>
            <a:spLocks noGrp="1" noRot="1" noChangeAspect="1" noTextEdit="1"/>
          </p:cNvSpPr>
          <p:nvPr>
            <p:ph type="sldImg"/>
          </p:nvPr>
        </p:nvSpPr>
        <p:spPr>
          <a:ln/>
        </p:spPr>
      </p:sp>
      <p:sp>
        <p:nvSpPr>
          <p:cNvPr id="37891" name="ノート プレースホルダー 2"/>
          <p:cNvSpPr>
            <a:spLocks noGrp="1"/>
          </p:cNvSpPr>
          <p:nvPr>
            <p:ph type="body" idx="1"/>
          </p:nvPr>
        </p:nvSpPr>
        <p:spPr>
          <a:noFill/>
        </p:spPr>
        <p:txBody>
          <a:bodyPr/>
          <a:lstStyle/>
          <a:p>
            <a:r>
              <a:rPr lang="ja-JP" altLang="en-US" dirty="0" smtClean="0"/>
              <a:t>・職員数の推移です。</a:t>
            </a:r>
            <a:endParaRPr lang="en-US" altLang="ja-JP" dirty="0" smtClean="0"/>
          </a:p>
        </p:txBody>
      </p:sp>
      <p:sp>
        <p:nvSpPr>
          <p:cNvPr id="37892" name="スライド番号プレースホルダー 3"/>
          <p:cNvSpPr>
            <a:spLocks noGrp="1"/>
          </p:cNvSpPr>
          <p:nvPr>
            <p:ph type="sldNum" sz="quarter" idx="5"/>
          </p:nvPr>
        </p:nvSpPr>
        <p:spPr>
          <a:noFill/>
        </p:spPr>
        <p:txBody>
          <a:bodyPr/>
          <a:lstStyle>
            <a:lvl1pPr defTabSz="947666" eaLnBrk="0" hangingPunct="0">
              <a:defRPr kumimoji="1">
                <a:solidFill>
                  <a:schemeClr val="tx1"/>
                </a:solidFill>
                <a:latin typeface="Arial" charset="0"/>
                <a:ea typeface="ＭＳ Ｐゴシック" pitchFamily="50" charset="-128"/>
              </a:defRPr>
            </a:lvl1pPr>
            <a:lvl2pPr marL="617699" indent="-237577" defTabSz="947666" eaLnBrk="0" hangingPunct="0">
              <a:defRPr kumimoji="1">
                <a:solidFill>
                  <a:schemeClr val="tx1"/>
                </a:solidFill>
                <a:latin typeface="Arial" charset="0"/>
                <a:ea typeface="ＭＳ Ｐゴシック" pitchFamily="50" charset="-128"/>
              </a:defRPr>
            </a:lvl2pPr>
            <a:lvl3pPr marL="950306" indent="-190060" defTabSz="947666" eaLnBrk="0" hangingPunct="0">
              <a:defRPr kumimoji="1">
                <a:solidFill>
                  <a:schemeClr val="tx1"/>
                </a:solidFill>
                <a:latin typeface="Arial" charset="0"/>
                <a:ea typeface="ＭＳ Ｐゴシック" pitchFamily="50" charset="-128"/>
              </a:defRPr>
            </a:lvl3pPr>
            <a:lvl4pPr marL="1330428" indent="-190060" defTabSz="947666" eaLnBrk="0" hangingPunct="0">
              <a:defRPr kumimoji="1">
                <a:solidFill>
                  <a:schemeClr val="tx1"/>
                </a:solidFill>
                <a:latin typeface="Arial" charset="0"/>
                <a:ea typeface="ＭＳ Ｐゴシック" pitchFamily="50" charset="-128"/>
              </a:defRPr>
            </a:lvl4pPr>
            <a:lvl5pPr marL="1710552" indent="-190060" defTabSz="947666" eaLnBrk="0" hangingPunct="0">
              <a:defRPr kumimoji="1">
                <a:solidFill>
                  <a:schemeClr val="tx1"/>
                </a:solidFill>
                <a:latin typeface="Arial" charset="0"/>
                <a:ea typeface="ＭＳ Ｐゴシック" pitchFamily="50" charset="-128"/>
              </a:defRPr>
            </a:lvl5pPr>
            <a:lvl6pPr marL="2090672" indent="-190060" defTabSz="947666" eaLnBrk="0" fontAlgn="base" hangingPunct="0">
              <a:spcBef>
                <a:spcPct val="0"/>
              </a:spcBef>
              <a:spcAft>
                <a:spcPct val="0"/>
              </a:spcAft>
              <a:defRPr kumimoji="1">
                <a:solidFill>
                  <a:schemeClr val="tx1"/>
                </a:solidFill>
                <a:latin typeface="Arial" charset="0"/>
                <a:ea typeface="ＭＳ Ｐゴシック" pitchFamily="50" charset="-128"/>
              </a:defRPr>
            </a:lvl6pPr>
            <a:lvl7pPr marL="2470796" indent="-190060" defTabSz="947666" eaLnBrk="0" fontAlgn="base" hangingPunct="0">
              <a:spcBef>
                <a:spcPct val="0"/>
              </a:spcBef>
              <a:spcAft>
                <a:spcPct val="0"/>
              </a:spcAft>
              <a:defRPr kumimoji="1">
                <a:solidFill>
                  <a:schemeClr val="tx1"/>
                </a:solidFill>
                <a:latin typeface="Arial" charset="0"/>
                <a:ea typeface="ＭＳ Ｐゴシック" pitchFamily="50" charset="-128"/>
              </a:defRPr>
            </a:lvl7pPr>
            <a:lvl8pPr marL="2850917" indent="-190060" defTabSz="947666" eaLnBrk="0" fontAlgn="base" hangingPunct="0">
              <a:spcBef>
                <a:spcPct val="0"/>
              </a:spcBef>
              <a:spcAft>
                <a:spcPct val="0"/>
              </a:spcAft>
              <a:defRPr kumimoji="1">
                <a:solidFill>
                  <a:schemeClr val="tx1"/>
                </a:solidFill>
                <a:latin typeface="Arial" charset="0"/>
                <a:ea typeface="ＭＳ Ｐゴシック" pitchFamily="50" charset="-128"/>
              </a:defRPr>
            </a:lvl8pPr>
            <a:lvl9pPr marL="3231040" indent="-190060" defTabSz="947666"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fld id="{93928E1D-EFC6-4526-9055-AFCD794E44E2}" type="slidenum">
              <a:rPr lang="en-US" altLang="ja-JP" smtClean="0"/>
              <a:pPr eaLnBrk="1" hangingPunct="1"/>
              <a:t>23</a:t>
            </a:fld>
            <a:endParaRPr lang="en-US" altLang="ja-JP" smtClean="0"/>
          </a:p>
        </p:txBody>
      </p:sp>
    </p:spTree>
    <p:extLst>
      <p:ext uri="{BB962C8B-B14F-4D97-AF65-F5344CB8AC3E}">
        <p14:creationId xmlns:p14="http://schemas.microsoft.com/office/powerpoint/2010/main" val="132906861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スライド イメージ プレースホルダー 1"/>
          <p:cNvSpPr>
            <a:spLocks noGrp="1" noRot="1" noChangeAspect="1" noTextEdit="1"/>
          </p:cNvSpPr>
          <p:nvPr>
            <p:ph type="sldImg"/>
          </p:nvPr>
        </p:nvSpPr>
        <p:spPr>
          <a:ln/>
        </p:spPr>
      </p:sp>
      <p:sp>
        <p:nvSpPr>
          <p:cNvPr id="38915" name="ノート プレースホルダー 2"/>
          <p:cNvSpPr>
            <a:spLocks noGrp="1"/>
          </p:cNvSpPr>
          <p:nvPr>
            <p:ph type="body" idx="1"/>
          </p:nvPr>
        </p:nvSpPr>
        <p:spPr>
          <a:noFill/>
        </p:spPr>
        <p:txBody>
          <a:bodyPr/>
          <a:lstStyle/>
          <a:p>
            <a:r>
              <a:rPr lang="ja-JP" altLang="en-US" dirty="0" smtClean="0"/>
              <a:t>・現在、子法人のみなみツーリストは、</a:t>
            </a:r>
            <a:r>
              <a:rPr lang="en-US" altLang="ja-JP" dirty="0" smtClean="0"/>
              <a:t>2021</a:t>
            </a:r>
            <a:r>
              <a:rPr lang="ja-JP" altLang="en-US" dirty="0" smtClean="0"/>
              <a:t>年</a:t>
            </a:r>
            <a:r>
              <a:rPr lang="en-US" altLang="ja-JP" dirty="0" smtClean="0"/>
              <a:t>1</a:t>
            </a:r>
            <a:r>
              <a:rPr lang="ja-JP" altLang="en-US" dirty="0" smtClean="0"/>
              <a:t>月末で旅行事業を廃止しました。</a:t>
            </a:r>
          </a:p>
          <a:p>
            <a:endParaRPr lang="ja-JP" altLang="en-US" dirty="0" smtClean="0"/>
          </a:p>
        </p:txBody>
      </p:sp>
      <p:sp>
        <p:nvSpPr>
          <p:cNvPr id="38916" name="スライド番号プレースホルダー 3"/>
          <p:cNvSpPr>
            <a:spLocks noGrp="1"/>
          </p:cNvSpPr>
          <p:nvPr>
            <p:ph type="sldNum" sz="quarter" idx="5"/>
          </p:nvPr>
        </p:nvSpPr>
        <p:spPr>
          <a:noFill/>
        </p:spPr>
        <p:txBody>
          <a:bodyPr/>
          <a:lstStyle>
            <a:lvl1pPr defTabSz="947666" eaLnBrk="0" hangingPunct="0">
              <a:defRPr kumimoji="1">
                <a:solidFill>
                  <a:schemeClr val="tx1"/>
                </a:solidFill>
                <a:latin typeface="Arial" charset="0"/>
                <a:ea typeface="ＭＳ Ｐゴシック" pitchFamily="50" charset="-128"/>
              </a:defRPr>
            </a:lvl1pPr>
            <a:lvl2pPr marL="617699" indent="-237577" defTabSz="947666" eaLnBrk="0" hangingPunct="0">
              <a:defRPr kumimoji="1">
                <a:solidFill>
                  <a:schemeClr val="tx1"/>
                </a:solidFill>
                <a:latin typeface="Arial" charset="0"/>
                <a:ea typeface="ＭＳ Ｐゴシック" pitchFamily="50" charset="-128"/>
              </a:defRPr>
            </a:lvl2pPr>
            <a:lvl3pPr marL="950306" indent="-190060" defTabSz="947666" eaLnBrk="0" hangingPunct="0">
              <a:defRPr kumimoji="1">
                <a:solidFill>
                  <a:schemeClr val="tx1"/>
                </a:solidFill>
                <a:latin typeface="Arial" charset="0"/>
                <a:ea typeface="ＭＳ Ｐゴシック" pitchFamily="50" charset="-128"/>
              </a:defRPr>
            </a:lvl3pPr>
            <a:lvl4pPr marL="1330428" indent="-190060" defTabSz="947666" eaLnBrk="0" hangingPunct="0">
              <a:defRPr kumimoji="1">
                <a:solidFill>
                  <a:schemeClr val="tx1"/>
                </a:solidFill>
                <a:latin typeface="Arial" charset="0"/>
                <a:ea typeface="ＭＳ Ｐゴシック" pitchFamily="50" charset="-128"/>
              </a:defRPr>
            </a:lvl4pPr>
            <a:lvl5pPr marL="1710552" indent="-190060" defTabSz="947666" eaLnBrk="0" hangingPunct="0">
              <a:defRPr kumimoji="1">
                <a:solidFill>
                  <a:schemeClr val="tx1"/>
                </a:solidFill>
                <a:latin typeface="Arial" charset="0"/>
                <a:ea typeface="ＭＳ Ｐゴシック" pitchFamily="50" charset="-128"/>
              </a:defRPr>
            </a:lvl5pPr>
            <a:lvl6pPr marL="2090672" indent="-190060" defTabSz="947666" eaLnBrk="0" fontAlgn="base" hangingPunct="0">
              <a:spcBef>
                <a:spcPct val="0"/>
              </a:spcBef>
              <a:spcAft>
                <a:spcPct val="0"/>
              </a:spcAft>
              <a:defRPr kumimoji="1">
                <a:solidFill>
                  <a:schemeClr val="tx1"/>
                </a:solidFill>
                <a:latin typeface="Arial" charset="0"/>
                <a:ea typeface="ＭＳ Ｐゴシック" pitchFamily="50" charset="-128"/>
              </a:defRPr>
            </a:lvl6pPr>
            <a:lvl7pPr marL="2470796" indent="-190060" defTabSz="947666" eaLnBrk="0" fontAlgn="base" hangingPunct="0">
              <a:spcBef>
                <a:spcPct val="0"/>
              </a:spcBef>
              <a:spcAft>
                <a:spcPct val="0"/>
              </a:spcAft>
              <a:defRPr kumimoji="1">
                <a:solidFill>
                  <a:schemeClr val="tx1"/>
                </a:solidFill>
                <a:latin typeface="Arial" charset="0"/>
                <a:ea typeface="ＭＳ Ｐゴシック" pitchFamily="50" charset="-128"/>
              </a:defRPr>
            </a:lvl7pPr>
            <a:lvl8pPr marL="2850917" indent="-190060" defTabSz="947666" eaLnBrk="0" fontAlgn="base" hangingPunct="0">
              <a:spcBef>
                <a:spcPct val="0"/>
              </a:spcBef>
              <a:spcAft>
                <a:spcPct val="0"/>
              </a:spcAft>
              <a:defRPr kumimoji="1">
                <a:solidFill>
                  <a:schemeClr val="tx1"/>
                </a:solidFill>
                <a:latin typeface="Arial" charset="0"/>
                <a:ea typeface="ＭＳ Ｐゴシック" pitchFamily="50" charset="-128"/>
              </a:defRPr>
            </a:lvl8pPr>
            <a:lvl9pPr marL="3231040" indent="-190060" defTabSz="947666"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fld id="{E659A636-DA9C-49D8-89A2-78E554CEE7C7}" type="slidenum">
              <a:rPr lang="en-US" altLang="ja-JP" smtClean="0"/>
              <a:pPr eaLnBrk="1" hangingPunct="1"/>
              <a:t>24</a:t>
            </a:fld>
            <a:endParaRPr lang="en-US" altLang="ja-JP" smtClean="0"/>
          </a:p>
        </p:txBody>
      </p:sp>
    </p:spTree>
    <p:extLst>
      <p:ext uri="{BB962C8B-B14F-4D97-AF65-F5344CB8AC3E}">
        <p14:creationId xmlns:p14="http://schemas.microsoft.com/office/powerpoint/2010/main" val="191882713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スライド イメージ プレースホルダー 1"/>
          <p:cNvSpPr>
            <a:spLocks noGrp="1" noRot="1" noChangeAspect="1" noTextEdit="1"/>
          </p:cNvSpPr>
          <p:nvPr>
            <p:ph type="sldImg"/>
          </p:nvPr>
        </p:nvSpPr>
        <p:spPr>
          <a:ln/>
        </p:spPr>
      </p:sp>
      <p:sp>
        <p:nvSpPr>
          <p:cNvPr id="37891" name="ノート プレースホルダー 2"/>
          <p:cNvSpPr>
            <a:spLocks noGrp="1"/>
          </p:cNvSpPr>
          <p:nvPr>
            <p:ph type="body" idx="1"/>
          </p:nvPr>
        </p:nvSpPr>
        <p:spPr>
          <a:noFill/>
        </p:spPr>
        <p:txBody>
          <a:bodyPr/>
          <a:lstStyle/>
          <a:p>
            <a:r>
              <a:rPr lang="ja-JP" altLang="en-US" dirty="0" smtClean="0"/>
              <a:t>・事業費用・本部費の内訳は、</a:t>
            </a:r>
            <a:r>
              <a:rPr lang="en-US" altLang="ja-JP" dirty="0" smtClean="0"/>
              <a:t>P19</a:t>
            </a:r>
            <a:r>
              <a:rPr lang="ja-JP" altLang="en-US" dirty="0" smtClean="0"/>
              <a:t>から明細が記載されています。</a:t>
            </a:r>
            <a:endParaRPr lang="en-US" altLang="ja-JP" dirty="0" smtClean="0"/>
          </a:p>
        </p:txBody>
      </p:sp>
      <p:sp>
        <p:nvSpPr>
          <p:cNvPr id="37892" name="スライド番号プレースホルダー 3"/>
          <p:cNvSpPr>
            <a:spLocks noGrp="1"/>
          </p:cNvSpPr>
          <p:nvPr>
            <p:ph type="sldNum" sz="quarter" idx="5"/>
          </p:nvPr>
        </p:nvSpPr>
        <p:spPr>
          <a:noFill/>
        </p:spPr>
        <p:txBody>
          <a:bodyPr/>
          <a:lstStyle>
            <a:lvl1pPr defTabSz="947666" eaLnBrk="0" hangingPunct="0">
              <a:defRPr kumimoji="1">
                <a:solidFill>
                  <a:schemeClr val="tx1"/>
                </a:solidFill>
                <a:latin typeface="Arial" charset="0"/>
                <a:ea typeface="ＭＳ Ｐゴシック" pitchFamily="50" charset="-128"/>
              </a:defRPr>
            </a:lvl1pPr>
            <a:lvl2pPr marL="617699" indent="-237577" defTabSz="947666" eaLnBrk="0" hangingPunct="0">
              <a:defRPr kumimoji="1">
                <a:solidFill>
                  <a:schemeClr val="tx1"/>
                </a:solidFill>
                <a:latin typeface="Arial" charset="0"/>
                <a:ea typeface="ＭＳ Ｐゴシック" pitchFamily="50" charset="-128"/>
              </a:defRPr>
            </a:lvl2pPr>
            <a:lvl3pPr marL="950306" indent="-190060" defTabSz="947666" eaLnBrk="0" hangingPunct="0">
              <a:defRPr kumimoji="1">
                <a:solidFill>
                  <a:schemeClr val="tx1"/>
                </a:solidFill>
                <a:latin typeface="Arial" charset="0"/>
                <a:ea typeface="ＭＳ Ｐゴシック" pitchFamily="50" charset="-128"/>
              </a:defRPr>
            </a:lvl3pPr>
            <a:lvl4pPr marL="1330428" indent="-190060" defTabSz="947666" eaLnBrk="0" hangingPunct="0">
              <a:defRPr kumimoji="1">
                <a:solidFill>
                  <a:schemeClr val="tx1"/>
                </a:solidFill>
                <a:latin typeface="Arial" charset="0"/>
                <a:ea typeface="ＭＳ Ｐゴシック" pitchFamily="50" charset="-128"/>
              </a:defRPr>
            </a:lvl4pPr>
            <a:lvl5pPr marL="1710552" indent="-190060" defTabSz="947666" eaLnBrk="0" hangingPunct="0">
              <a:defRPr kumimoji="1">
                <a:solidFill>
                  <a:schemeClr val="tx1"/>
                </a:solidFill>
                <a:latin typeface="Arial" charset="0"/>
                <a:ea typeface="ＭＳ Ｐゴシック" pitchFamily="50" charset="-128"/>
              </a:defRPr>
            </a:lvl5pPr>
            <a:lvl6pPr marL="2090672" indent="-190060" defTabSz="947666" eaLnBrk="0" fontAlgn="base" hangingPunct="0">
              <a:spcBef>
                <a:spcPct val="0"/>
              </a:spcBef>
              <a:spcAft>
                <a:spcPct val="0"/>
              </a:spcAft>
              <a:defRPr kumimoji="1">
                <a:solidFill>
                  <a:schemeClr val="tx1"/>
                </a:solidFill>
                <a:latin typeface="Arial" charset="0"/>
                <a:ea typeface="ＭＳ Ｐゴシック" pitchFamily="50" charset="-128"/>
              </a:defRPr>
            </a:lvl6pPr>
            <a:lvl7pPr marL="2470796" indent="-190060" defTabSz="947666" eaLnBrk="0" fontAlgn="base" hangingPunct="0">
              <a:spcBef>
                <a:spcPct val="0"/>
              </a:spcBef>
              <a:spcAft>
                <a:spcPct val="0"/>
              </a:spcAft>
              <a:defRPr kumimoji="1">
                <a:solidFill>
                  <a:schemeClr val="tx1"/>
                </a:solidFill>
                <a:latin typeface="Arial" charset="0"/>
                <a:ea typeface="ＭＳ Ｐゴシック" pitchFamily="50" charset="-128"/>
              </a:defRPr>
            </a:lvl7pPr>
            <a:lvl8pPr marL="2850917" indent="-190060" defTabSz="947666" eaLnBrk="0" fontAlgn="base" hangingPunct="0">
              <a:spcBef>
                <a:spcPct val="0"/>
              </a:spcBef>
              <a:spcAft>
                <a:spcPct val="0"/>
              </a:spcAft>
              <a:defRPr kumimoji="1">
                <a:solidFill>
                  <a:schemeClr val="tx1"/>
                </a:solidFill>
                <a:latin typeface="Arial" charset="0"/>
                <a:ea typeface="ＭＳ Ｐゴシック" pitchFamily="50" charset="-128"/>
              </a:defRPr>
            </a:lvl8pPr>
            <a:lvl9pPr marL="3231040" indent="-190060" defTabSz="947666"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fld id="{93928E1D-EFC6-4526-9055-AFCD794E44E2}" type="slidenum">
              <a:rPr lang="en-US" altLang="ja-JP" smtClean="0"/>
              <a:pPr eaLnBrk="1" hangingPunct="1"/>
              <a:t>25</a:t>
            </a:fld>
            <a:endParaRPr lang="en-US" altLang="ja-JP" smtClean="0"/>
          </a:p>
        </p:txBody>
      </p:sp>
    </p:spTree>
    <p:extLst>
      <p:ext uri="{BB962C8B-B14F-4D97-AF65-F5344CB8AC3E}">
        <p14:creationId xmlns:p14="http://schemas.microsoft.com/office/powerpoint/2010/main" val="319383175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lvl1pPr defTabSz="947666" eaLnBrk="0" hangingPunct="0">
              <a:spcBef>
                <a:spcPct val="30000"/>
              </a:spcBef>
              <a:defRPr kumimoji="1" sz="1000">
                <a:solidFill>
                  <a:schemeClr val="tx1"/>
                </a:solidFill>
                <a:latin typeface="Arial" charset="0"/>
                <a:ea typeface="ＭＳ Ｐ明朝" pitchFamily="18" charset="-128"/>
              </a:defRPr>
            </a:lvl1pPr>
            <a:lvl2pPr marL="617699" indent="-237577" defTabSz="947666" eaLnBrk="0" hangingPunct="0">
              <a:spcBef>
                <a:spcPct val="30000"/>
              </a:spcBef>
              <a:defRPr kumimoji="1" sz="1000">
                <a:solidFill>
                  <a:schemeClr val="tx1"/>
                </a:solidFill>
                <a:latin typeface="Arial" charset="0"/>
                <a:ea typeface="ＭＳ Ｐ明朝" pitchFamily="18" charset="-128"/>
              </a:defRPr>
            </a:lvl2pPr>
            <a:lvl3pPr marL="950306" indent="-190060" defTabSz="947666" eaLnBrk="0" hangingPunct="0">
              <a:spcBef>
                <a:spcPct val="30000"/>
              </a:spcBef>
              <a:defRPr kumimoji="1" sz="1000">
                <a:solidFill>
                  <a:schemeClr val="tx1"/>
                </a:solidFill>
                <a:latin typeface="Arial" charset="0"/>
                <a:ea typeface="ＭＳ Ｐ明朝" pitchFamily="18" charset="-128"/>
              </a:defRPr>
            </a:lvl3pPr>
            <a:lvl4pPr marL="1330428" indent="-190060" defTabSz="947666" eaLnBrk="0" hangingPunct="0">
              <a:spcBef>
                <a:spcPct val="30000"/>
              </a:spcBef>
              <a:defRPr kumimoji="1" sz="1000">
                <a:solidFill>
                  <a:schemeClr val="tx1"/>
                </a:solidFill>
                <a:latin typeface="Arial" charset="0"/>
                <a:ea typeface="ＭＳ Ｐ明朝" pitchFamily="18" charset="-128"/>
              </a:defRPr>
            </a:lvl4pPr>
            <a:lvl5pPr marL="1710552" indent="-190060" defTabSz="947666" eaLnBrk="0" hangingPunct="0">
              <a:spcBef>
                <a:spcPct val="30000"/>
              </a:spcBef>
              <a:defRPr kumimoji="1" sz="1000">
                <a:solidFill>
                  <a:schemeClr val="tx1"/>
                </a:solidFill>
                <a:latin typeface="Arial" charset="0"/>
                <a:ea typeface="ＭＳ Ｐ明朝" pitchFamily="18" charset="-128"/>
              </a:defRPr>
            </a:lvl5pPr>
            <a:lvl6pPr marL="2090672" indent="-190060" defTabSz="947666" eaLnBrk="0" fontAlgn="base" hangingPunct="0">
              <a:spcBef>
                <a:spcPct val="30000"/>
              </a:spcBef>
              <a:spcAft>
                <a:spcPct val="0"/>
              </a:spcAft>
              <a:defRPr kumimoji="1" sz="1000">
                <a:solidFill>
                  <a:schemeClr val="tx1"/>
                </a:solidFill>
                <a:latin typeface="Arial" charset="0"/>
                <a:ea typeface="ＭＳ Ｐ明朝" pitchFamily="18" charset="-128"/>
              </a:defRPr>
            </a:lvl6pPr>
            <a:lvl7pPr marL="2470796" indent="-190060" defTabSz="947666" eaLnBrk="0" fontAlgn="base" hangingPunct="0">
              <a:spcBef>
                <a:spcPct val="30000"/>
              </a:spcBef>
              <a:spcAft>
                <a:spcPct val="0"/>
              </a:spcAft>
              <a:defRPr kumimoji="1" sz="1000">
                <a:solidFill>
                  <a:schemeClr val="tx1"/>
                </a:solidFill>
                <a:latin typeface="Arial" charset="0"/>
                <a:ea typeface="ＭＳ Ｐ明朝" pitchFamily="18" charset="-128"/>
              </a:defRPr>
            </a:lvl7pPr>
            <a:lvl8pPr marL="2850917" indent="-190060" defTabSz="947666" eaLnBrk="0" fontAlgn="base" hangingPunct="0">
              <a:spcBef>
                <a:spcPct val="30000"/>
              </a:spcBef>
              <a:spcAft>
                <a:spcPct val="0"/>
              </a:spcAft>
              <a:defRPr kumimoji="1" sz="1000">
                <a:solidFill>
                  <a:schemeClr val="tx1"/>
                </a:solidFill>
                <a:latin typeface="Arial" charset="0"/>
                <a:ea typeface="ＭＳ Ｐ明朝" pitchFamily="18" charset="-128"/>
              </a:defRPr>
            </a:lvl8pPr>
            <a:lvl9pPr marL="3231040" indent="-190060" defTabSz="947666" eaLnBrk="0" fontAlgn="base" hangingPunct="0">
              <a:spcBef>
                <a:spcPct val="30000"/>
              </a:spcBef>
              <a:spcAft>
                <a:spcPct val="0"/>
              </a:spcAft>
              <a:defRPr kumimoji="1" sz="1000">
                <a:solidFill>
                  <a:schemeClr val="tx1"/>
                </a:solidFill>
                <a:latin typeface="Arial" charset="0"/>
                <a:ea typeface="ＭＳ Ｐ明朝" pitchFamily="18" charset="-128"/>
              </a:defRPr>
            </a:lvl9pPr>
          </a:lstStyle>
          <a:p>
            <a:pPr eaLnBrk="1" hangingPunct="1">
              <a:spcBef>
                <a:spcPct val="0"/>
              </a:spcBef>
            </a:pPr>
            <a:fld id="{74AF2262-95F9-4E10-8E63-0E18DC27364A}" type="slidenum">
              <a:rPr lang="en-US" altLang="ja-JP" sz="1200">
                <a:ea typeface="ＭＳ Ｐゴシック" pitchFamily="50" charset="-128"/>
              </a:rPr>
              <a:pPr eaLnBrk="1" hangingPunct="1">
                <a:spcBef>
                  <a:spcPct val="0"/>
                </a:spcBef>
              </a:pPr>
              <a:t>26</a:t>
            </a:fld>
            <a:endParaRPr lang="en-US" altLang="ja-JP" sz="1200">
              <a:ea typeface="ＭＳ Ｐゴシック" pitchFamily="50" charset="-128"/>
            </a:endParaRPr>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p:spPr>
        <p:txBody>
          <a:bodyPr/>
          <a:lstStyle/>
          <a:p>
            <a:pPr eaLnBrk="1" hangingPunct="1"/>
            <a:r>
              <a:rPr lang="ja-JP" altLang="en-US" dirty="0" smtClean="0"/>
              <a:t>・キャッシュフロー計算書は、「お金の流れ」を見るためのものです。事業活動で生み出されたお金（キャッシュ）が、どれだけあるかを表します。</a:t>
            </a:r>
          </a:p>
          <a:p>
            <a:pPr eaLnBrk="1" hangingPunct="1"/>
            <a:r>
              <a:rPr lang="ja-JP" altLang="en-US" dirty="0" smtClean="0"/>
              <a:t>・事業活動によるキャッシュフローは、事業活動によるお金の増減を表します。投資活動によるキャッシュフローは、設備投資、資金の運用によるお金の増減を表します。投資は、現在の事業活動維持と、将来の利益獲得のために必要なものです。財務活動によるキャッシュフローは、資金調達（借入）や、借入金返済などによるお金の増減を表します。事業活動・投資活動キャッシュフローによって生じた、お金の過不足の調整を行います。</a:t>
            </a:r>
          </a:p>
          <a:p>
            <a:pPr eaLnBrk="1" hangingPunct="1"/>
            <a:r>
              <a:rPr lang="ja-JP" altLang="en-US" dirty="0" smtClean="0"/>
              <a:t>・医療福祉生協連の指標では、事業収益の</a:t>
            </a:r>
            <a:r>
              <a:rPr lang="en-US" altLang="ja-JP" dirty="0" smtClean="0"/>
              <a:t>10</a:t>
            </a:r>
            <a:r>
              <a:rPr lang="ja-JP" altLang="en-US" dirty="0" smtClean="0"/>
              <a:t>％のキャッシュを生み出すのが、指標となっています。</a:t>
            </a:r>
          </a:p>
          <a:p>
            <a:pPr eaLnBrk="1" hangingPunct="1"/>
            <a:r>
              <a:rPr lang="ja-JP" altLang="en-US" dirty="0" smtClean="0"/>
              <a:t>・</a:t>
            </a:r>
            <a:r>
              <a:rPr lang="en-US" altLang="ja-JP" dirty="0" smtClean="0"/>
              <a:t>2020</a:t>
            </a:r>
            <a:r>
              <a:rPr lang="ja-JP" altLang="en-US" dirty="0" smtClean="0"/>
              <a:t>年度は、事業活動でえたキャッシュが</a:t>
            </a:r>
            <a:r>
              <a:rPr lang="en-US" altLang="ja-JP" dirty="0" smtClean="0"/>
              <a:t>9</a:t>
            </a:r>
            <a:r>
              <a:rPr lang="ja-JP" altLang="en-US" dirty="0" smtClean="0"/>
              <a:t>億</a:t>
            </a:r>
            <a:r>
              <a:rPr lang="en-US" altLang="ja-JP" dirty="0" smtClean="0"/>
              <a:t>5840</a:t>
            </a:r>
            <a:r>
              <a:rPr lang="ja-JP" altLang="en-US" dirty="0" smtClean="0"/>
              <a:t>万円、そのうち、投資活動に</a:t>
            </a:r>
            <a:r>
              <a:rPr lang="en-US" altLang="ja-JP" dirty="0" smtClean="0"/>
              <a:t>2</a:t>
            </a:r>
            <a:r>
              <a:rPr lang="ja-JP" altLang="en-US" dirty="0" smtClean="0"/>
              <a:t>億</a:t>
            </a:r>
            <a:r>
              <a:rPr lang="en-US" altLang="ja-JP" dirty="0" smtClean="0"/>
              <a:t>960</a:t>
            </a:r>
            <a:r>
              <a:rPr lang="ja-JP" altLang="en-US" dirty="0" smtClean="0"/>
              <a:t>万円使い、財務活動では、</a:t>
            </a:r>
            <a:r>
              <a:rPr lang="en-US" altLang="ja-JP" dirty="0" smtClean="0"/>
              <a:t>10</a:t>
            </a:r>
            <a:r>
              <a:rPr lang="ja-JP" altLang="en-US" dirty="0" smtClean="0"/>
              <a:t>億</a:t>
            </a:r>
            <a:r>
              <a:rPr lang="en-US" altLang="ja-JP" dirty="0" smtClean="0"/>
              <a:t>4400</a:t>
            </a:r>
            <a:r>
              <a:rPr lang="ja-JP" altLang="en-US" dirty="0" smtClean="0"/>
              <a:t>万円借り入れ、</a:t>
            </a:r>
            <a:r>
              <a:rPr lang="en-US" altLang="ja-JP" dirty="0" smtClean="0"/>
              <a:t>5</a:t>
            </a:r>
            <a:r>
              <a:rPr lang="ja-JP" altLang="en-US" dirty="0" smtClean="0"/>
              <a:t>億</a:t>
            </a:r>
            <a:r>
              <a:rPr lang="en-US" altLang="ja-JP" dirty="0" smtClean="0"/>
              <a:t>6740</a:t>
            </a:r>
            <a:r>
              <a:rPr lang="ja-JP" altLang="en-US" dirty="0" smtClean="0"/>
              <a:t>万円長期借入金の返済等を行ないました、その結果、キャッシュは前年より</a:t>
            </a:r>
            <a:r>
              <a:rPr lang="en-US" altLang="ja-JP" dirty="0" smtClean="0"/>
              <a:t>13</a:t>
            </a:r>
            <a:r>
              <a:rPr lang="ja-JP" altLang="en-US" dirty="0" smtClean="0"/>
              <a:t>億</a:t>
            </a:r>
            <a:r>
              <a:rPr lang="en-US" altLang="ja-JP" smtClean="0"/>
              <a:t>2440</a:t>
            </a:r>
            <a:r>
              <a:rPr lang="ja-JP" altLang="en-US" smtClean="0"/>
              <a:t>万</a:t>
            </a:r>
            <a:r>
              <a:rPr lang="ja-JP" altLang="en-US" dirty="0" smtClean="0"/>
              <a:t>円増加しました。</a:t>
            </a:r>
          </a:p>
          <a:p>
            <a:pPr eaLnBrk="1" hangingPunct="1"/>
            <a:endParaRPr lang="ja-JP" altLang="en-US" dirty="0" smtClean="0"/>
          </a:p>
        </p:txBody>
      </p:sp>
    </p:spTree>
    <p:extLst>
      <p:ext uri="{BB962C8B-B14F-4D97-AF65-F5344CB8AC3E}">
        <p14:creationId xmlns:p14="http://schemas.microsoft.com/office/powerpoint/2010/main" val="31817592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E4C2AABA-909F-44F0-9B33-4A5CE1A5D810}" type="slidenum">
              <a:rPr kumimoji="1" lang="ja-JP" altLang="en-US" smtClean="0"/>
              <a:t>3</a:t>
            </a:fld>
            <a:endParaRPr kumimoji="1" lang="ja-JP" altLang="en-US"/>
          </a:p>
        </p:txBody>
      </p:sp>
    </p:spTree>
    <p:extLst>
      <p:ext uri="{BB962C8B-B14F-4D97-AF65-F5344CB8AC3E}">
        <p14:creationId xmlns:p14="http://schemas.microsoft.com/office/powerpoint/2010/main" val="312402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E4C2AABA-909F-44F0-9B33-4A5CE1A5D810}" type="slidenum">
              <a:rPr kumimoji="1" lang="ja-JP" altLang="en-US" smtClean="0"/>
              <a:t>4</a:t>
            </a:fld>
            <a:endParaRPr kumimoji="1" lang="ja-JP" altLang="en-US"/>
          </a:p>
        </p:txBody>
      </p:sp>
    </p:spTree>
    <p:extLst>
      <p:ext uri="{BB962C8B-B14F-4D97-AF65-F5344CB8AC3E}">
        <p14:creationId xmlns:p14="http://schemas.microsoft.com/office/powerpoint/2010/main" val="22442841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E4C2AABA-909F-44F0-9B33-4A5CE1A5D810}" type="slidenum">
              <a:rPr kumimoji="1" lang="ja-JP" altLang="en-US" smtClean="0"/>
              <a:t>5</a:t>
            </a:fld>
            <a:endParaRPr kumimoji="1" lang="ja-JP" altLang="en-US"/>
          </a:p>
        </p:txBody>
      </p:sp>
    </p:spTree>
    <p:extLst>
      <p:ext uri="{BB962C8B-B14F-4D97-AF65-F5344CB8AC3E}">
        <p14:creationId xmlns:p14="http://schemas.microsoft.com/office/powerpoint/2010/main" val="28032943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スライド イメージ プレースホルダー 1"/>
          <p:cNvSpPr>
            <a:spLocks noGrp="1" noRot="1" noChangeAspect="1" noTextEdit="1"/>
          </p:cNvSpPr>
          <p:nvPr>
            <p:ph type="sldImg"/>
          </p:nvPr>
        </p:nvSpPr>
        <p:spPr>
          <a:ln/>
        </p:spPr>
      </p:sp>
      <p:sp>
        <p:nvSpPr>
          <p:cNvPr id="26627" name="ノート プレースホルダー 2"/>
          <p:cNvSpPr>
            <a:spLocks noGrp="1"/>
          </p:cNvSpPr>
          <p:nvPr>
            <p:ph type="body" idx="1"/>
          </p:nvPr>
        </p:nvSpPr>
        <p:spPr>
          <a:noFill/>
        </p:spPr>
        <p:txBody>
          <a:bodyPr/>
          <a:lstStyle/>
          <a:p>
            <a:endParaRPr lang="en-US" altLang="ja-JP" dirty="0" smtClean="0"/>
          </a:p>
          <a:p>
            <a:r>
              <a:rPr lang="ja-JP" altLang="en-US" dirty="0" smtClean="0"/>
              <a:t>・現預金の残高は、</a:t>
            </a:r>
            <a:r>
              <a:rPr lang="en-US" altLang="ja-JP" dirty="0" smtClean="0"/>
              <a:t>23</a:t>
            </a:r>
            <a:r>
              <a:rPr lang="ja-JP" altLang="en-US" dirty="0" smtClean="0"/>
              <a:t>億</a:t>
            </a:r>
            <a:r>
              <a:rPr lang="en-US" altLang="ja-JP" dirty="0" smtClean="0"/>
              <a:t>6840</a:t>
            </a:r>
            <a:r>
              <a:rPr lang="ja-JP" altLang="en-US" dirty="0" smtClean="0"/>
              <a:t>万円で、前年度より</a:t>
            </a:r>
            <a:r>
              <a:rPr lang="en-US" altLang="ja-JP" dirty="0" smtClean="0"/>
              <a:t>13</a:t>
            </a:r>
            <a:r>
              <a:rPr lang="ja-JP" altLang="en-US" dirty="0" smtClean="0"/>
              <a:t>億</a:t>
            </a:r>
            <a:r>
              <a:rPr lang="en-US" altLang="ja-JP" dirty="0" smtClean="0"/>
              <a:t>2440</a:t>
            </a:r>
            <a:r>
              <a:rPr lang="ja-JP" altLang="en-US" dirty="0" smtClean="0"/>
              <a:t>万円増加していますが、コロナ禍の借入金</a:t>
            </a:r>
            <a:r>
              <a:rPr lang="en-US" altLang="ja-JP" dirty="0" smtClean="0"/>
              <a:t>10</a:t>
            </a:r>
            <a:r>
              <a:rPr lang="ja-JP" altLang="en-US" dirty="0" smtClean="0"/>
              <a:t>億</a:t>
            </a:r>
            <a:r>
              <a:rPr lang="en-US" altLang="ja-JP" dirty="0" smtClean="0"/>
              <a:t>4400</a:t>
            </a:r>
            <a:r>
              <a:rPr lang="ja-JP" altLang="en-US" dirty="0" smtClean="0"/>
              <a:t>万円も含んだものとなっています。</a:t>
            </a:r>
            <a:endParaRPr lang="en-US" altLang="ja-JP" dirty="0" smtClean="0"/>
          </a:p>
          <a:p>
            <a:r>
              <a:rPr lang="ja-JP" altLang="en-US" dirty="0" smtClean="0"/>
              <a:t>・流動資産のうち、未収金が増加しているのは、コロナ関連の補助金で、４月以降の入金となる分です。</a:t>
            </a:r>
            <a:endParaRPr lang="en-US" altLang="ja-JP" dirty="0" smtClean="0"/>
          </a:p>
          <a:p>
            <a:r>
              <a:rPr lang="ja-JP" altLang="en-US" dirty="0" smtClean="0"/>
              <a:t>・上記以外の主な固定資産の増減は、決算関係の付属明細書の</a:t>
            </a:r>
            <a:r>
              <a:rPr lang="en-US" altLang="ja-JP" dirty="0" smtClean="0"/>
              <a:t>P18</a:t>
            </a:r>
            <a:r>
              <a:rPr lang="ja-JP" altLang="en-US" dirty="0" smtClean="0"/>
              <a:t>の有形固定資産及び無形固定資産の明細に記載されています。</a:t>
            </a:r>
            <a:endParaRPr lang="en-US" altLang="ja-JP" dirty="0" smtClean="0"/>
          </a:p>
          <a:p>
            <a:endParaRPr lang="ja-JP" altLang="en-US" dirty="0" smtClean="0"/>
          </a:p>
          <a:p>
            <a:endParaRPr lang="ja-JP" altLang="en-US" dirty="0" smtClean="0"/>
          </a:p>
        </p:txBody>
      </p:sp>
      <p:sp>
        <p:nvSpPr>
          <p:cNvPr id="26628" name="スライド番号プレースホルダー 3"/>
          <p:cNvSpPr>
            <a:spLocks noGrp="1"/>
          </p:cNvSpPr>
          <p:nvPr>
            <p:ph type="sldNum" sz="quarter" idx="5"/>
          </p:nvPr>
        </p:nvSpPr>
        <p:spPr>
          <a:noFill/>
        </p:spPr>
        <p:txBody>
          <a:bodyPr/>
          <a:lstStyle>
            <a:lvl1pPr defTabSz="947666" eaLnBrk="0" hangingPunct="0">
              <a:spcBef>
                <a:spcPct val="30000"/>
              </a:spcBef>
              <a:defRPr kumimoji="1" sz="1000">
                <a:solidFill>
                  <a:schemeClr val="tx1"/>
                </a:solidFill>
                <a:latin typeface="Arial" charset="0"/>
                <a:ea typeface="ＭＳ Ｐ明朝" pitchFamily="18" charset="-128"/>
              </a:defRPr>
            </a:lvl1pPr>
            <a:lvl2pPr marL="617699" indent="-237577" defTabSz="947666" eaLnBrk="0" hangingPunct="0">
              <a:spcBef>
                <a:spcPct val="30000"/>
              </a:spcBef>
              <a:defRPr kumimoji="1" sz="1000">
                <a:solidFill>
                  <a:schemeClr val="tx1"/>
                </a:solidFill>
                <a:latin typeface="Arial" charset="0"/>
                <a:ea typeface="ＭＳ Ｐ明朝" pitchFamily="18" charset="-128"/>
              </a:defRPr>
            </a:lvl2pPr>
            <a:lvl3pPr marL="950306" indent="-190060" defTabSz="947666" eaLnBrk="0" hangingPunct="0">
              <a:spcBef>
                <a:spcPct val="30000"/>
              </a:spcBef>
              <a:defRPr kumimoji="1" sz="1000">
                <a:solidFill>
                  <a:schemeClr val="tx1"/>
                </a:solidFill>
                <a:latin typeface="Arial" charset="0"/>
                <a:ea typeface="ＭＳ Ｐ明朝" pitchFamily="18" charset="-128"/>
              </a:defRPr>
            </a:lvl3pPr>
            <a:lvl4pPr marL="1330428" indent="-190060" defTabSz="947666" eaLnBrk="0" hangingPunct="0">
              <a:spcBef>
                <a:spcPct val="30000"/>
              </a:spcBef>
              <a:defRPr kumimoji="1" sz="1000">
                <a:solidFill>
                  <a:schemeClr val="tx1"/>
                </a:solidFill>
                <a:latin typeface="Arial" charset="0"/>
                <a:ea typeface="ＭＳ Ｐ明朝" pitchFamily="18" charset="-128"/>
              </a:defRPr>
            </a:lvl4pPr>
            <a:lvl5pPr marL="1710552" indent="-190060" defTabSz="947666" eaLnBrk="0" hangingPunct="0">
              <a:spcBef>
                <a:spcPct val="30000"/>
              </a:spcBef>
              <a:defRPr kumimoji="1" sz="1000">
                <a:solidFill>
                  <a:schemeClr val="tx1"/>
                </a:solidFill>
                <a:latin typeface="Arial" charset="0"/>
                <a:ea typeface="ＭＳ Ｐ明朝" pitchFamily="18" charset="-128"/>
              </a:defRPr>
            </a:lvl5pPr>
            <a:lvl6pPr marL="2090672" indent="-190060" defTabSz="947666" eaLnBrk="0" fontAlgn="base" hangingPunct="0">
              <a:spcBef>
                <a:spcPct val="30000"/>
              </a:spcBef>
              <a:spcAft>
                <a:spcPct val="0"/>
              </a:spcAft>
              <a:defRPr kumimoji="1" sz="1000">
                <a:solidFill>
                  <a:schemeClr val="tx1"/>
                </a:solidFill>
                <a:latin typeface="Arial" charset="0"/>
                <a:ea typeface="ＭＳ Ｐ明朝" pitchFamily="18" charset="-128"/>
              </a:defRPr>
            </a:lvl6pPr>
            <a:lvl7pPr marL="2470796" indent="-190060" defTabSz="947666" eaLnBrk="0" fontAlgn="base" hangingPunct="0">
              <a:spcBef>
                <a:spcPct val="30000"/>
              </a:spcBef>
              <a:spcAft>
                <a:spcPct val="0"/>
              </a:spcAft>
              <a:defRPr kumimoji="1" sz="1000">
                <a:solidFill>
                  <a:schemeClr val="tx1"/>
                </a:solidFill>
                <a:latin typeface="Arial" charset="0"/>
                <a:ea typeface="ＭＳ Ｐ明朝" pitchFamily="18" charset="-128"/>
              </a:defRPr>
            </a:lvl7pPr>
            <a:lvl8pPr marL="2850917" indent="-190060" defTabSz="947666" eaLnBrk="0" fontAlgn="base" hangingPunct="0">
              <a:spcBef>
                <a:spcPct val="30000"/>
              </a:spcBef>
              <a:spcAft>
                <a:spcPct val="0"/>
              </a:spcAft>
              <a:defRPr kumimoji="1" sz="1000">
                <a:solidFill>
                  <a:schemeClr val="tx1"/>
                </a:solidFill>
                <a:latin typeface="Arial" charset="0"/>
                <a:ea typeface="ＭＳ Ｐ明朝" pitchFamily="18" charset="-128"/>
              </a:defRPr>
            </a:lvl8pPr>
            <a:lvl9pPr marL="3231040" indent="-190060" defTabSz="947666" eaLnBrk="0" fontAlgn="base" hangingPunct="0">
              <a:spcBef>
                <a:spcPct val="30000"/>
              </a:spcBef>
              <a:spcAft>
                <a:spcPct val="0"/>
              </a:spcAft>
              <a:defRPr kumimoji="1" sz="1000">
                <a:solidFill>
                  <a:schemeClr val="tx1"/>
                </a:solidFill>
                <a:latin typeface="Arial" charset="0"/>
                <a:ea typeface="ＭＳ Ｐ明朝" pitchFamily="18" charset="-128"/>
              </a:defRPr>
            </a:lvl9pPr>
          </a:lstStyle>
          <a:p>
            <a:pPr eaLnBrk="1" hangingPunct="1">
              <a:spcBef>
                <a:spcPct val="0"/>
              </a:spcBef>
            </a:pPr>
            <a:fld id="{BC9D3324-9F6C-4189-AF58-23C5E43F6BC3}" type="slidenum">
              <a:rPr lang="en-US" altLang="ja-JP" sz="1200">
                <a:ea typeface="ＭＳ Ｐゴシック" pitchFamily="50" charset="-128"/>
              </a:rPr>
              <a:pPr eaLnBrk="1" hangingPunct="1">
                <a:spcBef>
                  <a:spcPct val="0"/>
                </a:spcBef>
              </a:pPr>
              <a:t>6</a:t>
            </a:fld>
            <a:endParaRPr lang="en-US" altLang="ja-JP" sz="1200">
              <a:ea typeface="ＭＳ Ｐゴシック" pitchFamily="50" charset="-128"/>
            </a:endParaRPr>
          </a:p>
        </p:txBody>
      </p:sp>
    </p:spTree>
    <p:extLst>
      <p:ext uri="{BB962C8B-B14F-4D97-AF65-F5344CB8AC3E}">
        <p14:creationId xmlns:p14="http://schemas.microsoft.com/office/powerpoint/2010/main" val="28525436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スライド イメージ プレースホルダー 1"/>
          <p:cNvSpPr>
            <a:spLocks noGrp="1" noRot="1" noChangeAspect="1" noTextEdit="1"/>
          </p:cNvSpPr>
          <p:nvPr>
            <p:ph type="sldImg"/>
          </p:nvPr>
        </p:nvSpPr>
        <p:spPr>
          <a:ln/>
        </p:spPr>
      </p:sp>
      <p:sp>
        <p:nvSpPr>
          <p:cNvPr id="26627" name="ノート プレースホルダー 2"/>
          <p:cNvSpPr>
            <a:spLocks noGrp="1"/>
          </p:cNvSpPr>
          <p:nvPr>
            <p:ph type="body" idx="1"/>
          </p:nvPr>
        </p:nvSpPr>
        <p:spPr>
          <a:noFill/>
        </p:spPr>
        <p:txBody>
          <a:bodyPr/>
          <a:lstStyle/>
          <a:p>
            <a:endParaRPr lang="ja-JP" altLang="en-US" dirty="0" smtClean="0"/>
          </a:p>
          <a:p>
            <a:endParaRPr lang="ja-JP" altLang="en-US" dirty="0" smtClean="0"/>
          </a:p>
        </p:txBody>
      </p:sp>
      <p:sp>
        <p:nvSpPr>
          <p:cNvPr id="26628" name="スライド番号プレースホルダー 3"/>
          <p:cNvSpPr>
            <a:spLocks noGrp="1"/>
          </p:cNvSpPr>
          <p:nvPr>
            <p:ph type="sldNum" sz="quarter" idx="5"/>
          </p:nvPr>
        </p:nvSpPr>
        <p:spPr>
          <a:noFill/>
        </p:spPr>
        <p:txBody>
          <a:bodyPr/>
          <a:lstStyle>
            <a:lvl1pPr defTabSz="947666" eaLnBrk="0" hangingPunct="0">
              <a:spcBef>
                <a:spcPct val="30000"/>
              </a:spcBef>
              <a:defRPr kumimoji="1" sz="1000">
                <a:solidFill>
                  <a:schemeClr val="tx1"/>
                </a:solidFill>
                <a:latin typeface="Arial" charset="0"/>
                <a:ea typeface="ＭＳ Ｐ明朝" pitchFamily="18" charset="-128"/>
              </a:defRPr>
            </a:lvl1pPr>
            <a:lvl2pPr marL="617699" indent="-237577" defTabSz="947666" eaLnBrk="0" hangingPunct="0">
              <a:spcBef>
                <a:spcPct val="30000"/>
              </a:spcBef>
              <a:defRPr kumimoji="1" sz="1000">
                <a:solidFill>
                  <a:schemeClr val="tx1"/>
                </a:solidFill>
                <a:latin typeface="Arial" charset="0"/>
                <a:ea typeface="ＭＳ Ｐ明朝" pitchFamily="18" charset="-128"/>
              </a:defRPr>
            </a:lvl2pPr>
            <a:lvl3pPr marL="950306" indent="-190060" defTabSz="947666" eaLnBrk="0" hangingPunct="0">
              <a:spcBef>
                <a:spcPct val="30000"/>
              </a:spcBef>
              <a:defRPr kumimoji="1" sz="1000">
                <a:solidFill>
                  <a:schemeClr val="tx1"/>
                </a:solidFill>
                <a:latin typeface="Arial" charset="0"/>
                <a:ea typeface="ＭＳ Ｐ明朝" pitchFamily="18" charset="-128"/>
              </a:defRPr>
            </a:lvl3pPr>
            <a:lvl4pPr marL="1330428" indent="-190060" defTabSz="947666" eaLnBrk="0" hangingPunct="0">
              <a:spcBef>
                <a:spcPct val="30000"/>
              </a:spcBef>
              <a:defRPr kumimoji="1" sz="1000">
                <a:solidFill>
                  <a:schemeClr val="tx1"/>
                </a:solidFill>
                <a:latin typeface="Arial" charset="0"/>
                <a:ea typeface="ＭＳ Ｐ明朝" pitchFamily="18" charset="-128"/>
              </a:defRPr>
            </a:lvl4pPr>
            <a:lvl5pPr marL="1710552" indent="-190060" defTabSz="947666" eaLnBrk="0" hangingPunct="0">
              <a:spcBef>
                <a:spcPct val="30000"/>
              </a:spcBef>
              <a:defRPr kumimoji="1" sz="1000">
                <a:solidFill>
                  <a:schemeClr val="tx1"/>
                </a:solidFill>
                <a:latin typeface="Arial" charset="0"/>
                <a:ea typeface="ＭＳ Ｐ明朝" pitchFamily="18" charset="-128"/>
              </a:defRPr>
            </a:lvl5pPr>
            <a:lvl6pPr marL="2090672" indent="-190060" defTabSz="947666" eaLnBrk="0" fontAlgn="base" hangingPunct="0">
              <a:spcBef>
                <a:spcPct val="30000"/>
              </a:spcBef>
              <a:spcAft>
                <a:spcPct val="0"/>
              </a:spcAft>
              <a:defRPr kumimoji="1" sz="1000">
                <a:solidFill>
                  <a:schemeClr val="tx1"/>
                </a:solidFill>
                <a:latin typeface="Arial" charset="0"/>
                <a:ea typeface="ＭＳ Ｐ明朝" pitchFamily="18" charset="-128"/>
              </a:defRPr>
            </a:lvl6pPr>
            <a:lvl7pPr marL="2470796" indent="-190060" defTabSz="947666" eaLnBrk="0" fontAlgn="base" hangingPunct="0">
              <a:spcBef>
                <a:spcPct val="30000"/>
              </a:spcBef>
              <a:spcAft>
                <a:spcPct val="0"/>
              </a:spcAft>
              <a:defRPr kumimoji="1" sz="1000">
                <a:solidFill>
                  <a:schemeClr val="tx1"/>
                </a:solidFill>
                <a:latin typeface="Arial" charset="0"/>
                <a:ea typeface="ＭＳ Ｐ明朝" pitchFamily="18" charset="-128"/>
              </a:defRPr>
            </a:lvl7pPr>
            <a:lvl8pPr marL="2850917" indent="-190060" defTabSz="947666" eaLnBrk="0" fontAlgn="base" hangingPunct="0">
              <a:spcBef>
                <a:spcPct val="30000"/>
              </a:spcBef>
              <a:spcAft>
                <a:spcPct val="0"/>
              </a:spcAft>
              <a:defRPr kumimoji="1" sz="1000">
                <a:solidFill>
                  <a:schemeClr val="tx1"/>
                </a:solidFill>
                <a:latin typeface="Arial" charset="0"/>
                <a:ea typeface="ＭＳ Ｐ明朝" pitchFamily="18" charset="-128"/>
              </a:defRPr>
            </a:lvl8pPr>
            <a:lvl9pPr marL="3231040" indent="-190060" defTabSz="947666" eaLnBrk="0" fontAlgn="base" hangingPunct="0">
              <a:spcBef>
                <a:spcPct val="30000"/>
              </a:spcBef>
              <a:spcAft>
                <a:spcPct val="0"/>
              </a:spcAft>
              <a:defRPr kumimoji="1" sz="1000">
                <a:solidFill>
                  <a:schemeClr val="tx1"/>
                </a:solidFill>
                <a:latin typeface="Arial" charset="0"/>
                <a:ea typeface="ＭＳ Ｐ明朝" pitchFamily="18" charset="-128"/>
              </a:defRPr>
            </a:lvl9pPr>
          </a:lstStyle>
          <a:p>
            <a:pPr eaLnBrk="1" hangingPunct="1">
              <a:spcBef>
                <a:spcPct val="0"/>
              </a:spcBef>
            </a:pPr>
            <a:fld id="{BC9D3324-9F6C-4189-AF58-23C5E43F6BC3}" type="slidenum">
              <a:rPr lang="en-US" altLang="ja-JP" sz="1200">
                <a:ea typeface="ＭＳ Ｐゴシック" pitchFamily="50" charset="-128"/>
              </a:rPr>
              <a:pPr eaLnBrk="1" hangingPunct="1">
                <a:spcBef>
                  <a:spcPct val="0"/>
                </a:spcBef>
              </a:pPr>
              <a:t>7</a:t>
            </a:fld>
            <a:endParaRPr lang="en-US" altLang="ja-JP" sz="1200">
              <a:ea typeface="ＭＳ Ｐゴシック" pitchFamily="50" charset="-128"/>
            </a:endParaRPr>
          </a:p>
        </p:txBody>
      </p:sp>
    </p:spTree>
    <p:extLst>
      <p:ext uri="{BB962C8B-B14F-4D97-AF65-F5344CB8AC3E}">
        <p14:creationId xmlns:p14="http://schemas.microsoft.com/office/powerpoint/2010/main" val="23525858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スライド イメージ プレースホルダー 1"/>
          <p:cNvSpPr>
            <a:spLocks noGrp="1" noRot="1" noChangeAspect="1" noTextEdit="1"/>
          </p:cNvSpPr>
          <p:nvPr>
            <p:ph type="sldImg"/>
          </p:nvPr>
        </p:nvSpPr>
        <p:spPr>
          <a:ln/>
        </p:spPr>
      </p:sp>
      <p:sp>
        <p:nvSpPr>
          <p:cNvPr id="26627" name="ノート プレースホルダー 2"/>
          <p:cNvSpPr>
            <a:spLocks noGrp="1"/>
          </p:cNvSpPr>
          <p:nvPr>
            <p:ph type="body" idx="1"/>
          </p:nvPr>
        </p:nvSpPr>
        <p:spPr>
          <a:noFill/>
        </p:spPr>
        <p:txBody>
          <a:bodyPr/>
          <a:lstStyle/>
          <a:p>
            <a:r>
              <a:rPr lang="ja-JP" altLang="en-US" dirty="0" smtClean="0"/>
              <a:t>・</a:t>
            </a:r>
            <a:r>
              <a:rPr lang="en-US" altLang="ja-JP" dirty="0" smtClean="0"/>
              <a:t>2020</a:t>
            </a:r>
            <a:r>
              <a:rPr lang="ja-JP" altLang="en-US" dirty="0" smtClean="0"/>
              <a:t>度末の借入金の総額は、</a:t>
            </a:r>
            <a:r>
              <a:rPr lang="en-US" altLang="ja-JP" dirty="0" smtClean="0"/>
              <a:t>76</a:t>
            </a:r>
            <a:r>
              <a:rPr lang="ja-JP" altLang="en-US" dirty="0" smtClean="0"/>
              <a:t>億</a:t>
            </a:r>
            <a:r>
              <a:rPr lang="en-US" altLang="ja-JP" dirty="0" smtClean="0"/>
              <a:t>5410 </a:t>
            </a:r>
            <a:r>
              <a:rPr lang="ja-JP" altLang="en-US" dirty="0" smtClean="0"/>
              <a:t>万円でした。</a:t>
            </a:r>
            <a:endParaRPr lang="en-US" altLang="ja-JP" dirty="0" smtClean="0"/>
          </a:p>
          <a:p>
            <a:r>
              <a:rPr lang="ja-JP" altLang="en-US" dirty="0" smtClean="0"/>
              <a:t>・うち、長期借入金の残高は、</a:t>
            </a:r>
            <a:r>
              <a:rPr lang="en-US" altLang="ja-JP" dirty="0" smtClean="0"/>
              <a:t>71</a:t>
            </a:r>
            <a:r>
              <a:rPr lang="ja-JP" altLang="en-US" dirty="0" smtClean="0"/>
              <a:t>億</a:t>
            </a:r>
            <a:r>
              <a:rPr lang="en-US" altLang="ja-JP" dirty="0" smtClean="0"/>
              <a:t>8530</a:t>
            </a:r>
            <a:r>
              <a:rPr lang="ja-JP" altLang="en-US" dirty="0" smtClean="0"/>
              <a:t>万円となっています。</a:t>
            </a:r>
            <a:endParaRPr lang="en-US" altLang="ja-JP" dirty="0" smtClean="0"/>
          </a:p>
          <a:p>
            <a:r>
              <a:rPr lang="ja-JP" altLang="en-US" dirty="0" smtClean="0"/>
              <a:t>・金融機関別の借入金残高は、</a:t>
            </a:r>
            <a:r>
              <a:rPr lang="en-US" altLang="ja-JP" dirty="0" smtClean="0"/>
              <a:t>P17</a:t>
            </a:r>
            <a:r>
              <a:rPr lang="ja-JP" altLang="en-US" dirty="0" smtClean="0"/>
              <a:t>にありますので参照ください。</a:t>
            </a:r>
          </a:p>
          <a:p>
            <a:endParaRPr lang="ja-JP" altLang="en-US" dirty="0" smtClean="0"/>
          </a:p>
        </p:txBody>
      </p:sp>
      <p:sp>
        <p:nvSpPr>
          <p:cNvPr id="26628" name="スライド番号プレースホルダー 3"/>
          <p:cNvSpPr>
            <a:spLocks noGrp="1"/>
          </p:cNvSpPr>
          <p:nvPr>
            <p:ph type="sldNum" sz="quarter" idx="5"/>
          </p:nvPr>
        </p:nvSpPr>
        <p:spPr>
          <a:noFill/>
        </p:spPr>
        <p:txBody>
          <a:bodyPr/>
          <a:lstStyle>
            <a:lvl1pPr defTabSz="947666" eaLnBrk="0" hangingPunct="0">
              <a:spcBef>
                <a:spcPct val="30000"/>
              </a:spcBef>
              <a:defRPr kumimoji="1" sz="1000">
                <a:solidFill>
                  <a:schemeClr val="tx1"/>
                </a:solidFill>
                <a:latin typeface="Arial" charset="0"/>
                <a:ea typeface="ＭＳ Ｐ明朝" pitchFamily="18" charset="-128"/>
              </a:defRPr>
            </a:lvl1pPr>
            <a:lvl2pPr marL="617699" indent="-237577" defTabSz="947666" eaLnBrk="0" hangingPunct="0">
              <a:spcBef>
                <a:spcPct val="30000"/>
              </a:spcBef>
              <a:defRPr kumimoji="1" sz="1000">
                <a:solidFill>
                  <a:schemeClr val="tx1"/>
                </a:solidFill>
                <a:latin typeface="Arial" charset="0"/>
                <a:ea typeface="ＭＳ Ｐ明朝" pitchFamily="18" charset="-128"/>
              </a:defRPr>
            </a:lvl2pPr>
            <a:lvl3pPr marL="950306" indent="-190060" defTabSz="947666" eaLnBrk="0" hangingPunct="0">
              <a:spcBef>
                <a:spcPct val="30000"/>
              </a:spcBef>
              <a:defRPr kumimoji="1" sz="1000">
                <a:solidFill>
                  <a:schemeClr val="tx1"/>
                </a:solidFill>
                <a:latin typeface="Arial" charset="0"/>
                <a:ea typeface="ＭＳ Ｐ明朝" pitchFamily="18" charset="-128"/>
              </a:defRPr>
            </a:lvl3pPr>
            <a:lvl4pPr marL="1330428" indent="-190060" defTabSz="947666" eaLnBrk="0" hangingPunct="0">
              <a:spcBef>
                <a:spcPct val="30000"/>
              </a:spcBef>
              <a:defRPr kumimoji="1" sz="1000">
                <a:solidFill>
                  <a:schemeClr val="tx1"/>
                </a:solidFill>
                <a:latin typeface="Arial" charset="0"/>
                <a:ea typeface="ＭＳ Ｐ明朝" pitchFamily="18" charset="-128"/>
              </a:defRPr>
            </a:lvl4pPr>
            <a:lvl5pPr marL="1710552" indent="-190060" defTabSz="947666" eaLnBrk="0" hangingPunct="0">
              <a:spcBef>
                <a:spcPct val="30000"/>
              </a:spcBef>
              <a:defRPr kumimoji="1" sz="1000">
                <a:solidFill>
                  <a:schemeClr val="tx1"/>
                </a:solidFill>
                <a:latin typeface="Arial" charset="0"/>
                <a:ea typeface="ＭＳ Ｐ明朝" pitchFamily="18" charset="-128"/>
              </a:defRPr>
            </a:lvl5pPr>
            <a:lvl6pPr marL="2090672" indent="-190060" defTabSz="947666" eaLnBrk="0" fontAlgn="base" hangingPunct="0">
              <a:spcBef>
                <a:spcPct val="30000"/>
              </a:spcBef>
              <a:spcAft>
                <a:spcPct val="0"/>
              </a:spcAft>
              <a:defRPr kumimoji="1" sz="1000">
                <a:solidFill>
                  <a:schemeClr val="tx1"/>
                </a:solidFill>
                <a:latin typeface="Arial" charset="0"/>
                <a:ea typeface="ＭＳ Ｐ明朝" pitchFamily="18" charset="-128"/>
              </a:defRPr>
            </a:lvl6pPr>
            <a:lvl7pPr marL="2470796" indent="-190060" defTabSz="947666" eaLnBrk="0" fontAlgn="base" hangingPunct="0">
              <a:spcBef>
                <a:spcPct val="30000"/>
              </a:spcBef>
              <a:spcAft>
                <a:spcPct val="0"/>
              </a:spcAft>
              <a:defRPr kumimoji="1" sz="1000">
                <a:solidFill>
                  <a:schemeClr val="tx1"/>
                </a:solidFill>
                <a:latin typeface="Arial" charset="0"/>
                <a:ea typeface="ＭＳ Ｐ明朝" pitchFamily="18" charset="-128"/>
              </a:defRPr>
            </a:lvl7pPr>
            <a:lvl8pPr marL="2850917" indent="-190060" defTabSz="947666" eaLnBrk="0" fontAlgn="base" hangingPunct="0">
              <a:spcBef>
                <a:spcPct val="30000"/>
              </a:spcBef>
              <a:spcAft>
                <a:spcPct val="0"/>
              </a:spcAft>
              <a:defRPr kumimoji="1" sz="1000">
                <a:solidFill>
                  <a:schemeClr val="tx1"/>
                </a:solidFill>
                <a:latin typeface="Arial" charset="0"/>
                <a:ea typeface="ＭＳ Ｐ明朝" pitchFamily="18" charset="-128"/>
              </a:defRPr>
            </a:lvl8pPr>
            <a:lvl9pPr marL="3231040" indent="-190060" defTabSz="947666" eaLnBrk="0" fontAlgn="base" hangingPunct="0">
              <a:spcBef>
                <a:spcPct val="30000"/>
              </a:spcBef>
              <a:spcAft>
                <a:spcPct val="0"/>
              </a:spcAft>
              <a:defRPr kumimoji="1" sz="1000">
                <a:solidFill>
                  <a:schemeClr val="tx1"/>
                </a:solidFill>
                <a:latin typeface="Arial" charset="0"/>
                <a:ea typeface="ＭＳ Ｐ明朝" pitchFamily="18" charset="-128"/>
              </a:defRPr>
            </a:lvl9pPr>
          </a:lstStyle>
          <a:p>
            <a:pPr eaLnBrk="1" hangingPunct="1">
              <a:spcBef>
                <a:spcPct val="0"/>
              </a:spcBef>
            </a:pPr>
            <a:fld id="{BC9D3324-9F6C-4189-AF58-23C5E43F6BC3}" type="slidenum">
              <a:rPr lang="en-US" altLang="ja-JP" sz="1200">
                <a:ea typeface="ＭＳ Ｐゴシック" pitchFamily="50" charset="-128"/>
              </a:rPr>
              <a:pPr eaLnBrk="1" hangingPunct="1">
                <a:spcBef>
                  <a:spcPct val="0"/>
                </a:spcBef>
              </a:pPr>
              <a:t>8</a:t>
            </a:fld>
            <a:endParaRPr lang="en-US" altLang="ja-JP" sz="1200">
              <a:ea typeface="ＭＳ Ｐゴシック" pitchFamily="50" charset="-128"/>
            </a:endParaRPr>
          </a:p>
        </p:txBody>
      </p:sp>
    </p:spTree>
    <p:extLst>
      <p:ext uri="{BB962C8B-B14F-4D97-AF65-F5344CB8AC3E}">
        <p14:creationId xmlns:p14="http://schemas.microsoft.com/office/powerpoint/2010/main" val="38863451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スライド イメージ プレースホルダー 1"/>
          <p:cNvSpPr>
            <a:spLocks noGrp="1" noRot="1" noChangeAspect="1" noTextEdit="1"/>
          </p:cNvSpPr>
          <p:nvPr>
            <p:ph type="sldImg"/>
          </p:nvPr>
        </p:nvSpPr>
        <p:spPr>
          <a:ln/>
        </p:spPr>
      </p:sp>
      <p:sp>
        <p:nvSpPr>
          <p:cNvPr id="26627" name="ノート プレースホルダー 2"/>
          <p:cNvSpPr>
            <a:spLocks noGrp="1"/>
          </p:cNvSpPr>
          <p:nvPr>
            <p:ph type="body" idx="1"/>
          </p:nvPr>
        </p:nvSpPr>
        <p:spPr>
          <a:noFill/>
        </p:spPr>
        <p:txBody>
          <a:bodyPr/>
          <a:lstStyle/>
          <a:p>
            <a:endParaRPr lang="ja-JP" altLang="en-US" dirty="0" smtClean="0"/>
          </a:p>
          <a:p>
            <a:endParaRPr lang="ja-JP" altLang="en-US" dirty="0" smtClean="0"/>
          </a:p>
        </p:txBody>
      </p:sp>
      <p:sp>
        <p:nvSpPr>
          <p:cNvPr id="26628" name="スライド番号プレースホルダー 3"/>
          <p:cNvSpPr>
            <a:spLocks noGrp="1"/>
          </p:cNvSpPr>
          <p:nvPr>
            <p:ph type="sldNum" sz="quarter" idx="5"/>
          </p:nvPr>
        </p:nvSpPr>
        <p:spPr>
          <a:noFill/>
        </p:spPr>
        <p:txBody>
          <a:bodyPr/>
          <a:lstStyle>
            <a:lvl1pPr defTabSz="947666" eaLnBrk="0" hangingPunct="0">
              <a:spcBef>
                <a:spcPct val="30000"/>
              </a:spcBef>
              <a:defRPr kumimoji="1" sz="1000">
                <a:solidFill>
                  <a:schemeClr val="tx1"/>
                </a:solidFill>
                <a:latin typeface="Arial" charset="0"/>
                <a:ea typeface="ＭＳ Ｐ明朝" pitchFamily="18" charset="-128"/>
              </a:defRPr>
            </a:lvl1pPr>
            <a:lvl2pPr marL="617699" indent="-237577" defTabSz="947666" eaLnBrk="0" hangingPunct="0">
              <a:spcBef>
                <a:spcPct val="30000"/>
              </a:spcBef>
              <a:defRPr kumimoji="1" sz="1000">
                <a:solidFill>
                  <a:schemeClr val="tx1"/>
                </a:solidFill>
                <a:latin typeface="Arial" charset="0"/>
                <a:ea typeface="ＭＳ Ｐ明朝" pitchFamily="18" charset="-128"/>
              </a:defRPr>
            </a:lvl2pPr>
            <a:lvl3pPr marL="950306" indent="-190060" defTabSz="947666" eaLnBrk="0" hangingPunct="0">
              <a:spcBef>
                <a:spcPct val="30000"/>
              </a:spcBef>
              <a:defRPr kumimoji="1" sz="1000">
                <a:solidFill>
                  <a:schemeClr val="tx1"/>
                </a:solidFill>
                <a:latin typeface="Arial" charset="0"/>
                <a:ea typeface="ＭＳ Ｐ明朝" pitchFamily="18" charset="-128"/>
              </a:defRPr>
            </a:lvl3pPr>
            <a:lvl4pPr marL="1330428" indent="-190060" defTabSz="947666" eaLnBrk="0" hangingPunct="0">
              <a:spcBef>
                <a:spcPct val="30000"/>
              </a:spcBef>
              <a:defRPr kumimoji="1" sz="1000">
                <a:solidFill>
                  <a:schemeClr val="tx1"/>
                </a:solidFill>
                <a:latin typeface="Arial" charset="0"/>
                <a:ea typeface="ＭＳ Ｐ明朝" pitchFamily="18" charset="-128"/>
              </a:defRPr>
            </a:lvl4pPr>
            <a:lvl5pPr marL="1710552" indent="-190060" defTabSz="947666" eaLnBrk="0" hangingPunct="0">
              <a:spcBef>
                <a:spcPct val="30000"/>
              </a:spcBef>
              <a:defRPr kumimoji="1" sz="1000">
                <a:solidFill>
                  <a:schemeClr val="tx1"/>
                </a:solidFill>
                <a:latin typeface="Arial" charset="0"/>
                <a:ea typeface="ＭＳ Ｐ明朝" pitchFamily="18" charset="-128"/>
              </a:defRPr>
            </a:lvl5pPr>
            <a:lvl6pPr marL="2090672" indent="-190060" defTabSz="947666" eaLnBrk="0" fontAlgn="base" hangingPunct="0">
              <a:spcBef>
                <a:spcPct val="30000"/>
              </a:spcBef>
              <a:spcAft>
                <a:spcPct val="0"/>
              </a:spcAft>
              <a:defRPr kumimoji="1" sz="1000">
                <a:solidFill>
                  <a:schemeClr val="tx1"/>
                </a:solidFill>
                <a:latin typeface="Arial" charset="0"/>
                <a:ea typeface="ＭＳ Ｐ明朝" pitchFamily="18" charset="-128"/>
              </a:defRPr>
            </a:lvl6pPr>
            <a:lvl7pPr marL="2470796" indent="-190060" defTabSz="947666" eaLnBrk="0" fontAlgn="base" hangingPunct="0">
              <a:spcBef>
                <a:spcPct val="30000"/>
              </a:spcBef>
              <a:spcAft>
                <a:spcPct val="0"/>
              </a:spcAft>
              <a:defRPr kumimoji="1" sz="1000">
                <a:solidFill>
                  <a:schemeClr val="tx1"/>
                </a:solidFill>
                <a:latin typeface="Arial" charset="0"/>
                <a:ea typeface="ＭＳ Ｐ明朝" pitchFamily="18" charset="-128"/>
              </a:defRPr>
            </a:lvl7pPr>
            <a:lvl8pPr marL="2850917" indent="-190060" defTabSz="947666" eaLnBrk="0" fontAlgn="base" hangingPunct="0">
              <a:spcBef>
                <a:spcPct val="30000"/>
              </a:spcBef>
              <a:spcAft>
                <a:spcPct val="0"/>
              </a:spcAft>
              <a:defRPr kumimoji="1" sz="1000">
                <a:solidFill>
                  <a:schemeClr val="tx1"/>
                </a:solidFill>
                <a:latin typeface="Arial" charset="0"/>
                <a:ea typeface="ＭＳ Ｐ明朝" pitchFamily="18" charset="-128"/>
              </a:defRPr>
            </a:lvl8pPr>
            <a:lvl9pPr marL="3231040" indent="-190060" defTabSz="947666" eaLnBrk="0" fontAlgn="base" hangingPunct="0">
              <a:spcBef>
                <a:spcPct val="30000"/>
              </a:spcBef>
              <a:spcAft>
                <a:spcPct val="0"/>
              </a:spcAft>
              <a:defRPr kumimoji="1" sz="1000">
                <a:solidFill>
                  <a:schemeClr val="tx1"/>
                </a:solidFill>
                <a:latin typeface="Arial" charset="0"/>
                <a:ea typeface="ＭＳ Ｐ明朝" pitchFamily="18" charset="-128"/>
              </a:defRPr>
            </a:lvl9pPr>
          </a:lstStyle>
          <a:p>
            <a:pPr eaLnBrk="1" hangingPunct="1">
              <a:spcBef>
                <a:spcPct val="0"/>
              </a:spcBef>
            </a:pPr>
            <a:fld id="{BC9D3324-9F6C-4189-AF58-23C5E43F6BC3}" type="slidenum">
              <a:rPr lang="en-US" altLang="ja-JP" sz="1200">
                <a:ea typeface="ＭＳ Ｐゴシック" pitchFamily="50" charset="-128"/>
              </a:rPr>
              <a:pPr eaLnBrk="1" hangingPunct="1">
                <a:spcBef>
                  <a:spcPct val="0"/>
                </a:spcBef>
              </a:pPr>
              <a:t>9</a:t>
            </a:fld>
            <a:endParaRPr lang="en-US" altLang="ja-JP" sz="1200">
              <a:ea typeface="ＭＳ Ｐゴシック" pitchFamily="50" charset="-128"/>
            </a:endParaRPr>
          </a:p>
        </p:txBody>
      </p:sp>
    </p:spTree>
    <p:extLst>
      <p:ext uri="{BB962C8B-B14F-4D97-AF65-F5344CB8AC3E}">
        <p14:creationId xmlns:p14="http://schemas.microsoft.com/office/powerpoint/2010/main" val="11593885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endParaRPr lang="zh-CN" altLang="en-US"/>
          </a:p>
        </p:txBody>
      </p:sp>
      <p:sp>
        <p:nvSpPr>
          <p:cNvPr id="5" name="フッター プレースホルダー 4"/>
          <p:cNvSpPr>
            <a:spLocks noGrp="1"/>
          </p:cNvSpPr>
          <p:nvPr>
            <p:ph type="ftr" sz="quarter" idx="11"/>
          </p:nvPr>
        </p:nvSpPr>
        <p:spPr/>
        <p:txBody>
          <a:bodyPr/>
          <a:lstStyle/>
          <a:p>
            <a:endParaRPr lang="zh-CN" altLang="en-US"/>
          </a:p>
        </p:txBody>
      </p:sp>
      <p:sp>
        <p:nvSpPr>
          <p:cNvPr id="6" name="スライド番号プレースホルダー 5"/>
          <p:cNvSpPr>
            <a:spLocks noGrp="1"/>
          </p:cNvSpPr>
          <p:nvPr>
            <p:ph type="sldNum" sz="quarter" idx="12"/>
          </p:nvPr>
        </p:nvSpPr>
        <p:spPr/>
        <p:txBody>
          <a:bodyPr/>
          <a:lstStyle/>
          <a:p>
            <a:fld id="{DA684DF6-D497-4393-A241-3EC31616B722}" type="slidenum">
              <a:rPr lang="ja-JP" altLang="zh-CN" smtClean="0"/>
              <a:pPr/>
              <a:t>‹#›</a:t>
            </a:fld>
            <a:endParaRPr lang="ja-JP" altLang="zh-CN"/>
          </a:p>
        </p:txBody>
      </p:sp>
    </p:spTree>
    <p:extLst>
      <p:ext uri="{BB962C8B-B14F-4D97-AF65-F5344CB8AC3E}">
        <p14:creationId xmlns:p14="http://schemas.microsoft.com/office/powerpoint/2010/main" val="33012298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endParaRPr lang="ja-JP" altLang="zh-CN"/>
          </a:p>
        </p:txBody>
      </p:sp>
      <p:sp>
        <p:nvSpPr>
          <p:cNvPr id="5" name="フッター プレースホルダー 4"/>
          <p:cNvSpPr>
            <a:spLocks noGrp="1"/>
          </p:cNvSpPr>
          <p:nvPr>
            <p:ph type="ftr" sz="quarter" idx="11"/>
          </p:nvPr>
        </p:nvSpPr>
        <p:spPr/>
        <p:txBody>
          <a:bodyPr/>
          <a:lstStyle/>
          <a:p>
            <a:endParaRPr lang="ja-JP" altLang="zh-CN"/>
          </a:p>
        </p:txBody>
      </p:sp>
      <p:sp>
        <p:nvSpPr>
          <p:cNvPr id="6" name="スライド番号プレースホルダー 5"/>
          <p:cNvSpPr>
            <a:spLocks noGrp="1"/>
          </p:cNvSpPr>
          <p:nvPr>
            <p:ph type="sldNum" sz="quarter" idx="12"/>
          </p:nvPr>
        </p:nvSpPr>
        <p:spPr/>
        <p:txBody>
          <a:bodyPr/>
          <a:lstStyle/>
          <a:p>
            <a:fld id="{09D223FF-1FA1-464F-B42C-C37555C172D7}" type="slidenum">
              <a:rPr lang="ja-JP" altLang="zh-CN" smtClean="0"/>
              <a:pPr/>
              <a:t>‹#›</a:t>
            </a:fld>
            <a:endParaRPr lang="ja-JP" altLang="zh-CN"/>
          </a:p>
        </p:txBody>
      </p:sp>
    </p:spTree>
    <p:extLst>
      <p:ext uri="{BB962C8B-B14F-4D97-AF65-F5344CB8AC3E}">
        <p14:creationId xmlns:p14="http://schemas.microsoft.com/office/powerpoint/2010/main" val="3365998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endParaRPr lang="ja-JP" altLang="zh-CN"/>
          </a:p>
        </p:txBody>
      </p:sp>
      <p:sp>
        <p:nvSpPr>
          <p:cNvPr id="5" name="フッター プレースホルダー 4"/>
          <p:cNvSpPr>
            <a:spLocks noGrp="1"/>
          </p:cNvSpPr>
          <p:nvPr>
            <p:ph type="ftr" sz="quarter" idx="11"/>
          </p:nvPr>
        </p:nvSpPr>
        <p:spPr/>
        <p:txBody>
          <a:bodyPr/>
          <a:lstStyle/>
          <a:p>
            <a:endParaRPr lang="ja-JP" altLang="zh-CN"/>
          </a:p>
        </p:txBody>
      </p:sp>
      <p:sp>
        <p:nvSpPr>
          <p:cNvPr id="6" name="スライド番号プレースホルダー 5"/>
          <p:cNvSpPr>
            <a:spLocks noGrp="1"/>
          </p:cNvSpPr>
          <p:nvPr>
            <p:ph type="sldNum" sz="quarter" idx="12"/>
          </p:nvPr>
        </p:nvSpPr>
        <p:spPr/>
        <p:txBody>
          <a:bodyPr/>
          <a:lstStyle/>
          <a:p>
            <a:fld id="{51D7F800-736C-4F51-80AF-C1B9DF29CA34}" type="slidenum">
              <a:rPr lang="ja-JP" altLang="zh-CN" smtClean="0"/>
              <a:pPr/>
              <a:t>‹#›</a:t>
            </a:fld>
            <a:endParaRPr lang="ja-JP" altLang="zh-CN"/>
          </a:p>
        </p:txBody>
      </p:sp>
    </p:spTree>
    <p:extLst>
      <p:ext uri="{BB962C8B-B14F-4D97-AF65-F5344CB8AC3E}">
        <p14:creationId xmlns:p14="http://schemas.microsoft.com/office/powerpoint/2010/main" val="21106691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cSld name="タイトルとグラフ">
    <p:spTree>
      <p:nvGrpSpPr>
        <p:cNvPr id="1" name=""/>
        <p:cNvGrpSpPr/>
        <p:nvPr/>
      </p:nvGrpSpPr>
      <p:grpSpPr>
        <a:xfrm>
          <a:off x="0" y="0"/>
          <a:ext cx="0" cy="0"/>
          <a:chOff x="0" y="0"/>
          <a:chExt cx="0" cy="0"/>
        </a:xfrm>
      </p:grpSpPr>
      <p:sp>
        <p:nvSpPr>
          <p:cNvPr id="2" name="タイトル 1"/>
          <p:cNvSpPr>
            <a:spLocks noGrp="1"/>
          </p:cNvSpPr>
          <p:nvPr>
            <p:ph type="title"/>
          </p:nvPr>
        </p:nvSpPr>
        <p:spPr>
          <a:xfrm>
            <a:off x="735013" y="44450"/>
            <a:ext cx="8229600" cy="720725"/>
          </a:xfrm>
        </p:spPr>
        <p:txBody>
          <a:bodyPr/>
          <a:lstStyle/>
          <a:p>
            <a:r>
              <a:rPr lang="ja-JP" altLang="en-US" smtClean="0"/>
              <a:t>マスター タイトルの書式設定</a:t>
            </a:r>
            <a:endParaRPr lang="ja-JP" altLang="en-US"/>
          </a:p>
        </p:txBody>
      </p:sp>
      <p:sp>
        <p:nvSpPr>
          <p:cNvPr id="3" name="グラフ プレースホルダー 2"/>
          <p:cNvSpPr>
            <a:spLocks noGrp="1"/>
          </p:cNvSpPr>
          <p:nvPr>
            <p:ph type="chart" idx="1"/>
          </p:nvPr>
        </p:nvSpPr>
        <p:spPr>
          <a:xfrm>
            <a:off x="457200" y="1196975"/>
            <a:ext cx="8229600" cy="4929188"/>
          </a:xfrm>
        </p:spPr>
        <p:txBody>
          <a:bodyPr/>
          <a:lstStyle/>
          <a:p>
            <a:pPr lvl="0"/>
            <a:endParaRPr lang="ja-JP" altLang="en-US" noProof="0" smtClean="0"/>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pPr>
              <a:defRPr/>
            </a:pPr>
            <a:fld id="{49510326-87C7-4B71-AF7E-7A76FE27D8BF}" type="slidenum">
              <a:rPr lang="en-US" altLang="ja-JP"/>
              <a:pPr>
                <a:defRPr/>
              </a:pPr>
              <a:t>‹#›</a:t>
            </a:fld>
            <a:endParaRPr lang="en-US" altLang="ja-JP"/>
          </a:p>
        </p:txBody>
      </p:sp>
    </p:spTree>
    <p:extLst>
      <p:ext uri="{BB962C8B-B14F-4D97-AF65-F5344CB8AC3E}">
        <p14:creationId xmlns:p14="http://schemas.microsoft.com/office/powerpoint/2010/main" val="30816322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735013" y="44450"/>
            <a:ext cx="8229600" cy="720725"/>
          </a:xfrm>
        </p:spPr>
        <p:txBody>
          <a:bodyPr/>
          <a:lstStyle/>
          <a:p>
            <a:r>
              <a:rPr lang="ja-JP" altLang="en-US" smtClean="0"/>
              <a:t>マスター タイトルの書式設定</a:t>
            </a:r>
            <a:endParaRPr lang="ja-JP" altLang="en-US"/>
          </a:p>
        </p:txBody>
      </p:sp>
      <p:sp>
        <p:nvSpPr>
          <p:cNvPr id="3" name="表プレースホルダー 2"/>
          <p:cNvSpPr>
            <a:spLocks noGrp="1"/>
          </p:cNvSpPr>
          <p:nvPr>
            <p:ph type="tbl" idx="1"/>
          </p:nvPr>
        </p:nvSpPr>
        <p:spPr>
          <a:xfrm>
            <a:off x="457200" y="1196975"/>
            <a:ext cx="8229600" cy="4929188"/>
          </a:xfrm>
        </p:spPr>
        <p:txBody>
          <a:bodyPr/>
          <a:lstStyle/>
          <a:p>
            <a:pPr lvl="0"/>
            <a:endParaRPr lang="ja-JP" altLang="en-US" noProof="0" smtClean="0"/>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pPr>
              <a:defRPr/>
            </a:pPr>
            <a:fld id="{3AB6CB40-0BA7-4441-BA81-263434069D71}" type="slidenum">
              <a:rPr lang="en-US" altLang="ja-JP"/>
              <a:pPr>
                <a:defRPr/>
              </a:pPr>
              <a:t>‹#›</a:t>
            </a:fld>
            <a:endParaRPr lang="en-US" altLang="ja-JP"/>
          </a:p>
        </p:txBody>
      </p:sp>
    </p:spTree>
    <p:extLst>
      <p:ext uri="{BB962C8B-B14F-4D97-AF65-F5344CB8AC3E}">
        <p14:creationId xmlns:p14="http://schemas.microsoft.com/office/powerpoint/2010/main" val="36845735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chartAndTx">
  <p:cSld name="タイトル、グラフ、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735013" y="44450"/>
            <a:ext cx="8229600" cy="720725"/>
          </a:xfrm>
        </p:spPr>
        <p:txBody>
          <a:bodyPr/>
          <a:lstStyle/>
          <a:p>
            <a:r>
              <a:rPr lang="ja-JP" altLang="en-US" smtClean="0"/>
              <a:t>マスター タイトルの書式設定</a:t>
            </a:r>
            <a:endParaRPr lang="ja-JP" altLang="en-US"/>
          </a:p>
        </p:txBody>
      </p:sp>
      <p:sp>
        <p:nvSpPr>
          <p:cNvPr id="3" name="グラフ プレースホルダー 2"/>
          <p:cNvSpPr>
            <a:spLocks noGrp="1"/>
          </p:cNvSpPr>
          <p:nvPr>
            <p:ph type="chart" sz="half" idx="1"/>
          </p:nvPr>
        </p:nvSpPr>
        <p:spPr>
          <a:xfrm>
            <a:off x="457200" y="1196975"/>
            <a:ext cx="4038600" cy="4929188"/>
          </a:xfrm>
        </p:spPr>
        <p:txBody>
          <a:bodyPr/>
          <a:lstStyle/>
          <a:p>
            <a:pPr lvl="0"/>
            <a:endParaRPr lang="ja-JP" altLang="en-US" noProof="0" smtClean="0"/>
          </a:p>
        </p:txBody>
      </p:sp>
      <p:sp>
        <p:nvSpPr>
          <p:cNvPr id="4" name="テキスト プレースホルダー 3"/>
          <p:cNvSpPr>
            <a:spLocks noGrp="1"/>
          </p:cNvSpPr>
          <p:nvPr>
            <p:ph type="body" sz="half" idx="2"/>
          </p:nvPr>
        </p:nvSpPr>
        <p:spPr>
          <a:xfrm>
            <a:off x="4648200" y="1196975"/>
            <a:ext cx="4038600" cy="49291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pPr>
              <a:defRPr/>
            </a:pPr>
            <a:fld id="{C01F7B9B-F6F1-4590-AA4F-BC6DB4B8FA22}" type="slidenum">
              <a:rPr lang="en-US" altLang="ja-JP"/>
              <a:pPr>
                <a:defRPr/>
              </a:pPr>
              <a:t>‹#›</a:t>
            </a:fld>
            <a:endParaRPr lang="en-US" altLang="ja-JP"/>
          </a:p>
        </p:txBody>
      </p:sp>
    </p:spTree>
    <p:extLst>
      <p:ext uri="{BB962C8B-B14F-4D97-AF65-F5344CB8AC3E}">
        <p14:creationId xmlns:p14="http://schemas.microsoft.com/office/powerpoint/2010/main" val="10061183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endParaRPr lang="ja-JP" altLang="zh-CN"/>
          </a:p>
        </p:txBody>
      </p:sp>
      <p:sp>
        <p:nvSpPr>
          <p:cNvPr id="5" name="フッター プレースホルダー 4"/>
          <p:cNvSpPr>
            <a:spLocks noGrp="1"/>
          </p:cNvSpPr>
          <p:nvPr>
            <p:ph type="ftr" sz="quarter" idx="11"/>
          </p:nvPr>
        </p:nvSpPr>
        <p:spPr/>
        <p:txBody>
          <a:bodyPr/>
          <a:lstStyle/>
          <a:p>
            <a:endParaRPr lang="ja-JP" altLang="zh-CN"/>
          </a:p>
        </p:txBody>
      </p:sp>
      <p:sp>
        <p:nvSpPr>
          <p:cNvPr id="6" name="スライド番号プレースホルダー 5"/>
          <p:cNvSpPr>
            <a:spLocks noGrp="1"/>
          </p:cNvSpPr>
          <p:nvPr>
            <p:ph type="sldNum" sz="quarter" idx="12"/>
          </p:nvPr>
        </p:nvSpPr>
        <p:spPr/>
        <p:txBody>
          <a:bodyPr/>
          <a:lstStyle/>
          <a:p>
            <a:fld id="{5F0328B6-7D8C-427C-8E8E-22A1024BB54F}" type="slidenum">
              <a:rPr lang="ja-JP" altLang="zh-CN" smtClean="0"/>
              <a:pPr/>
              <a:t>‹#›</a:t>
            </a:fld>
            <a:endParaRPr lang="ja-JP" altLang="zh-CN"/>
          </a:p>
        </p:txBody>
      </p:sp>
    </p:spTree>
    <p:extLst>
      <p:ext uri="{BB962C8B-B14F-4D97-AF65-F5344CB8AC3E}">
        <p14:creationId xmlns:p14="http://schemas.microsoft.com/office/powerpoint/2010/main" val="18272561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endParaRPr lang="ja-JP" altLang="zh-CN"/>
          </a:p>
        </p:txBody>
      </p:sp>
      <p:sp>
        <p:nvSpPr>
          <p:cNvPr id="5" name="フッター プレースホルダー 4"/>
          <p:cNvSpPr>
            <a:spLocks noGrp="1"/>
          </p:cNvSpPr>
          <p:nvPr>
            <p:ph type="ftr" sz="quarter" idx="11"/>
          </p:nvPr>
        </p:nvSpPr>
        <p:spPr/>
        <p:txBody>
          <a:bodyPr/>
          <a:lstStyle/>
          <a:p>
            <a:endParaRPr lang="ja-JP" altLang="zh-CN"/>
          </a:p>
        </p:txBody>
      </p:sp>
      <p:sp>
        <p:nvSpPr>
          <p:cNvPr id="6" name="スライド番号プレースホルダー 5"/>
          <p:cNvSpPr>
            <a:spLocks noGrp="1"/>
          </p:cNvSpPr>
          <p:nvPr>
            <p:ph type="sldNum" sz="quarter" idx="12"/>
          </p:nvPr>
        </p:nvSpPr>
        <p:spPr/>
        <p:txBody>
          <a:bodyPr/>
          <a:lstStyle/>
          <a:p>
            <a:fld id="{134CF829-C838-4A81-B9CA-0B99D4510F1B}" type="slidenum">
              <a:rPr lang="ja-JP" altLang="zh-CN" smtClean="0"/>
              <a:pPr/>
              <a:t>‹#›</a:t>
            </a:fld>
            <a:endParaRPr lang="ja-JP" altLang="zh-CN"/>
          </a:p>
        </p:txBody>
      </p:sp>
    </p:spTree>
    <p:extLst>
      <p:ext uri="{BB962C8B-B14F-4D97-AF65-F5344CB8AC3E}">
        <p14:creationId xmlns:p14="http://schemas.microsoft.com/office/powerpoint/2010/main" val="30540642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endParaRPr lang="ja-JP" altLang="zh-CN"/>
          </a:p>
        </p:txBody>
      </p:sp>
      <p:sp>
        <p:nvSpPr>
          <p:cNvPr id="6" name="フッター プレースホルダー 5"/>
          <p:cNvSpPr>
            <a:spLocks noGrp="1"/>
          </p:cNvSpPr>
          <p:nvPr>
            <p:ph type="ftr" sz="quarter" idx="11"/>
          </p:nvPr>
        </p:nvSpPr>
        <p:spPr/>
        <p:txBody>
          <a:bodyPr/>
          <a:lstStyle/>
          <a:p>
            <a:endParaRPr lang="ja-JP" altLang="zh-CN"/>
          </a:p>
        </p:txBody>
      </p:sp>
      <p:sp>
        <p:nvSpPr>
          <p:cNvPr id="7" name="スライド番号プレースホルダー 6"/>
          <p:cNvSpPr>
            <a:spLocks noGrp="1"/>
          </p:cNvSpPr>
          <p:nvPr>
            <p:ph type="sldNum" sz="quarter" idx="12"/>
          </p:nvPr>
        </p:nvSpPr>
        <p:spPr/>
        <p:txBody>
          <a:bodyPr/>
          <a:lstStyle/>
          <a:p>
            <a:fld id="{8C328FCF-364E-4BEE-A624-BA8B69847101}" type="slidenum">
              <a:rPr lang="ja-JP" altLang="zh-CN" smtClean="0"/>
              <a:pPr/>
              <a:t>‹#›</a:t>
            </a:fld>
            <a:endParaRPr lang="ja-JP" altLang="zh-CN"/>
          </a:p>
        </p:txBody>
      </p:sp>
    </p:spTree>
    <p:extLst>
      <p:ext uri="{BB962C8B-B14F-4D97-AF65-F5344CB8AC3E}">
        <p14:creationId xmlns:p14="http://schemas.microsoft.com/office/powerpoint/2010/main" val="5083927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endParaRPr lang="ja-JP" altLang="zh-CN"/>
          </a:p>
        </p:txBody>
      </p:sp>
      <p:sp>
        <p:nvSpPr>
          <p:cNvPr id="8" name="フッター プレースホルダー 7"/>
          <p:cNvSpPr>
            <a:spLocks noGrp="1"/>
          </p:cNvSpPr>
          <p:nvPr>
            <p:ph type="ftr" sz="quarter" idx="11"/>
          </p:nvPr>
        </p:nvSpPr>
        <p:spPr/>
        <p:txBody>
          <a:bodyPr/>
          <a:lstStyle/>
          <a:p>
            <a:endParaRPr lang="ja-JP" altLang="zh-CN"/>
          </a:p>
        </p:txBody>
      </p:sp>
      <p:sp>
        <p:nvSpPr>
          <p:cNvPr id="9" name="スライド番号プレースホルダー 8"/>
          <p:cNvSpPr>
            <a:spLocks noGrp="1"/>
          </p:cNvSpPr>
          <p:nvPr>
            <p:ph type="sldNum" sz="quarter" idx="12"/>
          </p:nvPr>
        </p:nvSpPr>
        <p:spPr/>
        <p:txBody>
          <a:bodyPr/>
          <a:lstStyle/>
          <a:p>
            <a:fld id="{7F5B9D29-7E18-4423-94CA-C3E348F354BB}" type="slidenum">
              <a:rPr lang="ja-JP" altLang="zh-CN" smtClean="0"/>
              <a:pPr/>
              <a:t>‹#›</a:t>
            </a:fld>
            <a:endParaRPr lang="ja-JP" altLang="zh-CN"/>
          </a:p>
        </p:txBody>
      </p:sp>
    </p:spTree>
    <p:extLst>
      <p:ext uri="{BB962C8B-B14F-4D97-AF65-F5344CB8AC3E}">
        <p14:creationId xmlns:p14="http://schemas.microsoft.com/office/powerpoint/2010/main" val="22169056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endParaRPr lang="ja-JP" altLang="zh-CN"/>
          </a:p>
        </p:txBody>
      </p:sp>
      <p:sp>
        <p:nvSpPr>
          <p:cNvPr id="4" name="フッター プレースホルダー 3"/>
          <p:cNvSpPr>
            <a:spLocks noGrp="1"/>
          </p:cNvSpPr>
          <p:nvPr>
            <p:ph type="ftr" sz="quarter" idx="11"/>
          </p:nvPr>
        </p:nvSpPr>
        <p:spPr/>
        <p:txBody>
          <a:bodyPr/>
          <a:lstStyle/>
          <a:p>
            <a:endParaRPr lang="ja-JP" altLang="zh-CN"/>
          </a:p>
        </p:txBody>
      </p:sp>
      <p:sp>
        <p:nvSpPr>
          <p:cNvPr id="5" name="スライド番号プレースホルダー 4"/>
          <p:cNvSpPr>
            <a:spLocks noGrp="1"/>
          </p:cNvSpPr>
          <p:nvPr>
            <p:ph type="sldNum" sz="quarter" idx="12"/>
          </p:nvPr>
        </p:nvSpPr>
        <p:spPr/>
        <p:txBody>
          <a:bodyPr/>
          <a:lstStyle/>
          <a:p>
            <a:fld id="{A4430B58-B77E-4197-B343-1D15EFADEBB7}" type="slidenum">
              <a:rPr lang="ja-JP" altLang="zh-CN" smtClean="0"/>
              <a:pPr/>
              <a:t>‹#›</a:t>
            </a:fld>
            <a:endParaRPr lang="ja-JP" altLang="zh-CN"/>
          </a:p>
        </p:txBody>
      </p:sp>
    </p:spTree>
    <p:extLst>
      <p:ext uri="{BB962C8B-B14F-4D97-AF65-F5344CB8AC3E}">
        <p14:creationId xmlns:p14="http://schemas.microsoft.com/office/powerpoint/2010/main" val="21755540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endParaRPr lang="ja-JP" altLang="zh-CN"/>
          </a:p>
        </p:txBody>
      </p:sp>
      <p:sp>
        <p:nvSpPr>
          <p:cNvPr id="3" name="フッター プレースホルダー 2"/>
          <p:cNvSpPr>
            <a:spLocks noGrp="1"/>
          </p:cNvSpPr>
          <p:nvPr>
            <p:ph type="ftr" sz="quarter" idx="11"/>
          </p:nvPr>
        </p:nvSpPr>
        <p:spPr/>
        <p:txBody>
          <a:bodyPr/>
          <a:lstStyle/>
          <a:p>
            <a:endParaRPr lang="ja-JP" altLang="zh-CN"/>
          </a:p>
        </p:txBody>
      </p:sp>
      <p:sp>
        <p:nvSpPr>
          <p:cNvPr id="4" name="スライド番号プレースホルダー 3"/>
          <p:cNvSpPr>
            <a:spLocks noGrp="1"/>
          </p:cNvSpPr>
          <p:nvPr>
            <p:ph type="sldNum" sz="quarter" idx="12"/>
          </p:nvPr>
        </p:nvSpPr>
        <p:spPr/>
        <p:txBody>
          <a:bodyPr/>
          <a:lstStyle/>
          <a:p>
            <a:fld id="{92B89562-88E4-45EA-817D-2C454DC40A95}" type="slidenum">
              <a:rPr lang="ja-JP" altLang="zh-CN" smtClean="0"/>
              <a:pPr/>
              <a:t>‹#›</a:t>
            </a:fld>
            <a:endParaRPr lang="ja-JP" altLang="zh-CN"/>
          </a:p>
        </p:txBody>
      </p:sp>
    </p:spTree>
    <p:extLst>
      <p:ext uri="{BB962C8B-B14F-4D97-AF65-F5344CB8AC3E}">
        <p14:creationId xmlns:p14="http://schemas.microsoft.com/office/powerpoint/2010/main" val="9379548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endParaRPr lang="ja-JP" altLang="zh-CN"/>
          </a:p>
        </p:txBody>
      </p:sp>
      <p:sp>
        <p:nvSpPr>
          <p:cNvPr id="6" name="フッター プレースホルダー 5"/>
          <p:cNvSpPr>
            <a:spLocks noGrp="1"/>
          </p:cNvSpPr>
          <p:nvPr>
            <p:ph type="ftr" sz="quarter" idx="11"/>
          </p:nvPr>
        </p:nvSpPr>
        <p:spPr/>
        <p:txBody>
          <a:bodyPr/>
          <a:lstStyle/>
          <a:p>
            <a:endParaRPr lang="ja-JP" altLang="zh-CN"/>
          </a:p>
        </p:txBody>
      </p:sp>
      <p:sp>
        <p:nvSpPr>
          <p:cNvPr id="7" name="スライド番号プレースホルダー 6"/>
          <p:cNvSpPr>
            <a:spLocks noGrp="1"/>
          </p:cNvSpPr>
          <p:nvPr>
            <p:ph type="sldNum" sz="quarter" idx="12"/>
          </p:nvPr>
        </p:nvSpPr>
        <p:spPr/>
        <p:txBody>
          <a:bodyPr/>
          <a:lstStyle/>
          <a:p>
            <a:fld id="{4BE2BBB7-1380-477C-9773-28C93A928EBF}" type="slidenum">
              <a:rPr lang="ja-JP" altLang="zh-CN" smtClean="0"/>
              <a:pPr/>
              <a:t>‹#›</a:t>
            </a:fld>
            <a:endParaRPr lang="ja-JP" altLang="zh-CN"/>
          </a:p>
        </p:txBody>
      </p:sp>
    </p:spTree>
    <p:extLst>
      <p:ext uri="{BB962C8B-B14F-4D97-AF65-F5344CB8AC3E}">
        <p14:creationId xmlns:p14="http://schemas.microsoft.com/office/powerpoint/2010/main" val="41219471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endParaRPr lang="ja-JP" altLang="zh-CN"/>
          </a:p>
        </p:txBody>
      </p:sp>
      <p:sp>
        <p:nvSpPr>
          <p:cNvPr id="6" name="フッター プレースホルダー 5"/>
          <p:cNvSpPr>
            <a:spLocks noGrp="1"/>
          </p:cNvSpPr>
          <p:nvPr>
            <p:ph type="ftr" sz="quarter" idx="11"/>
          </p:nvPr>
        </p:nvSpPr>
        <p:spPr/>
        <p:txBody>
          <a:bodyPr/>
          <a:lstStyle/>
          <a:p>
            <a:endParaRPr lang="ja-JP" altLang="zh-CN"/>
          </a:p>
        </p:txBody>
      </p:sp>
      <p:sp>
        <p:nvSpPr>
          <p:cNvPr id="7" name="スライド番号プレースホルダー 6"/>
          <p:cNvSpPr>
            <a:spLocks noGrp="1"/>
          </p:cNvSpPr>
          <p:nvPr>
            <p:ph type="sldNum" sz="quarter" idx="12"/>
          </p:nvPr>
        </p:nvSpPr>
        <p:spPr/>
        <p:txBody>
          <a:bodyPr/>
          <a:lstStyle/>
          <a:p>
            <a:fld id="{EFB54CD2-56DF-4E1C-A076-1FB3B6D451C2}" type="slidenum">
              <a:rPr lang="ja-JP" altLang="zh-CN" smtClean="0"/>
              <a:pPr/>
              <a:t>‹#›</a:t>
            </a:fld>
            <a:endParaRPr lang="ja-JP" altLang="zh-CN"/>
          </a:p>
        </p:txBody>
      </p:sp>
    </p:spTree>
    <p:extLst>
      <p:ext uri="{BB962C8B-B14F-4D97-AF65-F5344CB8AC3E}">
        <p14:creationId xmlns:p14="http://schemas.microsoft.com/office/powerpoint/2010/main" val="10235120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ja-JP" altLang="zh-CN"/>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zh-CN"/>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61D19B-6711-4ADB-BB84-61BFFD103498}" type="slidenum">
              <a:rPr lang="ja-JP" altLang="zh-CN" smtClean="0"/>
              <a:pPr/>
              <a:t>‹#›</a:t>
            </a:fld>
            <a:endParaRPr lang="ja-JP" altLang="zh-CN"/>
          </a:p>
        </p:txBody>
      </p:sp>
    </p:spTree>
    <p:extLst>
      <p:ext uri="{BB962C8B-B14F-4D97-AF65-F5344CB8AC3E}">
        <p14:creationId xmlns:p14="http://schemas.microsoft.com/office/powerpoint/2010/main" val="3996706083"/>
      </p:ext>
    </p:extLst>
  </p:cSld>
  <p:clrMap bg1="lt1" tx1="dk1" bg2="lt2" tx2="dk2" accent1="accent1" accent2="accent2" accent3="accent3" accent4="accent4" accent5="accent5" accent6="accent6" hlink="hlink" folHlink="folHlink"/>
  <p:sldLayoutIdLst>
    <p:sldLayoutId id="2147483979" r:id="rId1"/>
    <p:sldLayoutId id="2147483980" r:id="rId2"/>
    <p:sldLayoutId id="2147483981" r:id="rId3"/>
    <p:sldLayoutId id="2147483982" r:id="rId4"/>
    <p:sldLayoutId id="2147483983" r:id="rId5"/>
    <p:sldLayoutId id="2147483984" r:id="rId6"/>
    <p:sldLayoutId id="2147483985" r:id="rId7"/>
    <p:sldLayoutId id="2147483986" r:id="rId8"/>
    <p:sldLayoutId id="2147483987" r:id="rId9"/>
    <p:sldLayoutId id="2147483988" r:id="rId10"/>
    <p:sldLayoutId id="2147483989" r:id="rId11"/>
    <p:sldLayoutId id="2147483990" r:id="rId12"/>
    <p:sldLayoutId id="2147483991" r:id="rId13"/>
    <p:sldLayoutId id="2147483992" r:id="rId14"/>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21.xml"/><Relationship Id="rId1" Type="http://schemas.openxmlformats.org/officeDocument/2006/relationships/slideLayout" Target="../slideLayouts/slideLayout7.xml"/><Relationship Id="rId4" Type="http://schemas.openxmlformats.org/officeDocument/2006/relationships/chart" Target="../charts/chart7.xml"/></Relationships>
</file>

<file path=ppt/slides/_rels/slide22.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22.xml"/><Relationship Id="rId1" Type="http://schemas.openxmlformats.org/officeDocument/2006/relationships/slideLayout" Target="../slideLayouts/slideLayout7.xml"/><Relationship Id="rId4" Type="http://schemas.openxmlformats.org/officeDocument/2006/relationships/chart" Target="../charts/chart9.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767750" y="1628800"/>
            <a:ext cx="7632700" cy="1800200"/>
          </a:xfrm>
        </p:spPr>
        <p:txBody>
          <a:bodyPr>
            <a:normAutofit/>
          </a:bodyPr>
          <a:lstStyle/>
          <a:p>
            <a:pPr eaLnBrk="1" hangingPunct="1">
              <a:defRPr/>
            </a:pPr>
            <a:r>
              <a:rPr lang="en-US" altLang="ja-JP" b="1" dirty="0" smtClean="0">
                <a:latin typeface="メイリオ" panose="020B0604030504040204" pitchFamily="50" charset="-128"/>
                <a:ea typeface="メイリオ" panose="020B0604030504040204" pitchFamily="50" charset="-128"/>
              </a:rPr>
              <a:t>2020</a:t>
            </a:r>
            <a:r>
              <a:rPr lang="ja-JP" altLang="en-US" b="1" dirty="0" smtClean="0">
                <a:latin typeface="メイリオ" panose="020B0604030504040204" pitchFamily="50" charset="-128"/>
                <a:ea typeface="メイリオ" panose="020B0604030504040204" pitchFamily="50" charset="-128"/>
              </a:rPr>
              <a:t>年度</a:t>
            </a:r>
            <a:r>
              <a:rPr lang="en-US" altLang="ja-JP" b="1" dirty="0" smtClean="0">
                <a:latin typeface="メイリオ" panose="020B0604030504040204" pitchFamily="50" charset="-128"/>
                <a:ea typeface="メイリオ" panose="020B0604030504040204" pitchFamily="50" charset="-128"/>
              </a:rPr>
              <a:t/>
            </a:r>
            <a:br>
              <a:rPr lang="en-US" altLang="ja-JP" b="1" dirty="0" smtClean="0">
                <a:latin typeface="メイリオ" panose="020B0604030504040204" pitchFamily="50" charset="-128"/>
                <a:ea typeface="メイリオ" panose="020B0604030504040204" pitchFamily="50" charset="-128"/>
              </a:rPr>
            </a:br>
            <a:r>
              <a:rPr lang="ja-JP" altLang="en-US" sz="4000" b="1" dirty="0" smtClean="0">
                <a:latin typeface="メイリオ" panose="020B0604030504040204" pitchFamily="50" charset="-128"/>
                <a:ea typeface="メイリオ" panose="020B0604030504040204" pitchFamily="50" charset="-128"/>
              </a:rPr>
              <a:t>決算報告</a:t>
            </a:r>
          </a:p>
        </p:txBody>
      </p:sp>
      <p:sp>
        <p:nvSpPr>
          <p:cNvPr id="3075" name="Rectangle 3"/>
          <p:cNvSpPr>
            <a:spLocks noGrp="1" noChangeArrowheads="1"/>
          </p:cNvSpPr>
          <p:nvPr>
            <p:ph type="subTitle" idx="1"/>
          </p:nvPr>
        </p:nvSpPr>
        <p:spPr/>
        <p:txBody>
          <a:bodyPr>
            <a:normAutofit/>
          </a:bodyPr>
          <a:lstStyle/>
          <a:p>
            <a:pPr eaLnBrk="1" hangingPunct="1"/>
            <a:r>
              <a:rPr lang="ja-JP" altLang="en-US" dirty="0" smtClean="0">
                <a:latin typeface="メイリオ" panose="020B0604030504040204" pitchFamily="50" charset="-128"/>
                <a:ea typeface="メイリオ" panose="020B0604030504040204" pitchFamily="50" charset="-128"/>
              </a:rPr>
              <a:t>南医療生活協同組合</a:t>
            </a:r>
          </a:p>
          <a:p>
            <a:pPr eaLnBrk="1" hangingPunct="1"/>
            <a:r>
              <a:rPr lang="en-US" altLang="ja-JP" dirty="0" smtClean="0">
                <a:latin typeface="メイリオ" panose="020B0604030504040204" pitchFamily="50" charset="-128"/>
                <a:ea typeface="メイリオ" panose="020B0604030504040204" pitchFamily="50" charset="-128"/>
              </a:rPr>
              <a:t>2021</a:t>
            </a:r>
            <a:r>
              <a:rPr lang="ja-JP" altLang="en-US" dirty="0" smtClean="0">
                <a:latin typeface="メイリオ" panose="020B0604030504040204" pitchFamily="50" charset="-128"/>
                <a:ea typeface="メイリオ" panose="020B0604030504040204" pitchFamily="50" charset="-128"/>
              </a:rPr>
              <a:t>年</a:t>
            </a:r>
            <a:r>
              <a:rPr lang="en-US" altLang="ja-JP" dirty="0" smtClean="0">
                <a:latin typeface="メイリオ" panose="020B0604030504040204" pitchFamily="50" charset="-128"/>
                <a:ea typeface="メイリオ" panose="020B0604030504040204" pitchFamily="50" charset="-128"/>
              </a:rPr>
              <a:t>6</a:t>
            </a:r>
            <a:r>
              <a:rPr lang="ja-JP" altLang="en-US" dirty="0" smtClean="0">
                <a:latin typeface="メイリオ" panose="020B0604030504040204" pitchFamily="50" charset="-128"/>
                <a:ea typeface="メイリオ" panose="020B0604030504040204" pitchFamily="50" charset="-128"/>
              </a:rPr>
              <a:t>月</a:t>
            </a:r>
            <a:r>
              <a:rPr lang="en-US" altLang="ja-JP" dirty="0" smtClean="0">
                <a:latin typeface="メイリオ" panose="020B0604030504040204" pitchFamily="50" charset="-128"/>
                <a:ea typeface="メイリオ" panose="020B0604030504040204" pitchFamily="50" charset="-128"/>
              </a:rPr>
              <a:t>1</a:t>
            </a:r>
            <a:r>
              <a:rPr lang="ja-JP" altLang="en-US" dirty="0" smtClean="0">
                <a:latin typeface="メイリオ" panose="020B0604030504040204" pitchFamily="50" charset="-128"/>
                <a:ea typeface="メイリオ" panose="020B0604030504040204" pitchFamily="50" charset="-128"/>
              </a:rPr>
              <a:t>日</a:t>
            </a:r>
            <a:endParaRPr lang="en-US" altLang="ja-JP" dirty="0" smtClean="0">
              <a:latin typeface="メイリオ" panose="020B0604030504040204" pitchFamily="50" charset="-128"/>
              <a:ea typeface="メイリオ" panose="020B0604030504040204" pitchFamily="50" charset="-128"/>
            </a:endParaRPr>
          </a:p>
        </p:txBody>
      </p:sp>
      <p:sp>
        <p:nvSpPr>
          <p:cNvPr id="2" name="スライド番号プレースホルダー 1"/>
          <p:cNvSpPr>
            <a:spLocks noGrp="1"/>
          </p:cNvSpPr>
          <p:nvPr>
            <p:ph type="sldNum" sz="quarter" idx="12"/>
          </p:nvPr>
        </p:nvSpPr>
        <p:spPr/>
        <p:txBody>
          <a:bodyPr/>
          <a:lstStyle/>
          <a:p>
            <a:fld id="{DA684DF6-D497-4393-A241-3EC31616B722}" type="slidenum">
              <a:rPr lang="ja-JP" altLang="zh-CN" smtClean="0"/>
              <a:pPr/>
              <a:t>1</a:t>
            </a:fld>
            <a:endParaRPr lang="ja-JP" altLang="zh-CN"/>
          </a:p>
        </p:txBody>
      </p:sp>
    </p:spTree>
    <p:extLst>
      <p:ext uri="{BB962C8B-B14F-4D97-AF65-F5344CB8AC3E}">
        <p14:creationId xmlns:p14="http://schemas.microsoft.com/office/powerpoint/2010/main" val="28585180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スライド番号プレースホルダー 6"/>
          <p:cNvSpPr>
            <a:spLocks noGrp="1"/>
          </p:cNvSpPr>
          <p:nvPr>
            <p:ph type="sldNum" sz="quarter" idx="12"/>
          </p:nvPr>
        </p:nvSpPr>
        <p:spPr>
          <a:noFill/>
        </p:spPr>
        <p:txBody>
          <a:bodyPr>
            <a:normAutofit/>
          </a:bodyPr>
          <a:lstStyle>
            <a:lvl1pPr eaLnBrk="0" hangingPunct="0">
              <a:spcBef>
                <a:spcPct val="20000"/>
              </a:spcBef>
              <a:buChar char="•"/>
              <a:defRPr kumimoji="1" sz="2800">
                <a:solidFill>
                  <a:schemeClr val="tx1"/>
                </a:solidFill>
                <a:latin typeface="ＭＳ Ｐゴシック" pitchFamily="50" charset="-128"/>
                <a:ea typeface="ＭＳ Ｐゴシック" pitchFamily="50" charset="-128"/>
              </a:defRPr>
            </a:lvl1pPr>
            <a:lvl2pPr marL="742950" indent="-285750" eaLnBrk="0" hangingPunct="0">
              <a:spcBef>
                <a:spcPct val="20000"/>
              </a:spcBef>
              <a:buChar char="–"/>
              <a:defRPr kumimoji="1" sz="24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0"/>
              </a:spcBef>
              <a:buFontTx/>
              <a:buNone/>
            </a:pPr>
            <a:fld id="{83293F14-0989-4D16-AC66-ADCA8D30847E}" type="slidenum">
              <a:rPr lang="en-US" altLang="ja-JP" sz="1200" smtClean="0">
                <a:latin typeface="Arial" charset="0"/>
              </a:rPr>
              <a:pPr eaLnBrk="1" hangingPunct="1">
                <a:spcBef>
                  <a:spcPct val="0"/>
                </a:spcBef>
                <a:buFontTx/>
                <a:buNone/>
              </a:pPr>
              <a:t>10</a:t>
            </a:fld>
            <a:endParaRPr lang="en-US" altLang="ja-JP" sz="1200" dirty="0" smtClean="0">
              <a:latin typeface="Arial" charset="0"/>
            </a:endParaRPr>
          </a:p>
        </p:txBody>
      </p:sp>
      <p:sp>
        <p:nvSpPr>
          <p:cNvPr id="6147" name="Rectangle 2"/>
          <p:cNvSpPr>
            <a:spLocks noGrp="1" noChangeArrowheads="1"/>
          </p:cNvSpPr>
          <p:nvPr>
            <p:ph type="title" idx="4294967295"/>
          </p:nvPr>
        </p:nvSpPr>
        <p:spPr>
          <a:xfrm>
            <a:off x="252000" y="252000"/>
            <a:ext cx="8640000" cy="720000"/>
          </a:xfrm>
        </p:spPr>
        <p:txBody>
          <a:bodyPr/>
          <a:lstStyle/>
          <a:p>
            <a:pPr eaLnBrk="1" hangingPunct="1"/>
            <a:r>
              <a:rPr lang="ja-JP" altLang="en-US" sz="3600" b="1" dirty="0" smtClean="0">
                <a:solidFill>
                  <a:srgbClr val="FF0000"/>
                </a:solidFill>
                <a:latin typeface="メイリオ" panose="020B0604030504040204" pitchFamily="50" charset="-128"/>
                <a:ea typeface="メイリオ" panose="020B0604030504040204" pitchFamily="50" charset="-128"/>
              </a:rPr>
              <a:t>出資金</a:t>
            </a:r>
            <a:r>
              <a:rPr lang="ja-JP" altLang="en-US" sz="3600" b="1" dirty="0" smtClean="0">
                <a:latin typeface="メイリオ" panose="020B0604030504040204" pitchFamily="50" charset="-128"/>
                <a:ea typeface="メイリオ" panose="020B0604030504040204" pitchFamily="50" charset="-128"/>
              </a:rPr>
              <a:t>の推移</a:t>
            </a:r>
          </a:p>
        </p:txBody>
      </p:sp>
      <p:sp>
        <p:nvSpPr>
          <p:cNvPr id="14" name="テキスト ボックス 13"/>
          <p:cNvSpPr txBox="1"/>
          <p:nvPr/>
        </p:nvSpPr>
        <p:spPr>
          <a:xfrm>
            <a:off x="467544" y="5400000"/>
            <a:ext cx="8100000" cy="1046440"/>
          </a:xfrm>
          <a:prstGeom prst="rect">
            <a:avLst/>
          </a:prstGeom>
          <a:noFill/>
        </p:spPr>
        <p:txBody>
          <a:bodyPr wrap="square" rtlCol="0">
            <a:spAutoFit/>
          </a:bodyPr>
          <a:lstStyle/>
          <a:p>
            <a:r>
              <a:rPr lang="ja-JP" altLang="en-US" sz="2400" dirty="0" smtClean="0">
                <a:latin typeface="メイリオ" panose="020B0604030504040204" pitchFamily="50" charset="-128"/>
                <a:ea typeface="メイリオ" panose="020B0604030504040204" pitchFamily="50" charset="-128"/>
              </a:rPr>
              <a:t>・出資金の増資と減資、出資金残高の推移です。</a:t>
            </a:r>
            <a:r>
              <a:rPr lang="en-US" altLang="ja-JP" sz="2400" dirty="0" smtClean="0">
                <a:latin typeface="メイリオ" panose="020B0604030504040204" pitchFamily="50" charset="-128"/>
                <a:ea typeface="メイリオ" panose="020B0604030504040204" pitchFamily="50" charset="-128"/>
              </a:rPr>
              <a:t>2020</a:t>
            </a:r>
            <a:r>
              <a:rPr lang="ja-JP" altLang="en-US" sz="2400" dirty="0" smtClean="0">
                <a:latin typeface="メイリオ" panose="020B0604030504040204" pitchFamily="50" charset="-128"/>
                <a:ea typeface="メイリオ" panose="020B0604030504040204" pitchFamily="50" charset="-128"/>
              </a:rPr>
              <a:t>年度は出資金の純増は、</a:t>
            </a:r>
            <a:r>
              <a:rPr lang="en-US" altLang="ja-JP" sz="2400" dirty="0" smtClean="0">
                <a:latin typeface="メイリオ" panose="020B0604030504040204" pitchFamily="50" charset="-128"/>
                <a:ea typeface="メイリオ" panose="020B0604030504040204" pitchFamily="50" charset="-128"/>
              </a:rPr>
              <a:t>1</a:t>
            </a:r>
            <a:r>
              <a:rPr lang="ja-JP" altLang="en-US" sz="2400" dirty="0" smtClean="0">
                <a:latin typeface="メイリオ" panose="020B0604030504040204" pitchFamily="50" charset="-128"/>
                <a:ea typeface="メイリオ" panose="020B0604030504040204" pitchFamily="50" charset="-128"/>
              </a:rPr>
              <a:t>億</a:t>
            </a:r>
            <a:r>
              <a:rPr lang="en-US" altLang="ja-JP" sz="2400" dirty="0" smtClean="0">
                <a:latin typeface="メイリオ" panose="020B0604030504040204" pitchFamily="50" charset="-128"/>
                <a:ea typeface="メイリオ" panose="020B0604030504040204" pitchFamily="50" charset="-128"/>
              </a:rPr>
              <a:t>1740</a:t>
            </a:r>
            <a:r>
              <a:rPr lang="ja-JP" altLang="en-US" sz="2400" dirty="0" smtClean="0">
                <a:latin typeface="メイリオ" panose="020B0604030504040204" pitchFamily="50" charset="-128"/>
                <a:ea typeface="メイリオ" panose="020B0604030504040204" pitchFamily="50" charset="-128"/>
              </a:rPr>
              <a:t>万円でした。</a:t>
            </a:r>
            <a:endParaRPr lang="en-US" altLang="ja-JP" sz="2400" dirty="0" smtClean="0">
              <a:latin typeface="メイリオ" panose="020B0604030504040204" pitchFamily="50" charset="-128"/>
              <a:ea typeface="メイリオ" panose="020B0604030504040204" pitchFamily="50" charset="-128"/>
            </a:endParaRPr>
          </a:p>
          <a:p>
            <a:r>
              <a:rPr lang="en-US" altLang="ja-JP" sz="1400" dirty="0" smtClean="0">
                <a:latin typeface="+mn-ea"/>
                <a:ea typeface="+mn-ea"/>
              </a:rPr>
              <a:t>※</a:t>
            </a:r>
            <a:r>
              <a:rPr lang="ja-JP" altLang="en-US" sz="1400" dirty="0" smtClean="0">
                <a:latin typeface="+mn-ea"/>
                <a:ea typeface="+mn-ea"/>
              </a:rPr>
              <a:t>出資金の金額は、入金日を基準としています。</a:t>
            </a:r>
            <a:endParaRPr lang="en-US" altLang="ja-JP" sz="1400" dirty="0" smtClean="0">
              <a:latin typeface="+mn-ea"/>
              <a:ea typeface="+mn-ea"/>
            </a:endParaRPr>
          </a:p>
        </p:txBody>
      </p:sp>
      <p:graphicFrame>
        <p:nvGraphicFramePr>
          <p:cNvPr id="2" name="グラフ 1"/>
          <p:cNvGraphicFramePr/>
          <p:nvPr>
            <p:extLst>
              <p:ext uri="{D42A27DB-BD31-4B8C-83A1-F6EECF244321}">
                <p14:modId xmlns:p14="http://schemas.microsoft.com/office/powerpoint/2010/main" val="2936514456"/>
              </p:ext>
            </p:extLst>
          </p:nvPr>
        </p:nvGraphicFramePr>
        <p:xfrm>
          <a:off x="540000" y="1080000"/>
          <a:ext cx="8100000" cy="443723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2815656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txBox="1">
            <a:spLocks noChangeArrowheads="1"/>
          </p:cNvSpPr>
          <p:nvPr/>
        </p:nvSpPr>
        <p:spPr>
          <a:xfrm>
            <a:off x="252000" y="252000"/>
            <a:ext cx="864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fontAlgn="auto">
              <a:spcAft>
                <a:spcPts val="0"/>
              </a:spcAft>
            </a:pPr>
            <a:r>
              <a:rPr lang="ja-JP" altLang="en-US" sz="3600" b="1" dirty="0" smtClean="0">
                <a:solidFill>
                  <a:srgbClr val="FF0000"/>
                </a:solidFill>
                <a:latin typeface="メイリオ" panose="020B0604030504040204" pitchFamily="50" charset="-128"/>
                <a:ea typeface="メイリオ" panose="020B0604030504040204" pitchFamily="50" charset="-128"/>
              </a:rPr>
              <a:t>損益計算書</a:t>
            </a:r>
            <a:r>
              <a:rPr lang="ja-JP" altLang="en-US" sz="3600" b="1" dirty="0" smtClean="0">
                <a:latin typeface="メイリオ" panose="020B0604030504040204" pitchFamily="50" charset="-128"/>
                <a:ea typeface="メイリオ" panose="020B0604030504040204" pitchFamily="50" charset="-128"/>
              </a:rPr>
              <a:t>（</a:t>
            </a:r>
            <a:r>
              <a:rPr lang="en-US" altLang="ja-JP" sz="3600" b="1" dirty="0" smtClean="0">
                <a:latin typeface="メイリオ" panose="020B0604030504040204" pitchFamily="50" charset="-128"/>
                <a:ea typeface="メイリオ" panose="020B0604030504040204" pitchFamily="50" charset="-128"/>
              </a:rPr>
              <a:t>P2</a:t>
            </a:r>
            <a:r>
              <a:rPr lang="ja-JP" altLang="en-US" sz="3600" b="1" dirty="0" smtClean="0">
                <a:latin typeface="メイリオ" panose="020B0604030504040204" pitchFamily="50" charset="-128"/>
                <a:ea typeface="メイリオ" panose="020B0604030504040204" pitchFamily="50" charset="-128"/>
              </a:rPr>
              <a:t>）</a:t>
            </a:r>
          </a:p>
        </p:txBody>
      </p:sp>
      <p:grpSp>
        <p:nvGrpSpPr>
          <p:cNvPr id="7" name="グループ化 6"/>
          <p:cNvGrpSpPr/>
          <p:nvPr/>
        </p:nvGrpSpPr>
        <p:grpSpPr>
          <a:xfrm>
            <a:off x="540000" y="1080000"/>
            <a:ext cx="4680000" cy="5731686"/>
            <a:chOff x="540000" y="1080000"/>
            <a:chExt cx="4680000" cy="5731686"/>
          </a:xfrm>
        </p:grpSpPr>
        <p:pic>
          <p:nvPicPr>
            <p:cNvPr id="3076" name="Picture 4" descr="H:\DATA\仕事\20200506決算関係\2019損益計算書_001.jpg"/>
            <p:cNvPicPr>
              <a:picLocks noChangeAspect="1" noChangeArrowheads="1"/>
            </p:cNvPicPr>
            <p:nvPr/>
          </p:nvPicPr>
          <p:blipFill rotWithShape="1">
            <a:blip r:embed="rId3">
              <a:extLst>
                <a:ext uri="{28A0092B-C50C-407E-A947-70E740481C1C}">
                  <a14:useLocalDpi xmlns:a14="http://schemas.microsoft.com/office/drawing/2010/main" val="0"/>
                </a:ext>
              </a:extLst>
            </a:blip>
            <a:srcRect l="5969" t="3336" r="5571" b="20177"/>
            <a:stretch/>
          </p:blipFill>
          <p:spPr bwMode="auto">
            <a:xfrm>
              <a:off x="540000" y="1080000"/>
              <a:ext cx="4680000" cy="5731686"/>
            </a:xfrm>
            <a:prstGeom prst="rect">
              <a:avLst/>
            </a:prstGeom>
            <a:noFill/>
            <a:extLst>
              <a:ext uri="{909E8E84-426E-40DD-AFC4-6F175D3DCCD1}">
                <a14:hiddenFill xmlns:a14="http://schemas.microsoft.com/office/drawing/2010/main">
                  <a:solidFill>
                    <a:srgbClr val="FFFFFF"/>
                  </a:solidFill>
                </a14:hiddenFill>
              </a:ext>
            </a:extLst>
          </p:spPr>
        </p:pic>
        <p:sp>
          <p:nvSpPr>
            <p:cNvPr id="6" name="正方形/長方形 5"/>
            <p:cNvSpPr/>
            <p:nvPr/>
          </p:nvSpPr>
          <p:spPr>
            <a:xfrm>
              <a:off x="540000" y="1196752"/>
              <a:ext cx="791640" cy="1440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2" name="テキスト ボックス 11"/>
          <p:cNvSpPr txBox="1"/>
          <p:nvPr/>
        </p:nvSpPr>
        <p:spPr>
          <a:xfrm>
            <a:off x="5400000" y="1080000"/>
            <a:ext cx="3240000" cy="1200329"/>
          </a:xfrm>
          <a:prstGeom prst="rect">
            <a:avLst/>
          </a:prstGeom>
          <a:noFill/>
        </p:spPr>
        <p:txBody>
          <a:bodyPr wrap="square" rtlCol="0">
            <a:spAutoFit/>
          </a:bodyPr>
          <a:lstStyle/>
          <a:p>
            <a:r>
              <a:rPr kumimoji="1" lang="ja-JP" altLang="en-US" dirty="0" smtClean="0">
                <a:latin typeface="メイリオ" panose="020B0604030504040204" pitchFamily="50" charset="-128"/>
                <a:ea typeface="メイリオ" panose="020B0604030504040204" pitchFamily="50" charset="-128"/>
              </a:rPr>
              <a:t>・</a:t>
            </a:r>
            <a:r>
              <a:rPr kumimoji="1" lang="ja-JP" altLang="en-US" b="1" dirty="0" smtClean="0">
                <a:solidFill>
                  <a:srgbClr val="FF0000"/>
                </a:solidFill>
                <a:latin typeface="メイリオ" panose="020B0604030504040204" pitchFamily="50" charset="-128"/>
                <a:ea typeface="メイリオ" panose="020B0604030504040204" pitchFamily="50" charset="-128"/>
              </a:rPr>
              <a:t>損益計算書</a:t>
            </a:r>
            <a:r>
              <a:rPr kumimoji="1" lang="ja-JP" altLang="en-US" dirty="0" smtClean="0">
                <a:latin typeface="メイリオ" panose="020B0604030504040204" pitchFamily="50" charset="-128"/>
                <a:ea typeface="メイリオ" panose="020B0604030504040204" pitchFamily="50" charset="-128"/>
              </a:rPr>
              <a:t>は、</a:t>
            </a:r>
            <a:r>
              <a:rPr kumimoji="1" lang="en-US" altLang="ja-JP" dirty="0">
                <a:latin typeface="メイリオ" panose="020B0604030504040204" pitchFamily="50" charset="-128"/>
                <a:ea typeface="メイリオ" panose="020B0604030504040204" pitchFamily="50" charset="-128"/>
              </a:rPr>
              <a:t>1</a:t>
            </a:r>
            <a:r>
              <a:rPr kumimoji="1" lang="ja-JP" altLang="en-US" dirty="0">
                <a:latin typeface="メイリオ" panose="020B0604030504040204" pitchFamily="50" charset="-128"/>
                <a:ea typeface="メイリオ" panose="020B0604030504040204" pitchFamily="50" charset="-128"/>
              </a:rPr>
              <a:t>年間でどのくらい儲かったのか、または損したのかといった経営成績</a:t>
            </a:r>
            <a:r>
              <a:rPr kumimoji="1" lang="ja-JP" altLang="en-US" dirty="0" smtClean="0">
                <a:latin typeface="メイリオ" panose="020B0604030504040204" pitchFamily="50" charset="-128"/>
                <a:ea typeface="メイリオ" panose="020B0604030504040204" pitchFamily="50" charset="-128"/>
              </a:rPr>
              <a:t>を表しています。</a:t>
            </a:r>
            <a:endParaRPr kumimoji="1" lang="ja-JP" altLang="en-US" dirty="0">
              <a:latin typeface="メイリオ" panose="020B0604030504040204" pitchFamily="50" charset="-128"/>
              <a:ea typeface="メイリオ" panose="020B0604030504040204" pitchFamily="50" charset="-128"/>
            </a:endParaRPr>
          </a:p>
        </p:txBody>
      </p:sp>
      <p:sp>
        <p:nvSpPr>
          <p:cNvPr id="13" name="正方形/長方形 12"/>
          <p:cNvSpPr/>
          <p:nvPr/>
        </p:nvSpPr>
        <p:spPr>
          <a:xfrm>
            <a:off x="849214" y="1740204"/>
            <a:ext cx="4226842" cy="1850567"/>
          </a:xfrm>
          <a:prstGeom prst="rect">
            <a:avLst/>
          </a:prstGeom>
          <a:noFill/>
          <a:ln w="508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5400000" y="2340000"/>
            <a:ext cx="3492000" cy="4247317"/>
          </a:xfrm>
          <a:prstGeom prst="rect">
            <a:avLst/>
          </a:prstGeom>
          <a:noFill/>
        </p:spPr>
        <p:txBody>
          <a:bodyPr wrap="square" rtlCol="0">
            <a:spAutoFit/>
          </a:bodyPr>
          <a:lstStyle/>
          <a:p>
            <a:r>
              <a:rPr kumimoji="1" lang="ja-JP" altLang="en-US" dirty="0" smtClean="0">
                <a:latin typeface="メイリオ" panose="020B0604030504040204" pitchFamily="50" charset="-128"/>
                <a:ea typeface="メイリオ" panose="020B0604030504040204" pitchFamily="50" charset="-128"/>
              </a:rPr>
              <a:t>・</a:t>
            </a:r>
            <a:r>
              <a:rPr kumimoji="1" lang="ja-JP" altLang="en-US" b="1" dirty="0" smtClean="0">
                <a:solidFill>
                  <a:schemeClr val="accent1"/>
                </a:solidFill>
                <a:latin typeface="メイリオ" panose="020B0604030504040204" pitchFamily="50" charset="-128"/>
                <a:ea typeface="メイリオ" panose="020B0604030504040204" pitchFamily="50" charset="-128"/>
              </a:rPr>
              <a:t>「事業収益」</a:t>
            </a:r>
            <a:r>
              <a:rPr kumimoji="1" lang="ja-JP" altLang="en-US" dirty="0" smtClean="0">
                <a:latin typeface="メイリオ" panose="020B0604030504040204" pitchFamily="50" charset="-128"/>
                <a:ea typeface="メイリオ" panose="020B0604030504040204" pitchFamily="50" charset="-128"/>
              </a:rPr>
              <a:t>は、医療や介護、住宅の事業で得た収入です。</a:t>
            </a:r>
            <a:endParaRPr kumimoji="1" lang="en-US" altLang="ja-JP" dirty="0" smtClean="0">
              <a:latin typeface="メイリオ" panose="020B0604030504040204" pitchFamily="50" charset="-128"/>
              <a:ea typeface="メイリオ" panose="020B0604030504040204" pitchFamily="50" charset="-128"/>
            </a:endParaRPr>
          </a:p>
          <a:p>
            <a:r>
              <a:rPr kumimoji="1" lang="ja-JP" altLang="en-US" dirty="0" smtClean="0">
                <a:latin typeface="メイリオ" panose="020B0604030504040204" pitchFamily="50" charset="-128"/>
                <a:ea typeface="メイリオ" panose="020B0604030504040204" pitchFamily="50" charset="-128"/>
              </a:rPr>
              <a:t>・</a:t>
            </a:r>
            <a:r>
              <a:rPr kumimoji="1" lang="ja-JP" altLang="en-US" b="1" dirty="0" smtClean="0">
                <a:solidFill>
                  <a:schemeClr val="accent1"/>
                </a:solidFill>
                <a:latin typeface="メイリオ" panose="020B0604030504040204" pitchFamily="50" charset="-128"/>
                <a:ea typeface="メイリオ" panose="020B0604030504040204" pitchFamily="50" charset="-128"/>
              </a:rPr>
              <a:t>「事業費用」</a:t>
            </a:r>
            <a:r>
              <a:rPr kumimoji="1" lang="ja-JP" altLang="en-US" dirty="0">
                <a:latin typeface="メイリオ" panose="020B0604030504040204" pitchFamily="50" charset="-128"/>
                <a:ea typeface="メイリオ" panose="020B0604030504040204" pitchFamily="50" charset="-128"/>
              </a:rPr>
              <a:t>は</a:t>
            </a:r>
            <a:r>
              <a:rPr kumimoji="1" lang="ja-JP" altLang="en-US" dirty="0" smtClean="0">
                <a:latin typeface="メイリオ" panose="020B0604030504040204" pitchFamily="50" charset="-128"/>
                <a:ea typeface="メイリオ" panose="020B0604030504040204" pitchFamily="50" charset="-128"/>
              </a:rPr>
              <a:t>、事業収益を得るためにかかったコストです。医薬品費や人件費なども含まれています。</a:t>
            </a:r>
            <a:endParaRPr kumimoji="1" lang="en-US" altLang="ja-JP" dirty="0" smtClean="0">
              <a:latin typeface="メイリオ" panose="020B0604030504040204" pitchFamily="50" charset="-128"/>
              <a:ea typeface="メイリオ" panose="020B0604030504040204" pitchFamily="50" charset="-128"/>
            </a:endParaRPr>
          </a:p>
          <a:p>
            <a:r>
              <a:rPr kumimoji="1" lang="ja-JP" altLang="en-US" dirty="0" smtClean="0">
                <a:latin typeface="メイリオ" panose="020B0604030504040204" pitchFamily="50" charset="-128"/>
                <a:ea typeface="メイリオ" panose="020B0604030504040204" pitchFamily="50" charset="-128"/>
              </a:rPr>
              <a:t>・</a:t>
            </a:r>
            <a:r>
              <a:rPr kumimoji="1" lang="ja-JP" altLang="en-US" b="1" dirty="0" smtClean="0">
                <a:solidFill>
                  <a:schemeClr val="accent1"/>
                </a:solidFill>
                <a:latin typeface="メイリオ" panose="020B0604030504040204" pitchFamily="50" charset="-128"/>
                <a:ea typeface="メイリオ" panose="020B0604030504040204" pitchFamily="50" charset="-128"/>
              </a:rPr>
              <a:t>「本部費」</a:t>
            </a:r>
            <a:r>
              <a:rPr kumimoji="1" lang="ja-JP" altLang="en-US" dirty="0">
                <a:latin typeface="メイリオ" panose="020B0604030504040204" pitchFamily="50" charset="-128"/>
                <a:ea typeface="メイリオ" panose="020B0604030504040204" pitchFamily="50" charset="-128"/>
              </a:rPr>
              <a:t>は</a:t>
            </a:r>
            <a:r>
              <a:rPr kumimoji="1" lang="ja-JP" altLang="en-US" dirty="0" smtClean="0">
                <a:latin typeface="メイリオ" panose="020B0604030504040204" pitchFamily="50" charset="-128"/>
                <a:ea typeface="メイリオ" panose="020B0604030504040204" pitchFamily="50" charset="-128"/>
              </a:rPr>
              <a:t>、本部に係る経費や、組合員活動に係る費用、法人全体の職員退職金に関する費用が含まれています。</a:t>
            </a:r>
            <a:endParaRPr kumimoji="1" lang="en-US" altLang="ja-JP" dirty="0" smtClean="0">
              <a:latin typeface="メイリオ" panose="020B0604030504040204" pitchFamily="50" charset="-128"/>
              <a:ea typeface="メイリオ" panose="020B0604030504040204" pitchFamily="50" charset="-128"/>
            </a:endParaRPr>
          </a:p>
          <a:p>
            <a:r>
              <a:rPr kumimoji="1" lang="ja-JP" altLang="en-US" dirty="0" smtClean="0">
                <a:latin typeface="メイリオ" panose="020B0604030504040204" pitchFamily="50" charset="-128"/>
                <a:ea typeface="メイリオ" panose="020B0604030504040204" pitchFamily="50" charset="-128"/>
              </a:rPr>
              <a:t>・事業収益から、事業費用、本部費を引いたものが、</a:t>
            </a:r>
            <a:r>
              <a:rPr kumimoji="1" lang="ja-JP" altLang="en-US" b="1" dirty="0" smtClean="0">
                <a:solidFill>
                  <a:schemeClr val="accent1"/>
                </a:solidFill>
                <a:latin typeface="メイリオ" panose="020B0604030504040204" pitchFamily="50" charset="-128"/>
                <a:ea typeface="メイリオ" panose="020B0604030504040204" pitchFamily="50" charset="-128"/>
              </a:rPr>
              <a:t>「事業剰余金」</a:t>
            </a:r>
            <a:r>
              <a:rPr kumimoji="1" lang="ja-JP" altLang="en-US" dirty="0" smtClean="0">
                <a:latin typeface="メイリオ" panose="020B0604030504040204" pitchFamily="50" charset="-128"/>
                <a:ea typeface="メイリオ" panose="020B0604030504040204" pitchFamily="50" charset="-128"/>
              </a:rPr>
              <a:t>です。今年度はマイナスになっています。</a:t>
            </a:r>
            <a:endParaRPr kumimoji="1" lang="ja-JP" altLang="en-US" dirty="0">
              <a:latin typeface="メイリオ" panose="020B0604030504040204" pitchFamily="50" charset="-128"/>
              <a:ea typeface="メイリオ" panose="020B0604030504040204" pitchFamily="50" charset="-128"/>
            </a:endParaRPr>
          </a:p>
        </p:txBody>
      </p:sp>
      <p:sp>
        <p:nvSpPr>
          <p:cNvPr id="15" name="スライド番号プレースホルダー 6"/>
          <p:cNvSpPr>
            <a:spLocks noGrp="1"/>
          </p:cNvSpPr>
          <p:nvPr>
            <p:ph type="sldNum" sz="quarter" idx="12"/>
          </p:nvPr>
        </p:nvSpPr>
        <p:spPr>
          <a:xfrm>
            <a:off x="6553200" y="6356350"/>
            <a:ext cx="2133600" cy="365125"/>
          </a:xfrm>
          <a:noFill/>
        </p:spPr>
        <p:txBody>
          <a:bodyPr>
            <a:normAutofit/>
          </a:bodyPr>
          <a:lstStyle>
            <a:lvl1pPr eaLnBrk="0" hangingPunct="0">
              <a:spcBef>
                <a:spcPct val="20000"/>
              </a:spcBef>
              <a:buChar char="•"/>
              <a:defRPr kumimoji="1" sz="2800">
                <a:solidFill>
                  <a:schemeClr val="tx1"/>
                </a:solidFill>
                <a:latin typeface="ＭＳ Ｐゴシック" pitchFamily="50" charset="-128"/>
                <a:ea typeface="ＭＳ Ｐゴシック" pitchFamily="50" charset="-128"/>
              </a:defRPr>
            </a:lvl1pPr>
            <a:lvl2pPr marL="742950" indent="-285750" eaLnBrk="0" hangingPunct="0">
              <a:spcBef>
                <a:spcPct val="20000"/>
              </a:spcBef>
              <a:buChar char="–"/>
              <a:defRPr kumimoji="1" sz="24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0"/>
              </a:spcBef>
              <a:buFontTx/>
              <a:buNone/>
            </a:pPr>
            <a:fld id="{83293F14-0989-4D16-AC66-ADCA8D30847E}" type="slidenum">
              <a:rPr lang="en-US" altLang="ja-JP" sz="1200" smtClean="0">
                <a:latin typeface="Arial" charset="0"/>
              </a:rPr>
              <a:pPr eaLnBrk="1" hangingPunct="1">
                <a:spcBef>
                  <a:spcPct val="0"/>
                </a:spcBef>
                <a:buFontTx/>
                <a:buNone/>
              </a:pPr>
              <a:t>11</a:t>
            </a:fld>
            <a:endParaRPr lang="en-US" altLang="ja-JP" sz="1200" dirty="0" smtClean="0">
              <a:latin typeface="Arial" charset="0"/>
            </a:endParaRPr>
          </a:p>
        </p:txBody>
      </p:sp>
    </p:spTree>
    <p:extLst>
      <p:ext uri="{BB962C8B-B14F-4D97-AF65-F5344CB8AC3E}">
        <p14:creationId xmlns:p14="http://schemas.microsoft.com/office/powerpoint/2010/main" val="200859793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txBox="1">
            <a:spLocks noChangeArrowheads="1"/>
          </p:cNvSpPr>
          <p:nvPr/>
        </p:nvSpPr>
        <p:spPr>
          <a:xfrm>
            <a:off x="252000" y="252000"/>
            <a:ext cx="864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fontAlgn="auto">
              <a:spcAft>
                <a:spcPts val="0"/>
              </a:spcAft>
            </a:pPr>
            <a:r>
              <a:rPr lang="ja-JP" altLang="en-US" sz="3600" b="1" dirty="0" smtClean="0">
                <a:solidFill>
                  <a:srgbClr val="FF0000"/>
                </a:solidFill>
                <a:latin typeface="メイリオ" panose="020B0604030504040204" pitchFamily="50" charset="-128"/>
                <a:ea typeface="メイリオ" panose="020B0604030504040204" pitchFamily="50" charset="-128"/>
              </a:rPr>
              <a:t>損益計算書</a:t>
            </a:r>
            <a:r>
              <a:rPr lang="ja-JP" altLang="en-US" sz="3600" b="1" dirty="0" smtClean="0">
                <a:latin typeface="メイリオ" panose="020B0604030504040204" pitchFamily="50" charset="-128"/>
                <a:ea typeface="メイリオ" panose="020B0604030504040204" pitchFamily="50" charset="-128"/>
              </a:rPr>
              <a:t>（</a:t>
            </a:r>
            <a:r>
              <a:rPr lang="en-US" altLang="ja-JP" sz="3600" b="1" dirty="0" smtClean="0">
                <a:latin typeface="メイリオ" panose="020B0604030504040204" pitchFamily="50" charset="-128"/>
                <a:ea typeface="メイリオ" panose="020B0604030504040204" pitchFamily="50" charset="-128"/>
              </a:rPr>
              <a:t>P2</a:t>
            </a:r>
            <a:r>
              <a:rPr lang="ja-JP" altLang="en-US" sz="3600" b="1" dirty="0" smtClean="0">
                <a:latin typeface="メイリオ" panose="020B0604030504040204" pitchFamily="50" charset="-128"/>
                <a:ea typeface="メイリオ" panose="020B0604030504040204" pitchFamily="50" charset="-128"/>
              </a:rPr>
              <a:t>）</a:t>
            </a:r>
          </a:p>
        </p:txBody>
      </p:sp>
      <p:grpSp>
        <p:nvGrpSpPr>
          <p:cNvPr id="7" name="グループ化 6"/>
          <p:cNvGrpSpPr/>
          <p:nvPr/>
        </p:nvGrpSpPr>
        <p:grpSpPr>
          <a:xfrm>
            <a:off x="540000" y="1080000"/>
            <a:ext cx="4680000" cy="5731686"/>
            <a:chOff x="540000" y="1080000"/>
            <a:chExt cx="4680000" cy="5731686"/>
          </a:xfrm>
        </p:grpSpPr>
        <p:pic>
          <p:nvPicPr>
            <p:cNvPr id="3076" name="Picture 4" descr="H:\DATA\仕事\20200506決算関係\2019損益計算書_001.jpg"/>
            <p:cNvPicPr>
              <a:picLocks noChangeAspect="1" noChangeArrowheads="1"/>
            </p:cNvPicPr>
            <p:nvPr/>
          </p:nvPicPr>
          <p:blipFill rotWithShape="1">
            <a:blip r:embed="rId3">
              <a:extLst>
                <a:ext uri="{28A0092B-C50C-407E-A947-70E740481C1C}">
                  <a14:useLocalDpi xmlns:a14="http://schemas.microsoft.com/office/drawing/2010/main" val="0"/>
                </a:ext>
              </a:extLst>
            </a:blip>
            <a:srcRect l="5969" t="3336" r="5571" b="20177"/>
            <a:stretch/>
          </p:blipFill>
          <p:spPr bwMode="auto">
            <a:xfrm>
              <a:off x="540000" y="1080000"/>
              <a:ext cx="4680000" cy="5731686"/>
            </a:xfrm>
            <a:prstGeom prst="rect">
              <a:avLst/>
            </a:prstGeom>
            <a:noFill/>
            <a:extLst>
              <a:ext uri="{909E8E84-426E-40DD-AFC4-6F175D3DCCD1}">
                <a14:hiddenFill xmlns:a14="http://schemas.microsoft.com/office/drawing/2010/main">
                  <a:solidFill>
                    <a:srgbClr val="FFFFFF"/>
                  </a:solidFill>
                </a14:hiddenFill>
              </a:ext>
            </a:extLst>
          </p:spPr>
        </p:pic>
        <p:sp>
          <p:nvSpPr>
            <p:cNvPr id="6" name="正方形/長方形 5"/>
            <p:cNvSpPr/>
            <p:nvPr/>
          </p:nvSpPr>
          <p:spPr>
            <a:xfrm>
              <a:off x="540000" y="1196752"/>
              <a:ext cx="791640" cy="1440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2" name="テキスト ボックス 11"/>
          <p:cNvSpPr txBox="1"/>
          <p:nvPr/>
        </p:nvSpPr>
        <p:spPr>
          <a:xfrm>
            <a:off x="5400000" y="1080000"/>
            <a:ext cx="3240000" cy="1477328"/>
          </a:xfrm>
          <a:prstGeom prst="rect">
            <a:avLst/>
          </a:prstGeom>
          <a:noFill/>
        </p:spPr>
        <p:txBody>
          <a:bodyPr wrap="square" rtlCol="0">
            <a:spAutoFit/>
          </a:bodyPr>
          <a:lstStyle/>
          <a:p>
            <a:r>
              <a:rPr kumimoji="1" lang="ja-JP" altLang="en-US" dirty="0" smtClean="0">
                <a:latin typeface="メイリオ" panose="020B0604030504040204" pitchFamily="50" charset="-128"/>
                <a:ea typeface="メイリオ" panose="020B0604030504040204" pitchFamily="50" charset="-128"/>
              </a:rPr>
              <a:t>・通常の事業活動を行っていると、事業活動以外の収入や費用が発生します。それを表したのが、</a:t>
            </a:r>
            <a:r>
              <a:rPr kumimoji="1" lang="ja-JP" altLang="en-US" b="1" dirty="0" smtClean="0">
                <a:solidFill>
                  <a:srgbClr val="C00000"/>
                </a:solidFill>
                <a:latin typeface="メイリオ" panose="020B0604030504040204" pitchFamily="50" charset="-128"/>
                <a:ea typeface="メイリオ" panose="020B0604030504040204" pitchFamily="50" charset="-128"/>
              </a:rPr>
              <a:t>「事業外収益」</a:t>
            </a:r>
            <a:r>
              <a:rPr kumimoji="1" lang="ja-JP" altLang="en-US" dirty="0" smtClean="0">
                <a:latin typeface="メイリオ" panose="020B0604030504040204" pitchFamily="50" charset="-128"/>
                <a:ea typeface="メイリオ" panose="020B0604030504040204" pitchFamily="50" charset="-128"/>
              </a:rPr>
              <a:t>と</a:t>
            </a:r>
            <a:r>
              <a:rPr kumimoji="1" lang="ja-JP" altLang="en-US" b="1" dirty="0" smtClean="0">
                <a:solidFill>
                  <a:srgbClr val="C00000"/>
                </a:solidFill>
                <a:latin typeface="メイリオ" panose="020B0604030504040204" pitchFamily="50" charset="-128"/>
                <a:ea typeface="メイリオ" panose="020B0604030504040204" pitchFamily="50" charset="-128"/>
              </a:rPr>
              <a:t>「事業外費用」</a:t>
            </a:r>
            <a:r>
              <a:rPr kumimoji="1" lang="ja-JP" altLang="en-US" dirty="0" smtClean="0">
                <a:latin typeface="メイリオ" panose="020B0604030504040204" pitchFamily="50" charset="-128"/>
                <a:ea typeface="メイリオ" panose="020B0604030504040204" pitchFamily="50" charset="-128"/>
              </a:rPr>
              <a:t>です。</a:t>
            </a:r>
            <a:endParaRPr kumimoji="1" lang="ja-JP" altLang="en-US" dirty="0">
              <a:latin typeface="メイリオ" panose="020B0604030504040204" pitchFamily="50" charset="-128"/>
              <a:ea typeface="メイリオ" panose="020B0604030504040204" pitchFamily="50" charset="-128"/>
            </a:endParaRPr>
          </a:p>
        </p:txBody>
      </p:sp>
      <p:sp>
        <p:nvSpPr>
          <p:cNvPr id="13" name="正方形/長方形 12"/>
          <p:cNvSpPr/>
          <p:nvPr/>
        </p:nvSpPr>
        <p:spPr>
          <a:xfrm>
            <a:off x="849214" y="3551317"/>
            <a:ext cx="4226842" cy="1245836"/>
          </a:xfrm>
          <a:prstGeom prst="rect">
            <a:avLst/>
          </a:prstGeom>
          <a:noFill/>
          <a:ln w="508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5400000" y="2520000"/>
            <a:ext cx="3240000" cy="3416320"/>
          </a:xfrm>
          <a:prstGeom prst="rect">
            <a:avLst/>
          </a:prstGeom>
          <a:noFill/>
        </p:spPr>
        <p:txBody>
          <a:bodyPr wrap="square" rtlCol="0">
            <a:spAutoFit/>
          </a:bodyPr>
          <a:lstStyle/>
          <a:p>
            <a:r>
              <a:rPr kumimoji="1" lang="ja-JP" altLang="en-US" b="1" dirty="0" smtClean="0">
                <a:latin typeface="メイリオ" panose="020B0604030504040204" pitchFamily="50" charset="-128"/>
                <a:ea typeface="メイリオ" panose="020B0604030504040204" pitchFamily="50" charset="-128"/>
              </a:rPr>
              <a:t>・</a:t>
            </a:r>
            <a:r>
              <a:rPr kumimoji="1" lang="ja-JP" altLang="en-US" b="1" dirty="0" smtClean="0">
                <a:solidFill>
                  <a:srgbClr val="C00000"/>
                </a:solidFill>
                <a:latin typeface="メイリオ" panose="020B0604030504040204" pitchFamily="50" charset="-128"/>
                <a:ea typeface="メイリオ" panose="020B0604030504040204" pitchFamily="50" charset="-128"/>
              </a:rPr>
              <a:t>「事業外収益」</a:t>
            </a:r>
            <a:r>
              <a:rPr kumimoji="1" lang="ja-JP" altLang="en-US" dirty="0" smtClean="0">
                <a:latin typeface="メイリオ" panose="020B0604030504040204" pitchFamily="50" charset="-128"/>
                <a:ea typeface="メイリオ" panose="020B0604030504040204" pitchFamily="50" charset="-128"/>
              </a:rPr>
              <a:t>は、雑収益や補助金の収入が主なものです。</a:t>
            </a:r>
            <a:endParaRPr kumimoji="1" lang="en-US" altLang="ja-JP" dirty="0" smtClean="0">
              <a:latin typeface="メイリオ" panose="020B0604030504040204" pitchFamily="50" charset="-128"/>
              <a:ea typeface="メイリオ" panose="020B0604030504040204" pitchFamily="50" charset="-128"/>
            </a:endParaRPr>
          </a:p>
          <a:p>
            <a:r>
              <a:rPr kumimoji="1" lang="ja-JP" altLang="en-US" b="1" dirty="0" smtClean="0">
                <a:latin typeface="メイリオ" panose="020B0604030504040204" pitchFamily="50" charset="-128"/>
                <a:ea typeface="メイリオ" panose="020B0604030504040204" pitchFamily="50" charset="-128"/>
              </a:rPr>
              <a:t>・</a:t>
            </a:r>
            <a:r>
              <a:rPr kumimoji="1" lang="ja-JP" altLang="en-US" b="1" dirty="0" smtClean="0">
                <a:solidFill>
                  <a:srgbClr val="C00000"/>
                </a:solidFill>
                <a:latin typeface="メイリオ" panose="020B0604030504040204" pitchFamily="50" charset="-128"/>
                <a:ea typeface="メイリオ" panose="020B0604030504040204" pitchFamily="50" charset="-128"/>
              </a:rPr>
              <a:t>「事業外費用」</a:t>
            </a:r>
            <a:r>
              <a:rPr kumimoji="1" lang="ja-JP" altLang="en-US" dirty="0" smtClean="0">
                <a:latin typeface="メイリオ" panose="020B0604030504040204" pitchFamily="50" charset="-128"/>
                <a:ea typeface="メイリオ" panose="020B0604030504040204" pitchFamily="50" charset="-128"/>
              </a:rPr>
              <a:t>には、借入金に対する支払利息や　　　などの雑損失があります。</a:t>
            </a:r>
            <a:endParaRPr kumimoji="1" lang="en-US" altLang="ja-JP" dirty="0" smtClean="0">
              <a:latin typeface="メイリオ" panose="020B0604030504040204" pitchFamily="50" charset="-128"/>
              <a:ea typeface="メイリオ" panose="020B0604030504040204" pitchFamily="50" charset="-128"/>
            </a:endParaRPr>
          </a:p>
          <a:p>
            <a:r>
              <a:rPr kumimoji="1" lang="ja-JP" altLang="en-US" dirty="0" smtClean="0">
                <a:latin typeface="メイリオ" panose="020B0604030504040204" pitchFamily="50" charset="-128"/>
                <a:ea typeface="メイリオ" panose="020B0604030504040204" pitchFamily="50" charset="-128"/>
              </a:rPr>
              <a:t>・事業剰余金から、事業外収益、事業外費用を差し引きしたものが、</a:t>
            </a:r>
            <a:r>
              <a:rPr kumimoji="1" lang="ja-JP" altLang="en-US" b="1" dirty="0" smtClean="0">
                <a:solidFill>
                  <a:srgbClr val="C00000"/>
                </a:solidFill>
                <a:latin typeface="メイリオ" panose="020B0604030504040204" pitchFamily="50" charset="-128"/>
                <a:ea typeface="メイリオ" panose="020B0604030504040204" pitchFamily="50" charset="-128"/>
              </a:rPr>
              <a:t>「経常剰余金」</a:t>
            </a:r>
            <a:r>
              <a:rPr kumimoji="1" lang="ja-JP" altLang="en-US" dirty="0" smtClean="0">
                <a:latin typeface="メイリオ" panose="020B0604030504040204" pitchFamily="50" charset="-128"/>
                <a:ea typeface="メイリオ" panose="020B0604030504040204" pitchFamily="50" charset="-128"/>
              </a:rPr>
              <a:t>です。通常の事業活動で利益が出ているかどうかは、この経常剰余金で見ます。</a:t>
            </a:r>
            <a:endParaRPr kumimoji="1" lang="en-US" altLang="ja-JP" dirty="0" smtClean="0">
              <a:latin typeface="メイリオ" panose="020B0604030504040204" pitchFamily="50" charset="-128"/>
              <a:ea typeface="メイリオ" panose="020B0604030504040204" pitchFamily="50" charset="-128"/>
            </a:endParaRPr>
          </a:p>
        </p:txBody>
      </p:sp>
      <p:sp>
        <p:nvSpPr>
          <p:cNvPr id="9" name="スライド番号プレースホルダー 6"/>
          <p:cNvSpPr>
            <a:spLocks noGrp="1"/>
          </p:cNvSpPr>
          <p:nvPr>
            <p:ph type="sldNum" sz="quarter" idx="12"/>
          </p:nvPr>
        </p:nvSpPr>
        <p:spPr>
          <a:xfrm>
            <a:off x="6553200" y="6356350"/>
            <a:ext cx="2133600" cy="365125"/>
          </a:xfrm>
          <a:noFill/>
        </p:spPr>
        <p:txBody>
          <a:bodyPr>
            <a:normAutofit/>
          </a:bodyPr>
          <a:lstStyle>
            <a:lvl1pPr eaLnBrk="0" hangingPunct="0">
              <a:spcBef>
                <a:spcPct val="20000"/>
              </a:spcBef>
              <a:buChar char="•"/>
              <a:defRPr kumimoji="1" sz="2800">
                <a:solidFill>
                  <a:schemeClr val="tx1"/>
                </a:solidFill>
                <a:latin typeface="ＭＳ Ｐゴシック" pitchFamily="50" charset="-128"/>
                <a:ea typeface="ＭＳ Ｐゴシック" pitchFamily="50" charset="-128"/>
              </a:defRPr>
            </a:lvl1pPr>
            <a:lvl2pPr marL="742950" indent="-285750" eaLnBrk="0" hangingPunct="0">
              <a:spcBef>
                <a:spcPct val="20000"/>
              </a:spcBef>
              <a:buChar char="–"/>
              <a:defRPr kumimoji="1" sz="24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0"/>
              </a:spcBef>
              <a:buFontTx/>
              <a:buNone/>
            </a:pPr>
            <a:fld id="{83293F14-0989-4D16-AC66-ADCA8D30847E}" type="slidenum">
              <a:rPr lang="en-US" altLang="ja-JP" sz="1200" smtClean="0">
                <a:latin typeface="Arial" charset="0"/>
              </a:rPr>
              <a:pPr eaLnBrk="1" hangingPunct="1">
                <a:spcBef>
                  <a:spcPct val="0"/>
                </a:spcBef>
                <a:buFontTx/>
                <a:buNone/>
              </a:pPr>
              <a:t>12</a:t>
            </a:fld>
            <a:endParaRPr lang="en-US" altLang="ja-JP" sz="1200" dirty="0" smtClean="0">
              <a:latin typeface="Arial" charset="0"/>
            </a:endParaRPr>
          </a:p>
        </p:txBody>
      </p:sp>
      <p:sp>
        <p:nvSpPr>
          <p:cNvPr id="10" name="円/楕円 9"/>
          <p:cNvSpPr/>
          <p:nvPr/>
        </p:nvSpPr>
        <p:spPr>
          <a:xfrm>
            <a:off x="1547664" y="4543834"/>
            <a:ext cx="3312368" cy="253319"/>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44452323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2"/>
          <p:cNvSpPr txBox="1">
            <a:spLocks noChangeArrowheads="1"/>
          </p:cNvSpPr>
          <p:nvPr/>
        </p:nvSpPr>
        <p:spPr>
          <a:xfrm>
            <a:off x="252000" y="252000"/>
            <a:ext cx="8640000" cy="720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fontAlgn="auto">
              <a:spcAft>
                <a:spcPts val="0"/>
              </a:spcAft>
            </a:pPr>
            <a:r>
              <a:rPr lang="ja-JP" altLang="en-US" sz="3600" b="1" dirty="0" smtClean="0">
                <a:solidFill>
                  <a:srgbClr val="FF0000"/>
                </a:solidFill>
                <a:latin typeface="メイリオ" panose="020B0604030504040204" pitchFamily="50" charset="-128"/>
                <a:ea typeface="メイリオ" panose="020B0604030504040204" pitchFamily="50" charset="-128"/>
              </a:rPr>
              <a:t>損益計算書</a:t>
            </a:r>
            <a:r>
              <a:rPr lang="ja-JP" altLang="en-US" sz="3600" b="1" dirty="0" smtClean="0">
                <a:latin typeface="メイリオ" panose="020B0604030504040204" pitchFamily="50" charset="-128"/>
                <a:ea typeface="メイリオ" panose="020B0604030504040204" pitchFamily="50" charset="-128"/>
              </a:rPr>
              <a:t>（</a:t>
            </a:r>
            <a:r>
              <a:rPr lang="en-US" altLang="ja-JP" sz="3600" b="1" dirty="0" smtClean="0">
                <a:latin typeface="メイリオ" panose="020B0604030504040204" pitchFamily="50" charset="-128"/>
                <a:ea typeface="メイリオ" panose="020B0604030504040204" pitchFamily="50" charset="-128"/>
              </a:rPr>
              <a:t>P2</a:t>
            </a:r>
            <a:r>
              <a:rPr lang="ja-JP" altLang="en-US" sz="3600" b="1" dirty="0" smtClean="0">
                <a:latin typeface="メイリオ" panose="020B0604030504040204" pitchFamily="50" charset="-128"/>
                <a:ea typeface="メイリオ" panose="020B0604030504040204" pitchFamily="50" charset="-128"/>
              </a:rPr>
              <a:t>）</a:t>
            </a:r>
          </a:p>
        </p:txBody>
      </p:sp>
      <p:grpSp>
        <p:nvGrpSpPr>
          <p:cNvPr id="7" name="グループ化 6"/>
          <p:cNvGrpSpPr/>
          <p:nvPr/>
        </p:nvGrpSpPr>
        <p:grpSpPr>
          <a:xfrm>
            <a:off x="540000" y="1080000"/>
            <a:ext cx="4680000" cy="5731686"/>
            <a:chOff x="540000" y="1080000"/>
            <a:chExt cx="4680000" cy="5731686"/>
          </a:xfrm>
        </p:grpSpPr>
        <p:pic>
          <p:nvPicPr>
            <p:cNvPr id="3076" name="Picture 4" descr="H:\DATA\仕事\20200506決算関係\2019損益計算書_001.jpg"/>
            <p:cNvPicPr>
              <a:picLocks noChangeAspect="1" noChangeArrowheads="1"/>
            </p:cNvPicPr>
            <p:nvPr/>
          </p:nvPicPr>
          <p:blipFill rotWithShape="1">
            <a:blip r:embed="rId3">
              <a:extLst>
                <a:ext uri="{28A0092B-C50C-407E-A947-70E740481C1C}">
                  <a14:useLocalDpi xmlns:a14="http://schemas.microsoft.com/office/drawing/2010/main" val="0"/>
                </a:ext>
              </a:extLst>
            </a:blip>
            <a:srcRect l="5969" t="3336" r="5571" b="20177"/>
            <a:stretch/>
          </p:blipFill>
          <p:spPr bwMode="auto">
            <a:xfrm>
              <a:off x="540000" y="1080000"/>
              <a:ext cx="4680000" cy="5731686"/>
            </a:xfrm>
            <a:prstGeom prst="rect">
              <a:avLst/>
            </a:prstGeom>
            <a:noFill/>
            <a:extLst>
              <a:ext uri="{909E8E84-426E-40DD-AFC4-6F175D3DCCD1}">
                <a14:hiddenFill xmlns:a14="http://schemas.microsoft.com/office/drawing/2010/main">
                  <a:solidFill>
                    <a:srgbClr val="FFFFFF"/>
                  </a:solidFill>
                </a14:hiddenFill>
              </a:ext>
            </a:extLst>
          </p:spPr>
        </p:pic>
        <p:sp>
          <p:nvSpPr>
            <p:cNvPr id="6" name="正方形/長方形 5"/>
            <p:cNvSpPr/>
            <p:nvPr/>
          </p:nvSpPr>
          <p:spPr>
            <a:xfrm>
              <a:off x="540000" y="1196752"/>
              <a:ext cx="791640" cy="1440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2" name="テキスト ボックス 11"/>
          <p:cNvSpPr txBox="1"/>
          <p:nvPr/>
        </p:nvSpPr>
        <p:spPr>
          <a:xfrm>
            <a:off x="5400000" y="1080000"/>
            <a:ext cx="3240000" cy="1200329"/>
          </a:xfrm>
          <a:prstGeom prst="rect">
            <a:avLst/>
          </a:prstGeom>
          <a:noFill/>
        </p:spPr>
        <p:txBody>
          <a:bodyPr wrap="square" rtlCol="0">
            <a:spAutoFit/>
          </a:bodyPr>
          <a:lstStyle/>
          <a:p>
            <a:r>
              <a:rPr kumimoji="1" lang="ja-JP" altLang="en-US" dirty="0" smtClean="0">
                <a:latin typeface="メイリオ" panose="020B0604030504040204" pitchFamily="50" charset="-128"/>
                <a:ea typeface="メイリオ" panose="020B0604030504040204" pitchFamily="50" charset="-128"/>
              </a:rPr>
              <a:t>・通常の事業活動では、あまり発生しない収入や費用をあらわすのが、</a:t>
            </a:r>
            <a:r>
              <a:rPr kumimoji="1" lang="ja-JP" altLang="en-US" b="1" dirty="0" smtClean="0">
                <a:solidFill>
                  <a:srgbClr val="00B050"/>
                </a:solidFill>
                <a:latin typeface="メイリオ" panose="020B0604030504040204" pitchFamily="50" charset="-128"/>
                <a:ea typeface="メイリオ" panose="020B0604030504040204" pitchFamily="50" charset="-128"/>
              </a:rPr>
              <a:t>「特別損益」</a:t>
            </a:r>
            <a:r>
              <a:rPr kumimoji="1" lang="ja-JP" altLang="en-US" dirty="0" smtClean="0">
                <a:latin typeface="メイリオ" panose="020B0604030504040204" pitchFamily="50" charset="-128"/>
                <a:ea typeface="メイリオ" panose="020B0604030504040204" pitchFamily="50" charset="-128"/>
              </a:rPr>
              <a:t>です。</a:t>
            </a:r>
            <a:endParaRPr kumimoji="1" lang="ja-JP" altLang="en-US" dirty="0">
              <a:latin typeface="メイリオ" panose="020B0604030504040204" pitchFamily="50" charset="-128"/>
              <a:ea typeface="メイリオ" panose="020B0604030504040204" pitchFamily="50" charset="-128"/>
            </a:endParaRPr>
          </a:p>
        </p:txBody>
      </p:sp>
      <p:sp>
        <p:nvSpPr>
          <p:cNvPr id="13" name="正方形/長方形 12"/>
          <p:cNvSpPr/>
          <p:nvPr/>
        </p:nvSpPr>
        <p:spPr>
          <a:xfrm>
            <a:off x="849214" y="4797153"/>
            <a:ext cx="4226842" cy="1224136"/>
          </a:xfrm>
          <a:prstGeom prst="rect">
            <a:avLst/>
          </a:prstGeom>
          <a:noFill/>
          <a:ln w="508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p:cNvSpPr txBox="1"/>
          <p:nvPr/>
        </p:nvSpPr>
        <p:spPr>
          <a:xfrm>
            <a:off x="5400000" y="2160000"/>
            <a:ext cx="3240000" cy="4524315"/>
          </a:xfrm>
          <a:prstGeom prst="rect">
            <a:avLst/>
          </a:prstGeom>
          <a:noFill/>
        </p:spPr>
        <p:txBody>
          <a:bodyPr wrap="square" rtlCol="0">
            <a:spAutoFit/>
          </a:bodyPr>
          <a:lstStyle/>
          <a:p>
            <a:r>
              <a:rPr kumimoji="1" lang="ja-JP" altLang="en-US" b="1" dirty="0" smtClean="0">
                <a:latin typeface="メイリオ" panose="020B0604030504040204" pitchFamily="50" charset="-128"/>
                <a:ea typeface="メイリオ" panose="020B0604030504040204" pitchFamily="50" charset="-128"/>
              </a:rPr>
              <a:t>・</a:t>
            </a:r>
            <a:r>
              <a:rPr kumimoji="1" lang="ja-JP" altLang="en-US" b="1" dirty="0">
                <a:solidFill>
                  <a:srgbClr val="00B050"/>
                </a:solidFill>
                <a:latin typeface="メイリオ" panose="020B0604030504040204" pitchFamily="50" charset="-128"/>
                <a:ea typeface="メイリオ" panose="020B0604030504040204" pitchFamily="50" charset="-128"/>
              </a:rPr>
              <a:t> 「特別損益</a:t>
            </a:r>
            <a:r>
              <a:rPr kumimoji="1" lang="ja-JP" altLang="en-US" b="1" dirty="0" smtClean="0">
                <a:solidFill>
                  <a:srgbClr val="00B050"/>
                </a:solidFill>
                <a:latin typeface="メイリオ" panose="020B0604030504040204" pitchFamily="50" charset="-128"/>
                <a:ea typeface="メイリオ" panose="020B0604030504040204" pitchFamily="50" charset="-128"/>
              </a:rPr>
              <a:t>」</a:t>
            </a:r>
            <a:r>
              <a:rPr kumimoji="1" lang="ja-JP" altLang="en-US" dirty="0" smtClean="0">
                <a:latin typeface="メイリオ" panose="020B0604030504040204" pitchFamily="50" charset="-128"/>
                <a:ea typeface="メイリオ" panose="020B0604030504040204" pitchFamily="50" charset="-128"/>
              </a:rPr>
              <a:t>には、土地や建物、固定資産を売却・除却したときに発生する、</a:t>
            </a:r>
            <a:r>
              <a:rPr kumimoji="1" lang="ja-JP" altLang="en-US" b="1" dirty="0" smtClean="0">
                <a:latin typeface="メイリオ" panose="020B0604030504040204" pitchFamily="50" charset="-128"/>
                <a:ea typeface="メイリオ" panose="020B0604030504040204" pitchFamily="50" charset="-128"/>
              </a:rPr>
              <a:t>「固定資産売却益」</a:t>
            </a:r>
            <a:r>
              <a:rPr kumimoji="1" lang="ja-JP" altLang="en-US" dirty="0" smtClean="0">
                <a:latin typeface="メイリオ" panose="020B0604030504040204" pitchFamily="50" charset="-128"/>
                <a:ea typeface="メイリオ" panose="020B0604030504040204" pitchFamily="50" charset="-128"/>
              </a:rPr>
              <a:t>や</a:t>
            </a:r>
            <a:r>
              <a:rPr kumimoji="1" lang="ja-JP" altLang="en-US" b="1" dirty="0" smtClean="0">
                <a:latin typeface="メイリオ" panose="020B0604030504040204" pitchFamily="50" charset="-128"/>
                <a:ea typeface="メイリオ" panose="020B0604030504040204" pitchFamily="50" charset="-128"/>
              </a:rPr>
              <a:t>「固定資産売却損」</a:t>
            </a:r>
            <a:r>
              <a:rPr kumimoji="1" lang="ja-JP" altLang="en-US" b="1" dirty="0">
                <a:latin typeface="メイリオ" panose="020B0604030504040204" pitchFamily="50" charset="-128"/>
                <a:ea typeface="メイリオ" panose="020B0604030504040204" pitchFamily="50" charset="-128"/>
              </a:rPr>
              <a:t> 「</a:t>
            </a:r>
            <a:r>
              <a:rPr kumimoji="1" lang="ja-JP" altLang="en-US" b="1" dirty="0" smtClean="0">
                <a:latin typeface="メイリオ" panose="020B0604030504040204" pitchFamily="50" charset="-128"/>
                <a:ea typeface="メイリオ" panose="020B0604030504040204" pitchFamily="50" charset="-128"/>
              </a:rPr>
              <a:t>固定資産除却損」</a:t>
            </a:r>
            <a:r>
              <a:rPr kumimoji="1" lang="ja-JP" altLang="en-US" dirty="0" smtClean="0">
                <a:latin typeface="メイリオ" panose="020B0604030504040204" pitchFamily="50" charset="-128"/>
                <a:ea typeface="メイリオ" panose="020B0604030504040204" pitchFamily="50" charset="-128"/>
              </a:rPr>
              <a:t>があります。</a:t>
            </a:r>
            <a:endParaRPr kumimoji="1" lang="en-US" altLang="ja-JP" dirty="0" smtClean="0">
              <a:latin typeface="メイリオ" panose="020B0604030504040204" pitchFamily="50" charset="-128"/>
              <a:ea typeface="メイリオ" panose="020B0604030504040204" pitchFamily="50" charset="-128"/>
            </a:endParaRPr>
          </a:p>
          <a:p>
            <a:r>
              <a:rPr kumimoji="1" lang="ja-JP" altLang="en-US" dirty="0" smtClean="0">
                <a:latin typeface="メイリオ" panose="020B0604030504040204" pitchFamily="50" charset="-128"/>
                <a:ea typeface="メイリオ" panose="020B0604030504040204" pitchFamily="50" charset="-128"/>
              </a:rPr>
              <a:t>・</a:t>
            </a:r>
            <a:r>
              <a:rPr kumimoji="1" lang="ja-JP" altLang="en-US" b="1" dirty="0" smtClean="0">
                <a:latin typeface="メイリオ" panose="020B0604030504040204" pitchFamily="50" charset="-128"/>
                <a:ea typeface="メイリオ" panose="020B0604030504040204" pitchFamily="50" charset="-128"/>
              </a:rPr>
              <a:t>「その他特別利益」</a:t>
            </a:r>
            <a:r>
              <a:rPr kumimoji="1" lang="ja-JP" altLang="en-US" dirty="0" smtClean="0">
                <a:latin typeface="メイリオ" panose="020B0604030504040204" pitchFamily="50" charset="-128"/>
                <a:ea typeface="メイリオ" panose="020B0604030504040204" pitchFamily="50" charset="-128"/>
              </a:rPr>
              <a:t>は、遺贈による受贈益です。</a:t>
            </a:r>
            <a:endParaRPr kumimoji="1" lang="en-US" altLang="ja-JP" dirty="0" smtClean="0">
              <a:latin typeface="メイリオ" panose="020B0604030504040204" pitchFamily="50" charset="-128"/>
              <a:ea typeface="メイリオ" panose="020B0604030504040204" pitchFamily="50" charset="-128"/>
            </a:endParaRPr>
          </a:p>
          <a:p>
            <a:r>
              <a:rPr kumimoji="1" lang="ja-JP" altLang="en-US" dirty="0" smtClean="0">
                <a:latin typeface="メイリオ" panose="020B0604030504040204" pitchFamily="50" charset="-128"/>
                <a:ea typeface="メイリオ" panose="020B0604030504040204" pitchFamily="50" charset="-128"/>
              </a:rPr>
              <a:t>・</a:t>
            </a:r>
            <a:r>
              <a:rPr kumimoji="1" lang="ja-JP" altLang="en-US" b="1" dirty="0" smtClean="0">
                <a:latin typeface="メイリオ" panose="020B0604030504040204" pitchFamily="50" charset="-128"/>
                <a:ea typeface="メイリオ" panose="020B0604030504040204" pitchFamily="50" charset="-128"/>
              </a:rPr>
              <a:t>「臨時損失」</a:t>
            </a:r>
            <a:r>
              <a:rPr kumimoji="1" lang="ja-JP" altLang="en-US" dirty="0" smtClean="0">
                <a:latin typeface="メイリオ" panose="020B0604030504040204" pitchFamily="50" charset="-128"/>
                <a:ea typeface="メイリオ" panose="020B0604030504040204" pitchFamily="50" charset="-128"/>
              </a:rPr>
              <a:t>は、職員の退職金の外部積み立ての評価損が表示されています。</a:t>
            </a:r>
            <a:endParaRPr kumimoji="1" lang="en-US" altLang="ja-JP" dirty="0" smtClean="0">
              <a:latin typeface="メイリオ" panose="020B0604030504040204" pitchFamily="50" charset="-128"/>
              <a:ea typeface="メイリオ" panose="020B0604030504040204" pitchFamily="50" charset="-128"/>
            </a:endParaRPr>
          </a:p>
          <a:p>
            <a:r>
              <a:rPr kumimoji="1" lang="ja-JP" altLang="en-US" dirty="0" smtClean="0">
                <a:latin typeface="メイリオ" panose="020B0604030504040204" pitchFamily="50" charset="-128"/>
                <a:ea typeface="メイリオ" panose="020B0604030504040204" pitchFamily="50" charset="-128"/>
              </a:rPr>
              <a:t>・経常剰余</a:t>
            </a:r>
            <a:r>
              <a:rPr kumimoji="1" lang="ja-JP" altLang="en-US" dirty="0">
                <a:latin typeface="メイリオ" panose="020B0604030504040204" pitchFamily="50" charset="-128"/>
                <a:ea typeface="メイリオ" panose="020B0604030504040204" pitchFamily="50" charset="-128"/>
              </a:rPr>
              <a:t>金から</a:t>
            </a:r>
            <a:r>
              <a:rPr kumimoji="1" lang="ja-JP" altLang="en-US" dirty="0" smtClean="0">
                <a:latin typeface="メイリオ" panose="020B0604030504040204" pitchFamily="50" charset="-128"/>
                <a:ea typeface="メイリオ" panose="020B0604030504040204" pitchFamily="50" charset="-128"/>
              </a:rPr>
              <a:t>、特別損益を</a:t>
            </a:r>
            <a:r>
              <a:rPr kumimoji="1" lang="ja-JP" altLang="en-US" dirty="0">
                <a:latin typeface="メイリオ" panose="020B0604030504040204" pitchFamily="50" charset="-128"/>
                <a:ea typeface="メイリオ" panose="020B0604030504040204" pitchFamily="50" charset="-128"/>
              </a:rPr>
              <a:t>差し引きしたものが、</a:t>
            </a:r>
            <a:r>
              <a:rPr kumimoji="1" lang="ja-JP" altLang="en-US" b="1" dirty="0" smtClean="0">
                <a:solidFill>
                  <a:srgbClr val="7030A0"/>
                </a:solidFill>
                <a:latin typeface="メイリオ" panose="020B0604030504040204" pitchFamily="50" charset="-128"/>
                <a:ea typeface="メイリオ" panose="020B0604030504040204" pitchFamily="50" charset="-128"/>
              </a:rPr>
              <a:t>「税引前当期剰余金」</a:t>
            </a:r>
            <a:r>
              <a:rPr kumimoji="1" lang="ja-JP" altLang="en-US" dirty="0">
                <a:latin typeface="メイリオ" panose="020B0604030504040204" pitchFamily="50" charset="-128"/>
                <a:ea typeface="メイリオ" panose="020B0604030504040204" pitchFamily="50" charset="-128"/>
              </a:rPr>
              <a:t>です</a:t>
            </a:r>
            <a:r>
              <a:rPr kumimoji="1" lang="ja-JP" altLang="en-US" dirty="0" smtClean="0">
                <a:latin typeface="メイリオ" panose="020B0604030504040204" pitchFamily="50" charset="-128"/>
                <a:ea typeface="メイリオ" panose="020B0604030504040204" pitchFamily="50" charset="-128"/>
              </a:rPr>
              <a:t>。そこから法人税等を差し引いたものが</a:t>
            </a:r>
            <a:r>
              <a:rPr kumimoji="1" lang="ja-JP" altLang="en-US" b="1" dirty="0" smtClean="0">
                <a:solidFill>
                  <a:srgbClr val="7030A0"/>
                </a:solidFill>
                <a:latin typeface="メイリオ" panose="020B0604030504040204" pitchFamily="50" charset="-128"/>
                <a:ea typeface="メイリオ" panose="020B0604030504040204" pitchFamily="50" charset="-128"/>
              </a:rPr>
              <a:t>「当期剰余金」</a:t>
            </a:r>
            <a:r>
              <a:rPr kumimoji="1" lang="ja-JP" altLang="en-US" dirty="0" smtClean="0">
                <a:latin typeface="メイリオ" panose="020B0604030504040204" pitchFamily="50" charset="-128"/>
                <a:ea typeface="メイリオ" panose="020B0604030504040204" pitchFamily="50" charset="-128"/>
              </a:rPr>
              <a:t>です。</a:t>
            </a:r>
            <a:endParaRPr kumimoji="1" lang="en-US" altLang="ja-JP" dirty="0" smtClean="0">
              <a:latin typeface="メイリオ" panose="020B0604030504040204" pitchFamily="50" charset="-128"/>
              <a:ea typeface="メイリオ" panose="020B0604030504040204" pitchFamily="50" charset="-128"/>
            </a:endParaRPr>
          </a:p>
        </p:txBody>
      </p:sp>
      <p:sp>
        <p:nvSpPr>
          <p:cNvPr id="9" name="スライド番号プレースホルダー 6"/>
          <p:cNvSpPr>
            <a:spLocks noGrp="1"/>
          </p:cNvSpPr>
          <p:nvPr>
            <p:ph type="sldNum" sz="quarter" idx="12"/>
          </p:nvPr>
        </p:nvSpPr>
        <p:spPr>
          <a:xfrm>
            <a:off x="6553200" y="6356350"/>
            <a:ext cx="2133600" cy="365125"/>
          </a:xfrm>
          <a:noFill/>
        </p:spPr>
        <p:txBody>
          <a:bodyPr>
            <a:normAutofit/>
          </a:bodyPr>
          <a:lstStyle>
            <a:lvl1pPr eaLnBrk="0" hangingPunct="0">
              <a:spcBef>
                <a:spcPct val="20000"/>
              </a:spcBef>
              <a:buChar char="•"/>
              <a:defRPr kumimoji="1" sz="2800">
                <a:solidFill>
                  <a:schemeClr val="tx1"/>
                </a:solidFill>
                <a:latin typeface="ＭＳ Ｐゴシック" pitchFamily="50" charset="-128"/>
                <a:ea typeface="ＭＳ Ｐゴシック" pitchFamily="50" charset="-128"/>
              </a:defRPr>
            </a:lvl1pPr>
            <a:lvl2pPr marL="742950" indent="-285750" eaLnBrk="0" hangingPunct="0">
              <a:spcBef>
                <a:spcPct val="20000"/>
              </a:spcBef>
              <a:buChar char="–"/>
              <a:defRPr kumimoji="1" sz="24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0"/>
              </a:spcBef>
              <a:buFontTx/>
              <a:buNone/>
            </a:pPr>
            <a:fld id="{83293F14-0989-4D16-AC66-ADCA8D30847E}" type="slidenum">
              <a:rPr lang="en-US" altLang="ja-JP" sz="1200" smtClean="0">
                <a:latin typeface="Arial" charset="0"/>
              </a:rPr>
              <a:pPr eaLnBrk="1" hangingPunct="1">
                <a:spcBef>
                  <a:spcPct val="0"/>
                </a:spcBef>
                <a:buFontTx/>
                <a:buNone/>
              </a:pPr>
              <a:t>13</a:t>
            </a:fld>
            <a:endParaRPr lang="en-US" altLang="ja-JP" sz="1200" dirty="0" smtClean="0">
              <a:latin typeface="Arial" charset="0"/>
            </a:endParaRPr>
          </a:p>
        </p:txBody>
      </p:sp>
      <p:sp>
        <p:nvSpPr>
          <p:cNvPr id="10" name="円/楕円 9"/>
          <p:cNvSpPr/>
          <p:nvPr/>
        </p:nvSpPr>
        <p:spPr>
          <a:xfrm>
            <a:off x="1547664" y="4543834"/>
            <a:ext cx="3312368" cy="253319"/>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032244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457200" y="274638"/>
            <a:ext cx="8229600" cy="706090"/>
          </a:xfrm>
        </p:spPr>
        <p:txBody>
          <a:bodyPr>
            <a:normAutofit fontScale="90000"/>
          </a:bodyPr>
          <a:lstStyle/>
          <a:p>
            <a:r>
              <a:rPr lang="en-US" altLang="ja-JP" b="1" dirty="0">
                <a:solidFill>
                  <a:srgbClr val="FF0000"/>
                </a:solidFill>
                <a:latin typeface="メイリオ" panose="020B0604030504040204" pitchFamily="50" charset="-128"/>
                <a:ea typeface="メイリオ" panose="020B0604030504040204" pitchFamily="50" charset="-128"/>
              </a:rPr>
              <a:t>2020</a:t>
            </a:r>
            <a:r>
              <a:rPr lang="ja-JP" altLang="en-US" b="1" dirty="0">
                <a:solidFill>
                  <a:srgbClr val="FF0000"/>
                </a:solidFill>
                <a:latin typeface="メイリオ" panose="020B0604030504040204" pitchFamily="50" charset="-128"/>
                <a:ea typeface="メイリオ" panose="020B0604030504040204" pitchFamily="50" charset="-128"/>
              </a:rPr>
              <a:t>年度の収支状況</a:t>
            </a:r>
            <a:r>
              <a:rPr lang="ja-JP" altLang="en-US" b="1" dirty="0">
                <a:latin typeface="メイリオ" panose="020B0604030504040204" pitchFamily="50" charset="-128"/>
                <a:ea typeface="メイリオ" panose="020B0604030504040204" pitchFamily="50" charset="-128"/>
              </a:rPr>
              <a:t>（</a:t>
            </a:r>
            <a:r>
              <a:rPr lang="en-US" altLang="ja-JP" b="1" dirty="0">
                <a:latin typeface="メイリオ" panose="020B0604030504040204" pitchFamily="50" charset="-128"/>
                <a:ea typeface="メイリオ" panose="020B0604030504040204" pitchFamily="50" charset="-128"/>
              </a:rPr>
              <a:t>P2)</a:t>
            </a:r>
            <a:endParaRPr kumimoji="1" lang="ja-JP" altLang="en-US" b="1" dirty="0">
              <a:latin typeface="メイリオ" panose="020B0604030504040204" pitchFamily="50" charset="-128"/>
              <a:ea typeface="メイリオ" panose="020B0604030504040204" pitchFamily="50" charset="-128"/>
            </a:endParaRPr>
          </a:p>
        </p:txBody>
      </p:sp>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474897649"/>
              </p:ext>
            </p:extLst>
          </p:nvPr>
        </p:nvGraphicFramePr>
        <p:xfrm>
          <a:off x="457200" y="1124740"/>
          <a:ext cx="8291268" cy="5148572"/>
        </p:xfrm>
        <a:graphic>
          <a:graphicData uri="http://schemas.openxmlformats.org/drawingml/2006/table">
            <a:tbl>
              <a:tblPr firstRow="1" bandRow="1">
                <a:tableStyleId>{5C22544A-7EE6-4342-B048-85BDC9FD1C3A}</a:tableStyleId>
              </a:tblPr>
              <a:tblGrid>
                <a:gridCol w="1666528"/>
                <a:gridCol w="1324948"/>
                <a:gridCol w="1324948"/>
                <a:gridCol w="1324948"/>
                <a:gridCol w="1324948"/>
                <a:gridCol w="1324948"/>
              </a:tblGrid>
              <a:tr h="468052">
                <a:tc>
                  <a:txBody>
                    <a:bodyPr/>
                    <a:lstStyle/>
                    <a:p>
                      <a:endParaRPr kumimoji="1" lang="ja-JP" altLang="en-US" dirty="0"/>
                    </a:p>
                  </a:txBody>
                  <a:tcPr/>
                </a:tc>
                <a:tc>
                  <a:txBody>
                    <a:bodyPr/>
                    <a:lstStyle/>
                    <a:p>
                      <a:pPr algn="ctr"/>
                      <a:r>
                        <a:rPr kumimoji="1" lang="ja-JP" altLang="en-US" dirty="0" smtClean="0"/>
                        <a:t>実績</a:t>
                      </a:r>
                      <a:endParaRPr kumimoji="1" lang="ja-JP" altLang="en-US" dirty="0"/>
                    </a:p>
                  </a:txBody>
                  <a:tcPr anchor="ctr"/>
                </a:tc>
                <a:tc>
                  <a:txBody>
                    <a:bodyPr/>
                    <a:lstStyle/>
                    <a:p>
                      <a:pPr algn="ctr"/>
                      <a:r>
                        <a:rPr kumimoji="1" lang="ja-JP" altLang="en-US" dirty="0" smtClean="0"/>
                        <a:t>予算</a:t>
                      </a:r>
                      <a:endParaRPr kumimoji="1" lang="ja-JP" altLang="en-US" dirty="0"/>
                    </a:p>
                  </a:txBody>
                  <a:tcPr anchor="ctr"/>
                </a:tc>
                <a:tc>
                  <a:txBody>
                    <a:bodyPr/>
                    <a:lstStyle/>
                    <a:p>
                      <a:pPr algn="ctr"/>
                      <a:r>
                        <a:rPr kumimoji="1" lang="ja-JP" altLang="en-US" dirty="0" smtClean="0"/>
                        <a:t>予算差額</a:t>
                      </a:r>
                      <a:endParaRPr kumimoji="1" lang="ja-JP" alt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dirty="0" smtClean="0"/>
                        <a:t>前年</a:t>
                      </a:r>
                    </a:p>
                  </a:txBody>
                  <a:tcPr anchor="ctr"/>
                </a:tc>
                <a:tc>
                  <a:txBody>
                    <a:bodyPr/>
                    <a:lstStyle/>
                    <a:p>
                      <a:pPr algn="ctr"/>
                      <a:r>
                        <a:rPr kumimoji="1" lang="ja-JP" altLang="en-US" dirty="0" smtClean="0"/>
                        <a:t>前年差額</a:t>
                      </a:r>
                      <a:endParaRPr kumimoji="1" lang="ja-JP" altLang="en-US" dirty="0"/>
                    </a:p>
                  </a:txBody>
                  <a:tcPr anchor="ctr"/>
                </a:tc>
              </a:tr>
              <a:tr h="468052">
                <a:tc>
                  <a:txBody>
                    <a:bodyPr/>
                    <a:lstStyle/>
                    <a:p>
                      <a:r>
                        <a:rPr kumimoji="1" lang="ja-JP" altLang="en-US" sz="1400" dirty="0" smtClean="0"/>
                        <a:t>事業収入</a:t>
                      </a:r>
                      <a:endParaRPr kumimoji="1" lang="ja-JP" altLang="en-US" sz="1400" dirty="0"/>
                    </a:p>
                  </a:txBody>
                  <a:tcPr anchor="ct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1" lang="en-US" altLang="ja-JP" sz="1600" b="1" i="0" u="none" strike="noStrike" cap="none" normalizeH="0" baseline="0" dirty="0" smtClean="0">
                          <a:ln>
                            <a:noFill/>
                          </a:ln>
                          <a:solidFill>
                            <a:schemeClr val="tx1"/>
                          </a:solidFill>
                          <a:effectLst/>
                          <a:latin typeface="ＭＳ Ｐゴシック" pitchFamily="50" charset="-128"/>
                          <a:ea typeface="ＭＳ Ｐゴシック" pitchFamily="50" charset="-128"/>
                        </a:rPr>
                        <a:t>111</a:t>
                      </a:r>
                      <a:r>
                        <a:rPr kumimoji="1" lang="ja-JP" altLang="en-US" sz="1100" b="1" i="0" u="none" strike="noStrike" cap="none" normalizeH="0" baseline="0" dirty="0" smtClean="0">
                          <a:ln>
                            <a:noFill/>
                          </a:ln>
                          <a:solidFill>
                            <a:schemeClr val="tx1"/>
                          </a:solidFill>
                          <a:effectLst/>
                          <a:latin typeface="ＭＳ Ｐゴシック" pitchFamily="50" charset="-128"/>
                          <a:ea typeface="ＭＳ Ｐゴシック" pitchFamily="50" charset="-128"/>
                        </a:rPr>
                        <a:t>億</a:t>
                      </a:r>
                      <a:r>
                        <a:rPr kumimoji="1" lang="en-US" altLang="ja-JP" sz="1600" b="1" i="0" u="none" strike="noStrike" cap="none" normalizeH="0" baseline="0" dirty="0" smtClean="0">
                          <a:ln>
                            <a:noFill/>
                          </a:ln>
                          <a:solidFill>
                            <a:schemeClr val="tx1"/>
                          </a:solidFill>
                          <a:effectLst/>
                          <a:latin typeface="ＭＳ Ｐゴシック" pitchFamily="50" charset="-128"/>
                          <a:ea typeface="ＭＳ Ｐゴシック" pitchFamily="50" charset="-128"/>
                        </a:rPr>
                        <a:t>1380</a:t>
                      </a:r>
                      <a:r>
                        <a:rPr kumimoji="1" lang="ja-JP" altLang="en-US" sz="1100" b="1" i="0" u="none" strike="noStrike" cap="none" normalizeH="0" baseline="0" dirty="0" smtClean="0">
                          <a:ln>
                            <a:noFill/>
                          </a:ln>
                          <a:solidFill>
                            <a:schemeClr val="tx1"/>
                          </a:solidFill>
                          <a:effectLst/>
                          <a:latin typeface="ＭＳ Ｐゴシック" pitchFamily="50" charset="-128"/>
                          <a:ea typeface="ＭＳ Ｐゴシック" pitchFamily="50" charset="-128"/>
                        </a:rPr>
                        <a:t>万円</a:t>
                      </a:r>
                    </a:p>
                  </a:txBody>
                  <a:tcPr marT="45716" marB="45716" anchor="ctr" horzOverflow="overflow"/>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defRPr/>
                      </a:pPr>
                      <a:r>
                        <a:rPr kumimoji="1" lang="en-US" altLang="ja-JP" sz="1600" b="0" i="0" u="none" strike="noStrike" cap="none" normalizeH="0" baseline="0" dirty="0" smtClean="0">
                          <a:ln>
                            <a:noFill/>
                          </a:ln>
                          <a:solidFill>
                            <a:schemeClr val="tx1"/>
                          </a:solidFill>
                          <a:effectLst/>
                          <a:latin typeface="ＭＳ Ｐゴシック" pitchFamily="50" charset="-128"/>
                          <a:ea typeface="ＭＳ Ｐゴシック" pitchFamily="50" charset="-128"/>
                        </a:rPr>
                        <a:t>117</a:t>
                      </a: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億</a:t>
                      </a:r>
                      <a:r>
                        <a:rPr kumimoji="1" lang="en-US" altLang="ja-JP" sz="1600" b="0" i="0" u="none" strike="noStrike" cap="none" normalizeH="0" baseline="0" dirty="0" smtClean="0">
                          <a:ln>
                            <a:noFill/>
                          </a:ln>
                          <a:solidFill>
                            <a:schemeClr val="tx1"/>
                          </a:solidFill>
                          <a:effectLst/>
                          <a:latin typeface="ＭＳ Ｐゴシック" pitchFamily="50" charset="-128"/>
                          <a:ea typeface="ＭＳ Ｐゴシック" pitchFamily="50" charset="-128"/>
                        </a:rPr>
                        <a:t>9740</a:t>
                      </a: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万円</a:t>
                      </a:r>
                      <a:endParaRPr kumimoji="1" lang="en-US" altLang="ja-JP" sz="1100" b="0" i="0" u="none" strike="noStrike" cap="none" normalizeH="0" baseline="0" dirty="0" smtClean="0">
                        <a:ln>
                          <a:noFill/>
                        </a:ln>
                        <a:solidFill>
                          <a:srgbClr val="FF0000"/>
                        </a:solidFill>
                        <a:effectLst/>
                        <a:latin typeface="ＭＳ Ｐゴシック" pitchFamily="50" charset="-128"/>
                        <a:ea typeface="ＭＳ Ｐゴシック" pitchFamily="50" charset="-128"/>
                      </a:endParaRPr>
                    </a:p>
                  </a:txBody>
                  <a:tcPr marT="45716" marB="45716" anchor="ctr" horzOverflow="overflow"/>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defRPr/>
                      </a:pPr>
                      <a:r>
                        <a:rPr kumimoji="1" lang="ja-JP" altLang="en-US" sz="1100" b="1" i="0" u="none" strike="noStrike" cap="none" normalizeH="0" baseline="0" dirty="0" smtClean="0">
                          <a:ln>
                            <a:noFill/>
                          </a:ln>
                          <a:solidFill>
                            <a:schemeClr val="tx1"/>
                          </a:solidFill>
                          <a:effectLst/>
                          <a:latin typeface="ＭＳ Ｐゴシック" pitchFamily="50" charset="-128"/>
                          <a:ea typeface="+mn-ea"/>
                        </a:rPr>
                        <a:t>▲</a:t>
                      </a:r>
                      <a:r>
                        <a:rPr kumimoji="1" lang="en-US" altLang="ja-JP" sz="1600" b="0" i="0" u="none" strike="noStrike" cap="none" normalizeH="0" baseline="0" dirty="0" smtClean="0">
                          <a:ln>
                            <a:noFill/>
                          </a:ln>
                          <a:solidFill>
                            <a:schemeClr val="tx1"/>
                          </a:solidFill>
                          <a:effectLst/>
                          <a:latin typeface="ＭＳ Ｐゴシック" pitchFamily="50" charset="-128"/>
                          <a:ea typeface="ＭＳ Ｐゴシック" pitchFamily="50" charset="-128"/>
                        </a:rPr>
                        <a:t>6</a:t>
                      </a: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億</a:t>
                      </a:r>
                      <a:r>
                        <a:rPr kumimoji="1" lang="en-US" altLang="ja-JP" sz="1600" b="0" i="0" u="none" strike="noStrike" cap="none" normalizeH="0" baseline="0" dirty="0" smtClean="0">
                          <a:ln>
                            <a:noFill/>
                          </a:ln>
                          <a:solidFill>
                            <a:schemeClr val="tx1"/>
                          </a:solidFill>
                          <a:effectLst/>
                          <a:latin typeface="ＭＳ Ｐゴシック" pitchFamily="50" charset="-128"/>
                          <a:ea typeface="ＭＳ Ｐゴシック" pitchFamily="50" charset="-128"/>
                        </a:rPr>
                        <a:t>8360</a:t>
                      </a: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万円</a:t>
                      </a:r>
                      <a:endParaRPr kumimoji="1" lang="en-US" altLang="ja-JP" sz="1100" b="0" i="0" u="none" strike="noStrike" cap="none" normalizeH="0" baseline="0" dirty="0" smtClean="0">
                        <a:ln>
                          <a:noFill/>
                        </a:ln>
                        <a:solidFill>
                          <a:srgbClr val="FF0000"/>
                        </a:solidFill>
                        <a:effectLst/>
                        <a:latin typeface="ＭＳ Ｐゴシック" pitchFamily="50" charset="-128"/>
                        <a:ea typeface="ＭＳ Ｐゴシック" pitchFamily="50" charset="-128"/>
                      </a:endParaRPr>
                    </a:p>
                  </a:txBody>
                  <a:tcPr anchor="ct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defRPr/>
                      </a:pPr>
                      <a:r>
                        <a:rPr kumimoji="1" lang="en-US" altLang="ja-JP" sz="1600" b="0" i="0" u="none" strike="noStrike" cap="none" normalizeH="0" baseline="0" dirty="0" smtClean="0">
                          <a:ln>
                            <a:noFill/>
                          </a:ln>
                          <a:solidFill>
                            <a:schemeClr val="tx1"/>
                          </a:solidFill>
                          <a:effectLst/>
                          <a:latin typeface="ＭＳ Ｐゴシック" pitchFamily="50" charset="-128"/>
                          <a:ea typeface="ＭＳ Ｐゴシック" pitchFamily="50" charset="-128"/>
                        </a:rPr>
                        <a:t>114</a:t>
                      </a: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億</a:t>
                      </a:r>
                      <a:r>
                        <a:rPr kumimoji="1" lang="en-US" altLang="ja-JP" sz="1600" b="0" i="0" u="none" strike="noStrike" cap="none" normalizeH="0" baseline="0" dirty="0" smtClean="0">
                          <a:ln>
                            <a:noFill/>
                          </a:ln>
                          <a:solidFill>
                            <a:schemeClr val="tx1"/>
                          </a:solidFill>
                          <a:effectLst/>
                          <a:latin typeface="ＭＳ Ｐゴシック" pitchFamily="50" charset="-128"/>
                          <a:ea typeface="ＭＳ Ｐゴシック" pitchFamily="50" charset="-128"/>
                        </a:rPr>
                        <a:t>2590</a:t>
                      </a: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万円</a:t>
                      </a:r>
                      <a:endParaRPr kumimoji="1" lang="en-US" altLang="ja-JP" sz="1100" b="0" i="0" u="none" strike="noStrike" cap="none" normalizeH="0" baseline="0" dirty="0" smtClean="0">
                        <a:ln>
                          <a:noFill/>
                        </a:ln>
                        <a:solidFill>
                          <a:srgbClr val="FF0000"/>
                        </a:solidFill>
                        <a:effectLst/>
                        <a:latin typeface="ＭＳ Ｐゴシック" pitchFamily="50" charset="-128"/>
                        <a:ea typeface="ＭＳ Ｐゴシック" pitchFamily="50" charset="-128"/>
                      </a:endParaRPr>
                    </a:p>
                  </a:txBody>
                  <a:tcPr anchor="ct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defRPr/>
                      </a:pPr>
                      <a:r>
                        <a:rPr kumimoji="1" lang="ja-JP" altLang="en-US" sz="1100" b="1" i="0" u="none" strike="noStrike" kern="1200" cap="none" spc="0" normalizeH="0" baseline="0" noProof="0" dirty="0" smtClean="0">
                          <a:ln>
                            <a:noFill/>
                          </a:ln>
                          <a:solidFill>
                            <a:prstClr val="black"/>
                          </a:solidFill>
                          <a:effectLst/>
                          <a:uLnTx/>
                          <a:uFillTx/>
                          <a:latin typeface="ＭＳ Ｐゴシック" pitchFamily="50" charset="-128"/>
                          <a:ea typeface="+mn-ea"/>
                          <a:cs typeface="+mn-cs"/>
                        </a:rPr>
                        <a:t>▲</a:t>
                      </a:r>
                      <a:r>
                        <a:rPr kumimoji="1" lang="en-US" altLang="ja-JP" sz="1600" b="0" i="0" u="none" strike="noStrike" cap="none" normalizeH="0" baseline="0" dirty="0" smtClean="0">
                          <a:ln>
                            <a:noFill/>
                          </a:ln>
                          <a:solidFill>
                            <a:schemeClr val="tx1"/>
                          </a:solidFill>
                          <a:effectLst/>
                          <a:latin typeface="ＭＳ Ｐゴシック" pitchFamily="50" charset="-128"/>
                          <a:ea typeface="ＭＳ Ｐゴシック" pitchFamily="50" charset="-128"/>
                        </a:rPr>
                        <a:t>3</a:t>
                      </a: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億</a:t>
                      </a:r>
                      <a:r>
                        <a:rPr kumimoji="1" lang="en-US" altLang="ja-JP" sz="1600" b="0" i="0" u="none" strike="noStrike" cap="none" normalizeH="0" baseline="0" dirty="0" smtClean="0">
                          <a:ln>
                            <a:noFill/>
                          </a:ln>
                          <a:solidFill>
                            <a:schemeClr val="tx1"/>
                          </a:solidFill>
                          <a:effectLst/>
                          <a:latin typeface="ＭＳ Ｐゴシック" pitchFamily="50" charset="-128"/>
                          <a:ea typeface="ＭＳ Ｐゴシック" pitchFamily="50" charset="-128"/>
                        </a:rPr>
                        <a:t>1210</a:t>
                      </a: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万円</a:t>
                      </a:r>
                      <a:endParaRPr kumimoji="1" lang="en-US" altLang="ja-JP" sz="1100" b="0" i="0" u="none" strike="noStrike" cap="none" normalizeH="0" baseline="0" dirty="0" smtClean="0">
                        <a:ln>
                          <a:noFill/>
                        </a:ln>
                        <a:solidFill>
                          <a:srgbClr val="FF0000"/>
                        </a:solidFill>
                        <a:effectLst/>
                        <a:latin typeface="ＭＳ Ｐゴシック" pitchFamily="50" charset="-128"/>
                        <a:ea typeface="ＭＳ Ｐゴシック" pitchFamily="50" charset="-128"/>
                      </a:endParaRPr>
                    </a:p>
                  </a:txBody>
                  <a:tcPr anchor="ctr"/>
                </a:tc>
              </a:tr>
              <a:tr h="468052">
                <a:tc>
                  <a:txBody>
                    <a:bodyPr/>
                    <a:lstStyle/>
                    <a:p>
                      <a:r>
                        <a:rPr kumimoji="1" lang="ja-JP" altLang="en-US" sz="1400" dirty="0" smtClean="0"/>
                        <a:t>事業費用・本部費</a:t>
                      </a:r>
                      <a:endParaRPr kumimoji="1" lang="ja-JP" altLang="en-US" sz="1400" dirty="0"/>
                    </a:p>
                  </a:txBody>
                  <a:tcPr anchor="ct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1" lang="en-US" altLang="ja-JP" sz="1600" b="1" i="0" u="none" strike="noStrike" cap="none" normalizeH="0" baseline="0" dirty="0" smtClean="0">
                          <a:ln>
                            <a:noFill/>
                          </a:ln>
                          <a:solidFill>
                            <a:schemeClr val="tx1"/>
                          </a:solidFill>
                          <a:effectLst/>
                          <a:latin typeface="ＭＳ Ｐゴシック" pitchFamily="50" charset="-128"/>
                          <a:ea typeface="ＭＳ Ｐゴシック" pitchFamily="50" charset="-128"/>
                        </a:rPr>
                        <a:t>108</a:t>
                      </a:r>
                      <a:r>
                        <a:rPr kumimoji="1" lang="ja-JP" altLang="en-US" sz="1100" b="1" i="0" u="none" strike="noStrike" cap="none" normalizeH="0" baseline="0" dirty="0" smtClean="0">
                          <a:ln>
                            <a:noFill/>
                          </a:ln>
                          <a:solidFill>
                            <a:schemeClr val="tx1"/>
                          </a:solidFill>
                          <a:effectLst/>
                          <a:latin typeface="ＭＳ Ｐゴシック" pitchFamily="50" charset="-128"/>
                          <a:ea typeface="ＭＳ Ｐゴシック" pitchFamily="50" charset="-128"/>
                        </a:rPr>
                        <a:t>億</a:t>
                      </a:r>
                      <a:r>
                        <a:rPr kumimoji="1" lang="en-US" altLang="ja-JP" sz="1600" b="1" i="0" u="none" strike="noStrike" cap="none" normalizeH="0" baseline="0" dirty="0" smtClean="0">
                          <a:ln>
                            <a:noFill/>
                          </a:ln>
                          <a:solidFill>
                            <a:schemeClr val="tx1"/>
                          </a:solidFill>
                          <a:effectLst/>
                          <a:latin typeface="ＭＳ Ｐゴシック" pitchFamily="50" charset="-128"/>
                          <a:ea typeface="ＭＳ Ｐゴシック" pitchFamily="50" charset="-128"/>
                        </a:rPr>
                        <a:t>1150</a:t>
                      </a:r>
                      <a:r>
                        <a:rPr kumimoji="1" lang="ja-JP" altLang="en-US" sz="1100" b="1" i="0" u="none" strike="noStrike" cap="none" normalizeH="0" baseline="0" dirty="0" smtClean="0">
                          <a:ln>
                            <a:noFill/>
                          </a:ln>
                          <a:solidFill>
                            <a:schemeClr val="tx1"/>
                          </a:solidFill>
                          <a:effectLst/>
                          <a:latin typeface="ＭＳ Ｐゴシック" pitchFamily="50" charset="-128"/>
                          <a:ea typeface="ＭＳ Ｐゴシック" pitchFamily="50" charset="-128"/>
                        </a:rPr>
                        <a:t>万円</a:t>
                      </a:r>
                    </a:p>
                  </a:txBody>
                  <a:tcPr marT="45716" marB="45716" anchor="ctr" horzOverflow="overflow"/>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defRPr/>
                      </a:pPr>
                      <a:r>
                        <a:rPr kumimoji="1" lang="en-US" altLang="ja-JP" sz="1600" b="0" i="0" u="none" strike="noStrike" cap="none" normalizeH="0" baseline="0" dirty="0" smtClean="0">
                          <a:ln>
                            <a:noFill/>
                          </a:ln>
                          <a:solidFill>
                            <a:schemeClr val="tx1"/>
                          </a:solidFill>
                          <a:effectLst/>
                          <a:latin typeface="ＭＳ Ｐゴシック" pitchFamily="50" charset="-128"/>
                          <a:ea typeface="ＭＳ Ｐゴシック" pitchFamily="50" charset="-128"/>
                        </a:rPr>
                        <a:t>115</a:t>
                      </a: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億</a:t>
                      </a:r>
                      <a:r>
                        <a:rPr kumimoji="1" lang="en-US" altLang="ja-JP" sz="1600" b="0" i="0" u="none" strike="noStrike" cap="none" normalizeH="0" baseline="0" dirty="0" smtClean="0">
                          <a:ln>
                            <a:noFill/>
                          </a:ln>
                          <a:solidFill>
                            <a:schemeClr val="tx1"/>
                          </a:solidFill>
                          <a:effectLst/>
                          <a:latin typeface="ＭＳ Ｐゴシック" pitchFamily="50" charset="-128"/>
                          <a:ea typeface="ＭＳ Ｐゴシック" pitchFamily="50" charset="-128"/>
                        </a:rPr>
                        <a:t>2970</a:t>
                      </a: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万円</a:t>
                      </a:r>
                      <a:endParaRPr kumimoji="1" lang="en-US" altLang="ja-JP" sz="1100" b="0" i="0" u="none" strike="noStrike" cap="none" normalizeH="0" baseline="0" dirty="0" smtClean="0">
                        <a:ln>
                          <a:noFill/>
                        </a:ln>
                        <a:solidFill>
                          <a:srgbClr val="FF0000"/>
                        </a:solidFill>
                        <a:effectLst/>
                        <a:latin typeface="ＭＳ Ｐゴシック" pitchFamily="50" charset="-128"/>
                        <a:ea typeface="ＭＳ Ｐゴシック" pitchFamily="50" charset="-128"/>
                      </a:endParaRPr>
                    </a:p>
                  </a:txBody>
                  <a:tcPr marT="45716" marB="45716" anchor="ctr" horzOverflow="overflow"/>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defRPr/>
                      </a:pPr>
                      <a:r>
                        <a:rPr kumimoji="1" lang="ja-JP" altLang="en-US" sz="1100" b="1" i="0" u="none" strike="noStrike" cap="none" normalizeH="0" baseline="0" dirty="0" smtClean="0">
                          <a:ln>
                            <a:noFill/>
                          </a:ln>
                          <a:solidFill>
                            <a:schemeClr val="tx1"/>
                          </a:solidFill>
                          <a:effectLst/>
                          <a:latin typeface="ＭＳ Ｐゴシック" pitchFamily="50" charset="-128"/>
                          <a:ea typeface="+mn-ea"/>
                        </a:rPr>
                        <a:t>▲</a:t>
                      </a:r>
                      <a:r>
                        <a:rPr kumimoji="1" lang="en-US" altLang="ja-JP" sz="1600" b="0" i="0" u="none" strike="noStrike" cap="none" normalizeH="0" baseline="0" dirty="0" smtClean="0">
                          <a:ln>
                            <a:noFill/>
                          </a:ln>
                          <a:solidFill>
                            <a:schemeClr val="tx1"/>
                          </a:solidFill>
                          <a:effectLst/>
                          <a:latin typeface="ＭＳ Ｐゴシック" pitchFamily="50" charset="-128"/>
                          <a:ea typeface="ＭＳ Ｐゴシック" pitchFamily="50" charset="-128"/>
                        </a:rPr>
                        <a:t>7</a:t>
                      </a: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億</a:t>
                      </a:r>
                      <a:r>
                        <a:rPr kumimoji="1" lang="en-US" altLang="ja-JP" sz="1600" b="0" i="0" u="none" strike="noStrike" cap="none" normalizeH="0" baseline="0" dirty="0" smtClean="0">
                          <a:ln>
                            <a:noFill/>
                          </a:ln>
                          <a:solidFill>
                            <a:schemeClr val="tx1"/>
                          </a:solidFill>
                          <a:effectLst/>
                          <a:latin typeface="ＭＳ Ｐゴシック" pitchFamily="50" charset="-128"/>
                          <a:ea typeface="ＭＳ Ｐゴシック" pitchFamily="50" charset="-128"/>
                        </a:rPr>
                        <a:t>1810</a:t>
                      </a: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万円</a:t>
                      </a:r>
                      <a:endParaRPr kumimoji="1" lang="en-US" altLang="ja-JP" sz="1100" b="0" i="0" u="none" strike="noStrike" cap="none" normalizeH="0" baseline="0" dirty="0" smtClean="0">
                        <a:ln>
                          <a:noFill/>
                        </a:ln>
                        <a:solidFill>
                          <a:srgbClr val="FF0000"/>
                        </a:solidFill>
                        <a:effectLst/>
                        <a:latin typeface="ＭＳ Ｐゴシック" pitchFamily="50" charset="-128"/>
                        <a:ea typeface="ＭＳ Ｐゴシック" pitchFamily="50" charset="-128"/>
                      </a:endParaRPr>
                    </a:p>
                  </a:txBody>
                  <a:tcPr anchor="ct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defRPr/>
                      </a:pPr>
                      <a:r>
                        <a:rPr kumimoji="1" lang="en-US" altLang="ja-JP" sz="1600" b="0" i="0" u="none" strike="noStrike" cap="none" normalizeH="0" baseline="0" dirty="0" smtClean="0">
                          <a:ln>
                            <a:noFill/>
                          </a:ln>
                          <a:solidFill>
                            <a:schemeClr val="tx1"/>
                          </a:solidFill>
                          <a:effectLst/>
                          <a:latin typeface="ＭＳ Ｐゴシック" pitchFamily="50" charset="-128"/>
                          <a:ea typeface="+mn-ea"/>
                        </a:rPr>
                        <a:t>114</a:t>
                      </a:r>
                      <a:r>
                        <a:rPr kumimoji="1" lang="ja-JP" altLang="en-US" sz="1100" b="0" i="0" u="none" strike="noStrike" cap="none" normalizeH="0" baseline="0" dirty="0" smtClean="0">
                          <a:ln>
                            <a:noFill/>
                          </a:ln>
                          <a:solidFill>
                            <a:schemeClr val="tx1"/>
                          </a:solidFill>
                          <a:effectLst/>
                          <a:latin typeface="ＭＳ Ｐゴシック" pitchFamily="50" charset="-128"/>
                          <a:ea typeface="+mn-ea"/>
                        </a:rPr>
                        <a:t>億</a:t>
                      </a:r>
                      <a:r>
                        <a:rPr kumimoji="1" lang="en-US" altLang="ja-JP" sz="1600" b="0" i="0" u="none" strike="noStrike" cap="none" normalizeH="0" baseline="0" dirty="0" smtClean="0">
                          <a:ln>
                            <a:noFill/>
                          </a:ln>
                          <a:solidFill>
                            <a:schemeClr val="tx1"/>
                          </a:solidFill>
                          <a:effectLst/>
                          <a:latin typeface="ＭＳ Ｐゴシック" pitchFamily="50" charset="-128"/>
                          <a:ea typeface="+mn-ea"/>
                        </a:rPr>
                        <a:t>2810</a:t>
                      </a:r>
                      <a:r>
                        <a:rPr kumimoji="1" lang="ja-JP" altLang="en-US" sz="1100" b="0" i="0" u="none" strike="noStrike" cap="none" normalizeH="0" baseline="0" dirty="0" smtClean="0">
                          <a:ln>
                            <a:noFill/>
                          </a:ln>
                          <a:solidFill>
                            <a:schemeClr val="tx1"/>
                          </a:solidFill>
                          <a:effectLst/>
                          <a:latin typeface="ＭＳ Ｐゴシック" pitchFamily="50" charset="-128"/>
                          <a:ea typeface="+mn-ea"/>
                        </a:rPr>
                        <a:t>万円</a:t>
                      </a:r>
                      <a:endParaRPr kumimoji="1" lang="en-US" altLang="ja-JP" sz="1100" b="0" i="0" u="none" strike="noStrike" cap="none" normalizeH="0" baseline="0" dirty="0" smtClean="0">
                        <a:ln>
                          <a:noFill/>
                        </a:ln>
                        <a:solidFill>
                          <a:srgbClr val="FF0000"/>
                        </a:solidFill>
                        <a:effectLst/>
                        <a:latin typeface="ＭＳ Ｐゴシック" pitchFamily="50" charset="-128"/>
                        <a:ea typeface="+mn-ea"/>
                      </a:endParaRPr>
                    </a:p>
                  </a:txBody>
                  <a:tcPr anchor="ct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defRPr/>
                      </a:pPr>
                      <a:r>
                        <a:rPr kumimoji="1" lang="ja-JP" altLang="en-US" sz="1100" b="1" i="0" u="none" strike="noStrike" kern="1200" cap="none" spc="0" normalizeH="0" baseline="0" noProof="0" dirty="0" smtClean="0">
                          <a:ln>
                            <a:noFill/>
                          </a:ln>
                          <a:solidFill>
                            <a:prstClr val="black"/>
                          </a:solidFill>
                          <a:effectLst/>
                          <a:uLnTx/>
                          <a:uFillTx/>
                          <a:latin typeface="ＭＳ Ｐゴシック" pitchFamily="50" charset="-128"/>
                          <a:ea typeface="+mn-ea"/>
                          <a:cs typeface="+mn-cs"/>
                        </a:rPr>
                        <a:t>▲</a:t>
                      </a:r>
                      <a:r>
                        <a:rPr kumimoji="1" lang="en-US" altLang="ja-JP" sz="1600" b="0" i="0" u="none" strike="noStrike" cap="none" normalizeH="0" baseline="0" dirty="0" smtClean="0">
                          <a:ln>
                            <a:noFill/>
                          </a:ln>
                          <a:solidFill>
                            <a:schemeClr val="tx1"/>
                          </a:solidFill>
                          <a:effectLst/>
                          <a:latin typeface="ＭＳ Ｐゴシック" pitchFamily="50" charset="-128"/>
                          <a:ea typeface="ＭＳ Ｐゴシック" pitchFamily="50" charset="-128"/>
                        </a:rPr>
                        <a:t>6</a:t>
                      </a: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億</a:t>
                      </a:r>
                      <a:r>
                        <a:rPr kumimoji="1" lang="en-US" altLang="ja-JP" sz="1600" b="0" i="0" u="none" strike="noStrike" cap="none" normalizeH="0" baseline="0" dirty="0" smtClean="0">
                          <a:ln>
                            <a:noFill/>
                          </a:ln>
                          <a:solidFill>
                            <a:schemeClr val="tx1"/>
                          </a:solidFill>
                          <a:effectLst/>
                          <a:latin typeface="ＭＳ Ｐゴシック" pitchFamily="50" charset="-128"/>
                          <a:ea typeface="ＭＳ Ｐゴシック" pitchFamily="50" charset="-128"/>
                        </a:rPr>
                        <a:t>1660</a:t>
                      </a: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万円</a:t>
                      </a:r>
                      <a:endParaRPr kumimoji="1" lang="en-US" altLang="ja-JP" sz="1100" b="0" i="0" u="none" strike="noStrike" cap="none" normalizeH="0" baseline="0" dirty="0" smtClean="0">
                        <a:ln>
                          <a:noFill/>
                        </a:ln>
                        <a:solidFill>
                          <a:srgbClr val="FF0000"/>
                        </a:solidFill>
                        <a:effectLst/>
                        <a:latin typeface="ＭＳ Ｐゴシック" pitchFamily="50" charset="-128"/>
                        <a:ea typeface="ＭＳ Ｐゴシック" pitchFamily="50" charset="-128"/>
                      </a:endParaRPr>
                    </a:p>
                  </a:txBody>
                  <a:tcPr anchor="ctr"/>
                </a:tc>
              </a:tr>
              <a:tr h="468052">
                <a:tc>
                  <a:txBody>
                    <a:bodyPr/>
                    <a:lstStyle/>
                    <a:p>
                      <a:r>
                        <a:rPr kumimoji="1" lang="ja-JP" altLang="en-US" sz="1400" dirty="0" smtClean="0"/>
                        <a:t>事業剰余金</a:t>
                      </a:r>
                      <a:endParaRPr kumimoji="1" lang="ja-JP" altLang="en-US" sz="1400" dirty="0"/>
                    </a:p>
                  </a:txBody>
                  <a:tcPr anchor="ct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1" lang="en-US" altLang="ja-JP" sz="1600" b="1" i="0" u="none" strike="noStrike" cap="none" normalizeH="0" baseline="0" dirty="0" smtClean="0">
                          <a:ln>
                            <a:noFill/>
                          </a:ln>
                          <a:solidFill>
                            <a:schemeClr val="tx1"/>
                          </a:solidFill>
                          <a:effectLst/>
                          <a:latin typeface="ＭＳ Ｐゴシック" pitchFamily="50" charset="-128"/>
                          <a:ea typeface="ＭＳ Ｐゴシック" pitchFamily="50" charset="-128"/>
                        </a:rPr>
                        <a:t>3</a:t>
                      </a:r>
                      <a:r>
                        <a:rPr kumimoji="1" lang="ja-JP" altLang="en-US" sz="1100" b="1" i="0" u="none" strike="noStrike" cap="none" normalizeH="0" baseline="0" dirty="0" smtClean="0">
                          <a:ln>
                            <a:noFill/>
                          </a:ln>
                          <a:solidFill>
                            <a:schemeClr val="tx1"/>
                          </a:solidFill>
                          <a:effectLst/>
                          <a:latin typeface="ＭＳ Ｐゴシック" pitchFamily="50" charset="-128"/>
                          <a:ea typeface="ＭＳ Ｐゴシック" pitchFamily="50" charset="-128"/>
                        </a:rPr>
                        <a:t>億</a:t>
                      </a:r>
                      <a:r>
                        <a:rPr kumimoji="1" lang="en-US" altLang="ja-JP" sz="1600" b="1" i="0" u="none" strike="noStrike" cap="none" normalizeH="0" baseline="0" dirty="0" smtClean="0">
                          <a:ln>
                            <a:noFill/>
                          </a:ln>
                          <a:solidFill>
                            <a:schemeClr val="tx1"/>
                          </a:solidFill>
                          <a:effectLst/>
                          <a:latin typeface="ＭＳ Ｐゴシック" pitchFamily="50" charset="-128"/>
                          <a:ea typeface="ＭＳ Ｐゴシック" pitchFamily="50" charset="-128"/>
                        </a:rPr>
                        <a:t>230</a:t>
                      </a:r>
                      <a:r>
                        <a:rPr kumimoji="1" lang="ja-JP" altLang="en-US" sz="1100" b="1" i="0" u="none" strike="noStrike" cap="none" normalizeH="0" baseline="0" dirty="0" smtClean="0">
                          <a:ln>
                            <a:noFill/>
                          </a:ln>
                          <a:solidFill>
                            <a:schemeClr val="tx1"/>
                          </a:solidFill>
                          <a:effectLst/>
                          <a:latin typeface="ＭＳ Ｐゴシック" pitchFamily="50" charset="-128"/>
                          <a:ea typeface="ＭＳ Ｐゴシック" pitchFamily="50" charset="-128"/>
                        </a:rPr>
                        <a:t>万円</a:t>
                      </a:r>
                    </a:p>
                  </a:txBody>
                  <a:tcPr marT="45716" marB="45716" anchor="ctr" horzOverflow="overflow"/>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defRPr/>
                      </a:pPr>
                      <a:r>
                        <a:rPr kumimoji="1" lang="en-US" altLang="ja-JP" sz="1600" b="0" i="0" u="none" strike="noStrike" cap="none" normalizeH="0" baseline="0" dirty="0" smtClean="0">
                          <a:ln>
                            <a:noFill/>
                          </a:ln>
                          <a:solidFill>
                            <a:schemeClr val="tx1"/>
                          </a:solidFill>
                          <a:effectLst/>
                          <a:latin typeface="ＭＳ Ｐゴシック" pitchFamily="50" charset="-128"/>
                          <a:ea typeface="ＭＳ Ｐゴシック" pitchFamily="50" charset="-128"/>
                        </a:rPr>
                        <a:t>2</a:t>
                      </a: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億</a:t>
                      </a:r>
                      <a:r>
                        <a:rPr kumimoji="1" lang="en-US" altLang="ja-JP" sz="1600" b="0" i="0" u="none" strike="noStrike" cap="none" normalizeH="0" baseline="0" dirty="0" smtClean="0">
                          <a:ln>
                            <a:noFill/>
                          </a:ln>
                          <a:solidFill>
                            <a:schemeClr val="tx1"/>
                          </a:solidFill>
                          <a:effectLst/>
                          <a:latin typeface="ＭＳ Ｐゴシック" pitchFamily="50" charset="-128"/>
                          <a:ea typeface="ＭＳ Ｐゴシック" pitchFamily="50" charset="-128"/>
                        </a:rPr>
                        <a:t>6670</a:t>
                      </a: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万円</a:t>
                      </a:r>
                      <a:endParaRPr kumimoji="1" lang="en-US" altLang="ja-JP" sz="1100" b="0" i="0" u="none" strike="noStrike" cap="none" normalizeH="0" baseline="0" dirty="0" smtClean="0">
                        <a:ln>
                          <a:noFill/>
                        </a:ln>
                        <a:solidFill>
                          <a:srgbClr val="FF0000"/>
                        </a:solidFill>
                        <a:effectLst/>
                        <a:latin typeface="ＭＳ Ｐゴシック" pitchFamily="50" charset="-128"/>
                        <a:ea typeface="ＭＳ Ｐゴシック" pitchFamily="50" charset="-128"/>
                      </a:endParaRPr>
                    </a:p>
                  </a:txBody>
                  <a:tcPr marT="45716" marB="45716" anchor="ctr" horzOverflow="overflow"/>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defRPr/>
                      </a:pPr>
                      <a:r>
                        <a:rPr kumimoji="1" lang="ja-JP" altLang="en-US" sz="1100" b="1" i="0" u="none" strike="noStrike" kern="1200" cap="none" spc="0" normalizeH="0" baseline="0" noProof="0" dirty="0" smtClean="0">
                          <a:ln>
                            <a:noFill/>
                          </a:ln>
                          <a:solidFill>
                            <a:prstClr val="black"/>
                          </a:solidFill>
                          <a:effectLst/>
                          <a:uLnTx/>
                          <a:uFillTx/>
                          <a:latin typeface="ＭＳ Ｐゴシック" pitchFamily="50" charset="-128"/>
                          <a:ea typeface="+mn-ea"/>
                          <a:cs typeface="+mn-cs"/>
                        </a:rPr>
                        <a:t>▲</a:t>
                      </a:r>
                      <a:r>
                        <a:rPr kumimoji="1" lang="en-US" altLang="ja-JP" sz="1600" b="0" i="0" u="none" strike="noStrike" cap="none" normalizeH="0" baseline="0" dirty="0" smtClean="0">
                          <a:ln>
                            <a:noFill/>
                          </a:ln>
                          <a:solidFill>
                            <a:schemeClr val="tx1"/>
                          </a:solidFill>
                          <a:effectLst/>
                          <a:latin typeface="ＭＳ Ｐゴシック" pitchFamily="50" charset="-128"/>
                          <a:ea typeface="ＭＳ Ｐゴシック" pitchFamily="50" charset="-128"/>
                        </a:rPr>
                        <a:t>3550</a:t>
                      </a: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万円</a:t>
                      </a:r>
                      <a:endParaRPr kumimoji="1" lang="en-US" altLang="ja-JP" sz="1100" b="0" i="0" u="none" strike="noStrike" cap="none" normalizeH="0" baseline="0" dirty="0" smtClean="0">
                        <a:ln>
                          <a:noFill/>
                        </a:ln>
                        <a:solidFill>
                          <a:srgbClr val="FF0000"/>
                        </a:solidFill>
                        <a:effectLst/>
                        <a:latin typeface="ＭＳ Ｐゴシック" pitchFamily="50" charset="-128"/>
                        <a:ea typeface="ＭＳ Ｐゴシック" pitchFamily="50" charset="-128"/>
                      </a:endParaRPr>
                    </a:p>
                  </a:txBody>
                  <a:tcPr anchor="ct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defRPr/>
                      </a:pPr>
                      <a:r>
                        <a:rPr kumimoji="1" lang="ja-JP" altLang="en-US" sz="1100" b="1" i="0" u="none" strike="noStrike" kern="1200" cap="none" spc="0" normalizeH="0" baseline="0" noProof="0" dirty="0" smtClean="0">
                          <a:ln>
                            <a:noFill/>
                          </a:ln>
                          <a:solidFill>
                            <a:prstClr val="black"/>
                          </a:solidFill>
                          <a:effectLst/>
                          <a:uLnTx/>
                          <a:uFillTx/>
                          <a:latin typeface="ＭＳ Ｐゴシック" pitchFamily="50" charset="-128"/>
                          <a:ea typeface="+mn-ea"/>
                          <a:cs typeface="+mn-cs"/>
                        </a:rPr>
                        <a:t>▲</a:t>
                      </a:r>
                      <a:r>
                        <a:rPr kumimoji="1" lang="en-US" altLang="ja-JP" sz="1600" b="0" i="0" u="none" strike="noStrike" cap="none" normalizeH="0" baseline="0" dirty="0" smtClean="0">
                          <a:ln>
                            <a:noFill/>
                          </a:ln>
                          <a:solidFill>
                            <a:schemeClr val="tx1"/>
                          </a:solidFill>
                          <a:effectLst/>
                          <a:latin typeface="ＭＳ Ｐゴシック" pitchFamily="50" charset="-128"/>
                          <a:ea typeface="ＭＳ Ｐゴシック" pitchFamily="50" charset="-128"/>
                        </a:rPr>
                        <a:t>220</a:t>
                      </a: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万円</a:t>
                      </a:r>
                      <a:endParaRPr kumimoji="1" lang="en-US" altLang="ja-JP" sz="1100" b="0" i="0" u="none" strike="noStrike" cap="none" normalizeH="0" baseline="0" dirty="0" smtClean="0">
                        <a:ln>
                          <a:noFill/>
                        </a:ln>
                        <a:solidFill>
                          <a:srgbClr val="FF0000"/>
                        </a:solidFill>
                        <a:effectLst/>
                        <a:latin typeface="ＭＳ Ｐゴシック" pitchFamily="50" charset="-128"/>
                        <a:ea typeface="ＭＳ Ｐゴシック" pitchFamily="50" charset="-128"/>
                      </a:endParaRPr>
                    </a:p>
                  </a:txBody>
                  <a:tcPr anchor="ct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defRPr/>
                      </a:pPr>
                      <a:r>
                        <a:rPr kumimoji="1" lang="en-US" altLang="ja-JP" sz="1600" b="0" i="0" u="none" strike="noStrike" cap="none" normalizeH="0" baseline="0" dirty="0" smtClean="0">
                          <a:ln>
                            <a:noFill/>
                          </a:ln>
                          <a:solidFill>
                            <a:schemeClr val="tx1"/>
                          </a:solidFill>
                          <a:effectLst/>
                          <a:latin typeface="ＭＳ Ｐゴシック" pitchFamily="50" charset="-128"/>
                          <a:ea typeface="ＭＳ Ｐゴシック" pitchFamily="50" charset="-128"/>
                        </a:rPr>
                        <a:t>3</a:t>
                      </a: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億</a:t>
                      </a:r>
                      <a:r>
                        <a:rPr kumimoji="1" lang="en-US" altLang="ja-JP" sz="1600" b="0" i="0" u="none" strike="noStrike" cap="none" normalizeH="0" baseline="0" dirty="0" smtClean="0">
                          <a:ln>
                            <a:noFill/>
                          </a:ln>
                          <a:solidFill>
                            <a:schemeClr val="tx1"/>
                          </a:solidFill>
                          <a:effectLst/>
                          <a:latin typeface="ＭＳ Ｐゴシック" pitchFamily="50" charset="-128"/>
                          <a:ea typeface="ＭＳ Ｐゴシック" pitchFamily="50" charset="-128"/>
                        </a:rPr>
                        <a:t>450</a:t>
                      </a: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万円</a:t>
                      </a:r>
                      <a:endParaRPr kumimoji="1" lang="en-US" altLang="ja-JP" sz="1100" b="0" i="0" u="none" strike="noStrike" cap="none" normalizeH="0" baseline="0" dirty="0" smtClean="0">
                        <a:ln>
                          <a:noFill/>
                        </a:ln>
                        <a:solidFill>
                          <a:srgbClr val="FF0000"/>
                        </a:solidFill>
                        <a:effectLst/>
                        <a:latin typeface="ＭＳ Ｐゴシック" pitchFamily="50" charset="-128"/>
                        <a:ea typeface="ＭＳ Ｐゴシック" pitchFamily="50" charset="-128"/>
                      </a:endParaRPr>
                    </a:p>
                  </a:txBody>
                  <a:tcPr anchor="ctr"/>
                </a:tc>
              </a:tr>
              <a:tr h="468052">
                <a:tc>
                  <a:txBody>
                    <a:bodyPr/>
                    <a:lstStyle/>
                    <a:p>
                      <a:r>
                        <a:rPr kumimoji="1" lang="ja-JP" altLang="en-US" sz="1400" dirty="0" smtClean="0"/>
                        <a:t>事業外収入</a:t>
                      </a:r>
                      <a:endParaRPr kumimoji="1" lang="ja-JP" altLang="en-US" sz="1400" dirty="0"/>
                    </a:p>
                  </a:txBody>
                  <a:tcPr anchor="ct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1" lang="en-US" altLang="ja-JP" sz="1600" b="1" i="0" u="none" strike="noStrike" cap="none" normalizeH="0" baseline="0" dirty="0" smtClean="0">
                          <a:ln>
                            <a:noFill/>
                          </a:ln>
                          <a:solidFill>
                            <a:schemeClr val="tx1"/>
                          </a:solidFill>
                          <a:effectLst/>
                          <a:latin typeface="ＭＳ Ｐゴシック" pitchFamily="50" charset="-128"/>
                          <a:ea typeface="ＭＳ Ｐゴシック" pitchFamily="50" charset="-128"/>
                        </a:rPr>
                        <a:t>6</a:t>
                      </a:r>
                      <a:r>
                        <a:rPr kumimoji="1" lang="ja-JP" altLang="en-US" sz="1100" b="1" i="0" u="none" strike="noStrike" cap="none" normalizeH="0" baseline="0" dirty="0" smtClean="0">
                          <a:ln>
                            <a:noFill/>
                          </a:ln>
                          <a:solidFill>
                            <a:schemeClr val="tx1"/>
                          </a:solidFill>
                          <a:effectLst/>
                          <a:latin typeface="ＭＳ Ｐゴシック" pitchFamily="50" charset="-128"/>
                          <a:ea typeface="ＭＳ Ｐゴシック" pitchFamily="50" charset="-128"/>
                        </a:rPr>
                        <a:t>億</a:t>
                      </a:r>
                      <a:r>
                        <a:rPr kumimoji="1" lang="en-US" altLang="ja-JP" sz="1600" b="1" i="0" u="none" strike="noStrike" cap="none" normalizeH="0" baseline="0" dirty="0" smtClean="0">
                          <a:ln>
                            <a:noFill/>
                          </a:ln>
                          <a:solidFill>
                            <a:schemeClr val="tx1"/>
                          </a:solidFill>
                          <a:effectLst/>
                          <a:latin typeface="ＭＳ Ｐゴシック" pitchFamily="50" charset="-128"/>
                          <a:ea typeface="ＭＳ Ｐゴシック" pitchFamily="50" charset="-128"/>
                        </a:rPr>
                        <a:t>6280</a:t>
                      </a:r>
                      <a:r>
                        <a:rPr kumimoji="1" lang="ja-JP" altLang="en-US" sz="1100" b="1" i="0" u="none" strike="noStrike" cap="none" normalizeH="0" baseline="0" dirty="0" smtClean="0">
                          <a:ln>
                            <a:noFill/>
                          </a:ln>
                          <a:solidFill>
                            <a:schemeClr val="tx1"/>
                          </a:solidFill>
                          <a:effectLst/>
                          <a:latin typeface="ＭＳ Ｐゴシック" pitchFamily="50" charset="-128"/>
                          <a:ea typeface="ＭＳ Ｐゴシック" pitchFamily="50" charset="-128"/>
                        </a:rPr>
                        <a:t>万円</a:t>
                      </a:r>
                    </a:p>
                  </a:txBody>
                  <a:tcPr anchor="ct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defRPr/>
                      </a:pPr>
                      <a:r>
                        <a:rPr kumimoji="1" lang="en-US" altLang="ja-JP" sz="1600" b="0" i="0" u="none" strike="noStrike" cap="none" normalizeH="0" baseline="0" dirty="0" smtClean="0">
                          <a:ln>
                            <a:noFill/>
                          </a:ln>
                          <a:solidFill>
                            <a:schemeClr val="tx1"/>
                          </a:solidFill>
                          <a:effectLst/>
                          <a:latin typeface="ＭＳ Ｐゴシック" pitchFamily="50" charset="-128"/>
                          <a:ea typeface="ＭＳ Ｐゴシック" pitchFamily="50" charset="-128"/>
                        </a:rPr>
                        <a:t>1</a:t>
                      </a: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億</a:t>
                      </a:r>
                      <a:r>
                        <a:rPr kumimoji="1" lang="en-US" altLang="ja-JP" sz="1600" b="0" i="0" u="none" strike="noStrike" cap="none" normalizeH="0" baseline="0" dirty="0" smtClean="0">
                          <a:ln>
                            <a:noFill/>
                          </a:ln>
                          <a:solidFill>
                            <a:schemeClr val="tx1"/>
                          </a:solidFill>
                          <a:effectLst/>
                          <a:latin typeface="ＭＳ Ｐゴシック" pitchFamily="50" charset="-128"/>
                          <a:ea typeface="ＭＳ Ｐゴシック" pitchFamily="50" charset="-128"/>
                        </a:rPr>
                        <a:t>6250</a:t>
                      </a: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万円</a:t>
                      </a:r>
                      <a:endParaRPr kumimoji="1" lang="en-US" altLang="ja-JP" sz="1100" b="0" i="0" u="none" strike="noStrike" cap="none" normalizeH="0" baseline="0" dirty="0" smtClean="0">
                        <a:ln>
                          <a:noFill/>
                        </a:ln>
                        <a:solidFill>
                          <a:srgbClr val="FF0000"/>
                        </a:solidFill>
                        <a:effectLst/>
                        <a:latin typeface="ＭＳ Ｐゴシック" pitchFamily="50" charset="-128"/>
                        <a:ea typeface="ＭＳ Ｐゴシック" pitchFamily="50" charset="-128"/>
                      </a:endParaRPr>
                    </a:p>
                  </a:txBody>
                  <a:tcPr anchor="ct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defRPr/>
                      </a:pPr>
                      <a:r>
                        <a:rPr kumimoji="1" lang="en-US" altLang="ja-JP" sz="1600" b="0" i="0" u="none" strike="noStrike" cap="none" normalizeH="0" baseline="0" dirty="0" smtClean="0">
                          <a:ln>
                            <a:noFill/>
                          </a:ln>
                          <a:solidFill>
                            <a:schemeClr val="tx1"/>
                          </a:solidFill>
                          <a:effectLst/>
                          <a:latin typeface="ＭＳ Ｐゴシック" pitchFamily="50" charset="-128"/>
                          <a:ea typeface="ＭＳ Ｐゴシック" pitchFamily="50" charset="-128"/>
                        </a:rPr>
                        <a:t>5</a:t>
                      </a: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億</a:t>
                      </a:r>
                      <a:r>
                        <a:rPr kumimoji="1" lang="en-US" altLang="ja-JP" sz="1600" b="0" i="0" u="none" strike="noStrike" cap="none" normalizeH="0" baseline="0" dirty="0" smtClean="0">
                          <a:ln>
                            <a:noFill/>
                          </a:ln>
                          <a:solidFill>
                            <a:schemeClr val="tx1"/>
                          </a:solidFill>
                          <a:effectLst/>
                          <a:latin typeface="ＭＳ Ｐゴシック" pitchFamily="50" charset="-128"/>
                          <a:ea typeface="ＭＳ Ｐゴシック" pitchFamily="50" charset="-128"/>
                        </a:rPr>
                        <a:t>30</a:t>
                      </a: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万円</a:t>
                      </a:r>
                      <a:endParaRPr kumimoji="1" lang="en-US" altLang="ja-JP" sz="1100" b="0" i="0" u="none" strike="noStrike" cap="none" normalizeH="0" baseline="0" dirty="0" smtClean="0">
                        <a:ln>
                          <a:noFill/>
                        </a:ln>
                        <a:solidFill>
                          <a:srgbClr val="FF0000"/>
                        </a:solidFill>
                        <a:effectLst/>
                        <a:latin typeface="ＭＳ Ｐゴシック" pitchFamily="50" charset="-128"/>
                        <a:ea typeface="ＭＳ Ｐゴシック" pitchFamily="50" charset="-128"/>
                      </a:endParaRPr>
                    </a:p>
                  </a:txBody>
                  <a:tcPr anchor="ct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defRPr/>
                      </a:pPr>
                      <a:r>
                        <a:rPr kumimoji="1" lang="en-US" altLang="ja-JP" sz="1600" b="0" i="0" u="none" strike="noStrike" cap="none" normalizeH="0" baseline="0" dirty="0" smtClean="0">
                          <a:ln>
                            <a:noFill/>
                          </a:ln>
                          <a:solidFill>
                            <a:schemeClr val="tx1"/>
                          </a:solidFill>
                          <a:effectLst/>
                          <a:latin typeface="ＭＳ Ｐゴシック" pitchFamily="50" charset="-128"/>
                          <a:ea typeface="ＭＳ Ｐゴシック" pitchFamily="50" charset="-128"/>
                        </a:rPr>
                        <a:t>1</a:t>
                      </a: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億</a:t>
                      </a:r>
                      <a:r>
                        <a:rPr kumimoji="1" lang="en-US" altLang="ja-JP" sz="1600" b="0" i="0" u="none" strike="noStrike" cap="none" normalizeH="0" baseline="0" dirty="0" smtClean="0">
                          <a:ln>
                            <a:noFill/>
                          </a:ln>
                          <a:solidFill>
                            <a:schemeClr val="tx1"/>
                          </a:solidFill>
                          <a:effectLst/>
                          <a:latin typeface="ＭＳ Ｐゴシック" pitchFamily="50" charset="-128"/>
                          <a:ea typeface="ＭＳ Ｐゴシック" pitchFamily="50" charset="-128"/>
                        </a:rPr>
                        <a:t>8840</a:t>
                      </a: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万円</a:t>
                      </a:r>
                      <a:endParaRPr kumimoji="1" lang="en-US" altLang="ja-JP" sz="1100" b="0" i="0" u="none" strike="noStrike" cap="none" normalizeH="0" baseline="0" dirty="0" smtClean="0">
                        <a:ln>
                          <a:noFill/>
                        </a:ln>
                        <a:solidFill>
                          <a:srgbClr val="FF0000"/>
                        </a:solidFill>
                        <a:effectLst/>
                        <a:latin typeface="ＭＳ Ｐゴシック" pitchFamily="50" charset="-128"/>
                        <a:ea typeface="ＭＳ Ｐゴシック" pitchFamily="50" charset="-128"/>
                      </a:endParaRPr>
                    </a:p>
                  </a:txBody>
                  <a:tcPr anchor="ct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defRPr/>
                      </a:pPr>
                      <a:r>
                        <a:rPr kumimoji="1" lang="en-US" altLang="ja-JP" sz="1600" b="0" i="0" u="none" strike="noStrike" cap="none" normalizeH="0" baseline="0" dirty="0" smtClean="0">
                          <a:ln>
                            <a:noFill/>
                          </a:ln>
                          <a:solidFill>
                            <a:schemeClr val="tx1"/>
                          </a:solidFill>
                          <a:effectLst/>
                          <a:latin typeface="ＭＳ Ｐゴシック" pitchFamily="50" charset="-128"/>
                          <a:ea typeface="ＭＳ Ｐゴシック" pitchFamily="50" charset="-128"/>
                        </a:rPr>
                        <a:t>4</a:t>
                      </a: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億</a:t>
                      </a:r>
                      <a:r>
                        <a:rPr kumimoji="1" lang="en-US" altLang="ja-JP" sz="1600" b="0" i="0" u="none" strike="noStrike" cap="none" normalizeH="0" baseline="0" dirty="0" smtClean="0">
                          <a:ln>
                            <a:noFill/>
                          </a:ln>
                          <a:solidFill>
                            <a:schemeClr val="tx1"/>
                          </a:solidFill>
                          <a:effectLst/>
                          <a:latin typeface="ＭＳ Ｐゴシック" pitchFamily="50" charset="-128"/>
                          <a:ea typeface="ＭＳ Ｐゴシック" pitchFamily="50" charset="-128"/>
                        </a:rPr>
                        <a:t>7440</a:t>
                      </a: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万円</a:t>
                      </a:r>
                      <a:endParaRPr kumimoji="1" lang="en-US" altLang="ja-JP" sz="1100" b="0" i="0" u="none" strike="noStrike" cap="none" normalizeH="0" baseline="0" dirty="0" smtClean="0">
                        <a:ln>
                          <a:noFill/>
                        </a:ln>
                        <a:solidFill>
                          <a:srgbClr val="FF0000"/>
                        </a:solidFill>
                        <a:effectLst/>
                        <a:latin typeface="ＭＳ Ｐゴシック" pitchFamily="50" charset="-128"/>
                        <a:ea typeface="ＭＳ Ｐゴシック" pitchFamily="50" charset="-128"/>
                      </a:endParaRPr>
                    </a:p>
                  </a:txBody>
                  <a:tcPr anchor="ctr"/>
                </a:tc>
              </a:tr>
              <a:tr h="468052">
                <a:tc>
                  <a:txBody>
                    <a:bodyPr/>
                    <a:lstStyle/>
                    <a:p>
                      <a:r>
                        <a:rPr kumimoji="1" lang="ja-JP" altLang="en-US" sz="1400" dirty="0" smtClean="0"/>
                        <a:t>事業外費用</a:t>
                      </a:r>
                      <a:endParaRPr kumimoji="1" lang="ja-JP" altLang="en-US" sz="1400" dirty="0"/>
                    </a:p>
                  </a:txBody>
                  <a:tcPr anchor="ct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1" lang="en-US" altLang="ja-JP" sz="1600" b="1" i="0" u="none" strike="noStrike" cap="none" normalizeH="0" baseline="0" dirty="0" smtClean="0">
                          <a:ln>
                            <a:noFill/>
                          </a:ln>
                          <a:solidFill>
                            <a:schemeClr val="tx1"/>
                          </a:solidFill>
                          <a:effectLst/>
                          <a:latin typeface="ＭＳ Ｐゴシック" pitchFamily="50" charset="-128"/>
                          <a:ea typeface="ＭＳ Ｐゴシック" pitchFamily="50" charset="-128"/>
                        </a:rPr>
                        <a:t>1</a:t>
                      </a:r>
                      <a:r>
                        <a:rPr kumimoji="1" lang="ja-JP" altLang="en-US" sz="1100" b="1" i="0" u="none" strike="noStrike" cap="none" normalizeH="0" baseline="0" dirty="0" smtClean="0">
                          <a:ln>
                            <a:noFill/>
                          </a:ln>
                          <a:solidFill>
                            <a:schemeClr val="tx1"/>
                          </a:solidFill>
                          <a:effectLst/>
                          <a:latin typeface="ＭＳ Ｐゴシック" pitchFamily="50" charset="-128"/>
                          <a:ea typeface="ＭＳ Ｐゴシック" pitchFamily="50" charset="-128"/>
                        </a:rPr>
                        <a:t>億</a:t>
                      </a:r>
                      <a:r>
                        <a:rPr kumimoji="1" lang="en-US" altLang="ja-JP" sz="1600" b="1" i="0" u="none" strike="noStrike" cap="none" normalizeH="0" baseline="0" dirty="0" smtClean="0">
                          <a:ln>
                            <a:noFill/>
                          </a:ln>
                          <a:solidFill>
                            <a:schemeClr val="tx1"/>
                          </a:solidFill>
                          <a:effectLst/>
                          <a:latin typeface="ＭＳ Ｐゴシック" pitchFamily="50" charset="-128"/>
                          <a:ea typeface="ＭＳ Ｐゴシック" pitchFamily="50" charset="-128"/>
                        </a:rPr>
                        <a:t>4340</a:t>
                      </a:r>
                      <a:r>
                        <a:rPr kumimoji="1" lang="ja-JP" altLang="en-US" sz="1100" b="1" i="0" u="none" strike="noStrike" cap="none" normalizeH="0" baseline="0" dirty="0" smtClean="0">
                          <a:ln>
                            <a:noFill/>
                          </a:ln>
                          <a:solidFill>
                            <a:schemeClr val="tx1"/>
                          </a:solidFill>
                          <a:effectLst/>
                          <a:latin typeface="ＭＳ Ｐゴシック" pitchFamily="50" charset="-128"/>
                          <a:ea typeface="ＭＳ Ｐゴシック" pitchFamily="50" charset="-128"/>
                        </a:rPr>
                        <a:t>万円</a:t>
                      </a:r>
                    </a:p>
                  </a:txBody>
                  <a:tcPr anchor="ct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defRPr/>
                      </a:pPr>
                      <a:r>
                        <a:rPr kumimoji="1" lang="en-US" altLang="ja-JP" sz="1600" b="0" i="0" u="none" strike="noStrike" cap="none" normalizeH="0" baseline="0" dirty="0" smtClean="0">
                          <a:ln>
                            <a:noFill/>
                          </a:ln>
                          <a:solidFill>
                            <a:schemeClr val="tx1"/>
                          </a:solidFill>
                          <a:effectLst/>
                          <a:latin typeface="ＭＳ Ｐゴシック" pitchFamily="50" charset="-128"/>
                          <a:ea typeface="ＭＳ Ｐゴシック" pitchFamily="50" charset="-128"/>
                        </a:rPr>
                        <a:t>1</a:t>
                      </a: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億</a:t>
                      </a:r>
                      <a:r>
                        <a:rPr kumimoji="1" lang="en-US" altLang="ja-JP" sz="1600" b="0" i="0" u="none" strike="noStrike" cap="none" normalizeH="0" baseline="0" dirty="0" smtClean="0">
                          <a:ln>
                            <a:noFill/>
                          </a:ln>
                          <a:solidFill>
                            <a:schemeClr val="tx1"/>
                          </a:solidFill>
                          <a:effectLst/>
                          <a:latin typeface="ＭＳ Ｐゴシック" pitchFamily="50" charset="-128"/>
                          <a:ea typeface="ＭＳ Ｐゴシック" pitchFamily="50" charset="-128"/>
                        </a:rPr>
                        <a:t>3480</a:t>
                      </a: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万円</a:t>
                      </a:r>
                      <a:endParaRPr kumimoji="1" lang="en-US" altLang="ja-JP" sz="1100" b="0" i="0" u="none" strike="noStrike" cap="none" normalizeH="0" baseline="0" dirty="0" smtClean="0">
                        <a:ln>
                          <a:noFill/>
                        </a:ln>
                        <a:solidFill>
                          <a:srgbClr val="FF0000"/>
                        </a:solidFill>
                        <a:effectLst/>
                        <a:latin typeface="ＭＳ Ｐゴシック" pitchFamily="50" charset="-128"/>
                        <a:ea typeface="ＭＳ Ｐゴシック" pitchFamily="50" charset="-128"/>
                      </a:endParaRPr>
                    </a:p>
                  </a:txBody>
                  <a:tcPr anchor="ct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defRPr/>
                      </a:pPr>
                      <a:r>
                        <a:rPr kumimoji="1" lang="en-US" altLang="ja-JP" sz="1600" b="0" i="0" u="none" strike="noStrike" cap="none" normalizeH="0" baseline="0" dirty="0" smtClean="0">
                          <a:ln>
                            <a:noFill/>
                          </a:ln>
                          <a:solidFill>
                            <a:schemeClr val="tx1"/>
                          </a:solidFill>
                          <a:effectLst/>
                          <a:latin typeface="ＭＳ Ｐゴシック" pitchFamily="50" charset="-128"/>
                          <a:ea typeface="ＭＳ Ｐゴシック" pitchFamily="50" charset="-128"/>
                        </a:rPr>
                        <a:t>860</a:t>
                      </a: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万円</a:t>
                      </a:r>
                      <a:endParaRPr kumimoji="1" lang="en-US" altLang="ja-JP" sz="1100" b="0" i="0" u="none" strike="noStrike" cap="none" normalizeH="0" baseline="0" dirty="0" smtClean="0">
                        <a:ln>
                          <a:noFill/>
                        </a:ln>
                        <a:solidFill>
                          <a:srgbClr val="FF0000"/>
                        </a:solidFill>
                        <a:effectLst/>
                        <a:latin typeface="ＭＳ Ｐゴシック" pitchFamily="50" charset="-128"/>
                        <a:ea typeface="ＭＳ Ｐゴシック" pitchFamily="50" charset="-128"/>
                      </a:endParaRPr>
                    </a:p>
                  </a:txBody>
                  <a:tcPr anchor="ct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defRPr/>
                      </a:pPr>
                      <a:r>
                        <a:rPr kumimoji="1" lang="en-US" altLang="ja-JP" sz="1600" b="0" i="0" u="none" strike="noStrike" cap="none" normalizeH="0" baseline="0" dirty="0" smtClean="0">
                          <a:ln>
                            <a:noFill/>
                          </a:ln>
                          <a:solidFill>
                            <a:schemeClr val="tx1"/>
                          </a:solidFill>
                          <a:effectLst/>
                          <a:latin typeface="ＭＳ Ｐゴシック" pitchFamily="50" charset="-128"/>
                          <a:ea typeface="ＭＳ Ｐゴシック" pitchFamily="50" charset="-128"/>
                        </a:rPr>
                        <a:t>1</a:t>
                      </a: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億</a:t>
                      </a:r>
                      <a:r>
                        <a:rPr kumimoji="1" lang="en-US" altLang="ja-JP" sz="1600" b="0" i="0" u="none" strike="noStrike" cap="none" normalizeH="0" baseline="0" dirty="0" smtClean="0">
                          <a:ln>
                            <a:noFill/>
                          </a:ln>
                          <a:solidFill>
                            <a:schemeClr val="tx1"/>
                          </a:solidFill>
                          <a:effectLst/>
                          <a:latin typeface="ＭＳ Ｐゴシック" pitchFamily="50" charset="-128"/>
                          <a:ea typeface="ＭＳ Ｐゴシック" pitchFamily="50" charset="-128"/>
                        </a:rPr>
                        <a:t>6840</a:t>
                      </a: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万円</a:t>
                      </a:r>
                      <a:endParaRPr kumimoji="1" lang="en-US" altLang="ja-JP" sz="1100" b="0" i="0" u="none" strike="noStrike" cap="none" normalizeH="0" baseline="0" dirty="0" smtClean="0">
                        <a:ln>
                          <a:noFill/>
                        </a:ln>
                        <a:solidFill>
                          <a:srgbClr val="FF0000"/>
                        </a:solidFill>
                        <a:effectLst/>
                        <a:latin typeface="ＭＳ Ｐゴシック" pitchFamily="50" charset="-128"/>
                        <a:ea typeface="ＭＳ Ｐゴシック" pitchFamily="50" charset="-128"/>
                      </a:endParaRPr>
                    </a:p>
                  </a:txBody>
                  <a:tcPr anchor="ct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defRPr/>
                      </a:pPr>
                      <a:r>
                        <a:rPr kumimoji="1" lang="ja-JP" altLang="en-US" sz="1100" b="1" i="0" u="none" strike="noStrike" kern="1200" cap="none" spc="0" normalizeH="0" baseline="0" noProof="0" dirty="0" smtClean="0">
                          <a:ln>
                            <a:noFill/>
                          </a:ln>
                          <a:solidFill>
                            <a:prstClr val="black"/>
                          </a:solidFill>
                          <a:effectLst/>
                          <a:uLnTx/>
                          <a:uFillTx/>
                          <a:latin typeface="ＭＳ Ｐゴシック" pitchFamily="50" charset="-128"/>
                          <a:ea typeface="+mn-ea"/>
                          <a:cs typeface="+mn-cs"/>
                        </a:rPr>
                        <a:t>▲</a:t>
                      </a:r>
                      <a:r>
                        <a:rPr kumimoji="1" lang="en-US" altLang="ja-JP" sz="1600" b="0" i="0" u="none" strike="noStrike" cap="none" normalizeH="0" baseline="0" dirty="0" smtClean="0">
                          <a:ln>
                            <a:noFill/>
                          </a:ln>
                          <a:solidFill>
                            <a:schemeClr val="tx1"/>
                          </a:solidFill>
                          <a:effectLst/>
                          <a:latin typeface="ＭＳ Ｐゴシック" pitchFamily="50" charset="-128"/>
                          <a:ea typeface="ＭＳ Ｐゴシック" pitchFamily="50" charset="-128"/>
                        </a:rPr>
                        <a:t>2510</a:t>
                      </a: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万円</a:t>
                      </a:r>
                      <a:endParaRPr kumimoji="1" lang="en-US" altLang="ja-JP" sz="1100" b="0" i="0" u="none" strike="noStrike" cap="none" normalizeH="0" baseline="0" dirty="0" smtClean="0">
                        <a:ln>
                          <a:noFill/>
                        </a:ln>
                        <a:solidFill>
                          <a:srgbClr val="FF0000"/>
                        </a:solidFill>
                        <a:effectLst/>
                        <a:latin typeface="ＭＳ Ｐゴシック" pitchFamily="50" charset="-128"/>
                        <a:ea typeface="ＭＳ Ｐゴシック" pitchFamily="50" charset="-128"/>
                      </a:endParaRPr>
                    </a:p>
                  </a:txBody>
                  <a:tcPr anchor="ctr"/>
                </a:tc>
              </a:tr>
              <a:tr h="468052">
                <a:tc>
                  <a:txBody>
                    <a:bodyPr/>
                    <a:lstStyle/>
                    <a:p>
                      <a:r>
                        <a:rPr kumimoji="1" lang="ja-JP" altLang="en-US" sz="1400" dirty="0" smtClean="0"/>
                        <a:t>経常剰余金</a:t>
                      </a:r>
                      <a:endParaRPr kumimoji="1" lang="ja-JP" altLang="en-US" sz="1400" dirty="0"/>
                    </a:p>
                  </a:txBody>
                  <a:tcPr anchor="ct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1" lang="en-US" altLang="ja-JP" sz="1600" b="1" i="0" u="none" strike="noStrike" cap="none" normalizeH="0" baseline="0" dirty="0" smtClean="0">
                          <a:ln>
                            <a:noFill/>
                          </a:ln>
                          <a:solidFill>
                            <a:schemeClr val="tx1"/>
                          </a:solidFill>
                          <a:effectLst/>
                          <a:latin typeface="ＭＳ Ｐゴシック" pitchFamily="50" charset="-128"/>
                          <a:ea typeface="+mn-ea"/>
                        </a:rPr>
                        <a:t>8</a:t>
                      </a:r>
                      <a:r>
                        <a:rPr kumimoji="1" lang="ja-JP" altLang="en-US" sz="1100" b="1" i="0" u="none" strike="noStrike" cap="none" normalizeH="0" baseline="0" dirty="0" smtClean="0">
                          <a:ln>
                            <a:noFill/>
                          </a:ln>
                          <a:solidFill>
                            <a:schemeClr val="tx1"/>
                          </a:solidFill>
                          <a:effectLst/>
                          <a:latin typeface="ＭＳ Ｐゴシック" pitchFamily="50" charset="-128"/>
                          <a:ea typeface="+mn-ea"/>
                        </a:rPr>
                        <a:t>億</a:t>
                      </a:r>
                      <a:r>
                        <a:rPr kumimoji="1" lang="en-US" altLang="ja-JP" sz="1600" b="1" i="0" u="none" strike="noStrike" cap="none" normalizeH="0" baseline="0" dirty="0" smtClean="0">
                          <a:ln>
                            <a:noFill/>
                          </a:ln>
                          <a:solidFill>
                            <a:schemeClr val="tx1"/>
                          </a:solidFill>
                          <a:effectLst/>
                          <a:latin typeface="ＭＳ Ｐゴシック" pitchFamily="50" charset="-128"/>
                          <a:ea typeface="+mn-ea"/>
                        </a:rPr>
                        <a:t>2170</a:t>
                      </a:r>
                      <a:r>
                        <a:rPr kumimoji="1" lang="ja-JP" altLang="en-US" sz="1100" b="1" i="0" u="none" strike="noStrike" cap="none" normalizeH="0" baseline="0" dirty="0" smtClean="0">
                          <a:ln>
                            <a:noFill/>
                          </a:ln>
                          <a:solidFill>
                            <a:schemeClr val="tx1"/>
                          </a:solidFill>
                          <a:effectLst/>
                          <a:latin typeface="ＭＳ Ｐゴシック" pitchFamily="50" charset="-128"/>
                          <a:ea typeface="+mn-ea"/>
                        </a:rPr>
                        <a:t>万円</a:t>
                      </a:r>
                    </a:p>
                  </a:txBody>
                  <a:tcPr anchor="ct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defRPr/>
                      </a:pPr>
                      <a:r>
                        <a:rPr kumimoji="1" lang="en-US" altLang="ja-JP" sz="1600" b="0" i="0" u="none" strike="noStrike" cap="none" normalizeH="0" baseline="0" dirty="0" smtClean="0">
                          <a:ln>
                            <a:noFill/>
                          </a:ln>
                          <a:solidFill>
                            <a:schemeClr val="tx1"/>
                          </a:solidFill>
                          <a:effectLst/>
                          <a:latin typeface="ＭＳ Ｐゴシック" pitchFamily="50" charset="-128"/>
                          <a:ea typeface="ＭＳ Ｐゴシック" pitchFamily="50" charset="-128"/>
                        </a:rPr>
                        <a:t>2</a:t>
                      </a: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億</a:t>
                      </a:r>
                      <a:r>
                        <a:rPr kumimoji="1" lang="en-US" altLang="ja-JP" sz="1600" b="0" i="0" u="none" strike="noStrike" cap="none" normalizeH="0" baseline="0" dirty="0" smtClean="0">
                          <a:ln>
                            <a:noFill/>
                          </a:ln>
                          <a:solidFill>
                            <a:schemeClr val="tx1"/>
                          </a:solidFill>
                          <a:effectLst/>
                          <a:latin typeface="ＭＳ Ｐゴシック" pitchFamily="50" charset="-128"/>
                          <a:ea typeface="ＭＳ Ｐゴシック" pitchFamily="50" charset="-128"/>
                        </a:rPr>
                        <a:t>9440</a:t>
                      </a: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万円</a:t>
                      </a:r>
                      <a:endParaRPr kumimoji="1" lang="en-US" altLang="ja-JP" sz="1100" b="0" i="0" u="none" strike="noStrike" cap="none" normalizeH="0" baseline="0" dirty="0" smtClean="0">
                        <a:ln>
                          <a:noFill/>
                        </a:ln>
                        <a:solidFill>
                          <a:srgbClr val="FF0000"/>
                        </a:solidFill>
                        <a:effectLst/>
                        <a:latin typeface="ＭＳ Ｐゴシック" pitchFamily="50" charset="-128"/>
                        <a:ea typeface="ＭＳ Ｐゴシック" pitchFamily="50" charset="-128"/>
                      </a:endParaRPr>
                    </a:p>
                  </a:txBody>
                  <a:tcPr anchor="ct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defRPr/>
                      </a:pPr>
                      <a:r>
                        <a:rPr kumimoji="1" lang="en-US" altLang="ja-JP" sz="1600" b="0" i="0" u="none" strike="noStrike" cap="none" normalizeH="0" baseline="0" dirty="0" smtClean="0">
                          <a:ln>
                            <a:noFill/>
                          </a:ln>
                          <a:solidFill>
                            <a:schemeClr val="tx1"/>
                          </a:solidFill>
                          <a:effectLst/>
                          <a:latin typeface="ＭＳ Ｐゴシック" pitchFamily="50" charset="-128"/>
                          <a:ea typeface="ＭＳ Ｐゴシック" pitchFamily="50" charset="-128"/>
                        </a:rPr>
                        <a:t>5</a:t>
                      </a: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億</a:t>
                      </a:r>
                      <a:r>
                        <a:rPr kumimoji="1" lang="en-US" altLang="ja-JP" sz="1600" b="0" i="0" u="none" strike="noStrike" cap="none" normalizeH="0" baseline="0" dirty="0" smtClean="0">
                          <a:ln>
                            <a:noFill/>
                          </a:ln>
                          <a:solidFill>
                            <a:schemeClr val="tx1"/>
                          </a:solidFill>
                          <a:effectLst/>
                          <a:latin typeface="ＭＳ Ｐゴシック" pitchFamily="50" charset="-128"/>
                          <a:ea typeface="ＭＳ Ｐゴシック" pitchFamily="50" charset="-128"/>
                        </a:rPr>
                        <a:t>2730</a:t>
                      </a: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万円</a:t>
                      </a:r>
                      <a:endParaRPr kumimoji="1" lang="en-US" altLang="ja-JP" sz="1100" b="0" i="0" u="none" strike="noStrike" cap="none" normalizeH="0" baseline="0" dirty="0" smtClean="0">
                        <a:ln>
                          <a:noFill/>
                        </a:ln>
                        <a:solidFill>
                          <a:srgbClr val="FF0000"/>
                        </a:solidFill>
                        <a:effectLst/>
                        <a:latin typeface="ＭＳ Ｐゴシック" pitchFamily="50" charset="-128"/>
                        <a:ea typeface="ＭＳ Ｐゴシック" pitchFamily="50" charset="-128"/>
                      </a:endParaRPr>
                    </a:p>
                  </a:txBody>
                  <a:tcPr anchor="ct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defRPr/>
                      </a:pPr>
                      <a:r>
                        <a:rPr kumimoji="1" lang="en-US" altLang="ja-JP" sz="1600" b="0" i="0" u="none" strike="noStrike" cap="none" normalizeH="0" baseline="0" dirty="0" smtClean="0">
                          <a:ln>
                            <a:noFill/>
                          </a:ln>
                          <a:solidFill>
                            <a:schemeClr val="tx1"/>
                          </a:solidFill>
                          <a:effectLst/>
                          <a:latin typeface="ＭＳ Ｐゴシック" pitchFamily="50" charset="-128"/>
                          <a:ea typeface="ＭＳ Ｐゴシック" pitchFamily="50" charset="-128"/>
                        </a:rPr>
                        <a:t>1770</a:t>
                      </a: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万円</a:t>
                      </a:r>
                      <a:endParaRPr kumimoji="1" lang="en-US" altLang="ja-JP" sz="1100" b="0" i="0" u="none" strike="noStrike" cap="none" normalizeH="0" baseline="0" dirty="0" smtClean="0">
                        <a:ln>
                          <a:noFill/>
                        </a:ln>
                        <a:solidFill>
                          <a:srgbClr val="FF0000"/>
                        </a:solidFill>
                        <a:effectLst/>
                        <a:latin typeface="ＭＳ Ｐゴシック" pitchFamily="50" charset="-128"/>
                        <a:ea typeface="ＭＳ Ｐゴシック" pitchFamily="50" charset="-128"/>
                      </a:endParaRPr>
                    </a:p>
                  </a:txBody>
                  <a:tcPr anchor="ct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defRPr/>
                      </a:pPr>
                      <a:r>
                        <a:rPr kumimoji="1" lang="en-US" altLang="ja-JP" sz="1600" b="0" i="0" u="none" strike="noStrike" cap="none" normalizeH="0" baseline="0" dirty="0" smtClean="0">
                          <a:ln>
                            <a:noFill/>
                          </a:ln>
                          <a:solidFill>
                            <a:schemeClr val="tx1"/>
                          </a:solidFill>
                          <a:effectLst/>
                          <a:latin typeface="ＭＳ Ｐゴシック" pitchFamily="50" charset="-128"/>
                          <a:ea typeface="ＭＳ Ｐゴシック" pitchFamily="50" charset="-128"/>
                        </a:rPr>
                        <a:t>8</a:t>
                      </a: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億</a:t>
                      </a:r>
                      <a:r>
                        <a:rPr kumimoji="1" lang="en-US" altLang="ja-JP" sz="1600" b="0" i="0" u="none" strike="noStrike" cap="none" normalizeH="0" baseline="0" dirty="0" smtClean="0">
                          <a:ln>
                            <a:noFill/>
                          </a:ln>
                          <a:solidFill>
                            <a:schemeClr val="tx1"/>
                          </a:solidFill>
                          <a:effectLst/>
                          <a:latin typeface="ＭＳ Ｐゴシック" pitchFamily="50" charset="-128"/>
                          <a:ea typeface="ＭＳ Ｐゴシック" pitchFamily="50" charset="-128"/>
                        </a:rPr>
                        <a:t>400</a:t>
                      </a: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万円</a:t>
                      </a:r>
                      <a:endParaRPr kumimoji="1" lang="en-US" altLang="ja-JP" sz="1100" b="0" i="0" u="none" strike="noStrike" cap="none" normalizeH="0" baseline="0" dirty="0" smtClean="0">
                        <a:ln>
                          <a:noFill/>
                        </a:ln>
                        <a:solidFill>
                          <a:srgbClr val="FF0000"/>
                        </a:solidFill>
                        <a:effectLst/>
                        <a:latin typeface="ＭＳ Ｐゴシック" pitchFamily="50" charset="-128"/>
                        <a:ea typeface="ＭＳ Ｐゴシック" pitchFamily="50" charset="-128"/>
                      </a:endParaRPr>
                    </a:p>
                  </a:txBody>
                  <a:tcPr anchor="ctr"/>
                </a:tc>
              </a:tr>
              <a:tr h="468052">
                <a:tc>
                  <a:txBody>
                    <a:bodyPr/>
                    <a:lstStyle/>
                    <a:p>
                      <a:r>
                        <a:rPr kumimoji="1" lang="ja-JP" altLang="en-US" sz="1400" dirty="0" smtClean="0"/>
                        <a:t>特別損益</a:t>
                      </a:r>
                      <a:endParaRPr kumimoji="1" lang="ja-JP" altLang="en-US" sz="1400" dirty="0"/>
                    </a:p>
                  </a:txBody>
                  <a:tcPr anchor="ct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1" lang="ja-JP" altLang="en-US" sz="1100" b="1" i="0" u="none" strike="noStrike" cap="none" normalizeH="0" baseline="0" dirty="0" smtClean="0">
                          <a:ln>
                            <a:noFill/>
                          </a:ln>
                          <a:solidFill>
                            <a:schemeClr val="tx1"/>
                          </a:solidFill>
                          <a:effectLst/>
                          <a:latin typeface="ＭＳ Ｐゴシック" pitchFamily="50" charset="-128"/>
                          <a:ea typeface="ＭＳ Ｐゴシック" pitchFamily="50" charset="-128"/>
                        </a:rPr>
                        <a:t>▲</a:t>
                      </a:r>
                      <a:r>
                        <a:rPr kumimoji="1" lang="en-US" altLang="ja-JP" sz="1600" b="1" i="0" u="none" strike="noStrike" cap="none" normalizeH="0" baseline="0" dirty="0" smtClean="0">
                          <a:ln>
                            <a:noFill/>
                          </a:ln>
                          <a:solidFill>
                            <a:schemeClr val="tx1"/>
                          </a:solidFill>
                          <a:effectLst/>
                          <a:latin typeface="ＭＳ Ｐゴシック" pitchFamily="50" charset="-128"/>
                          <a:ea typeface="ＭＳ Ｐゴシック" pitchFamily="50" charset="-128"/>
                        </a:rPr>
                        <a:t>1630</a:t>
                      </a:r>
                      <a:r>
                        <a:rPr kumimoji="1" lang="ja-JP" altLang="en-US" sz="1100" b="1" i="0" u="none" strike="noStrike" cap="none" normalizeH="0" baseline="0" dirty="0" smtClean="0">
                          <a:ln>
                            <a:noFill/>
                          </a:ln>
                          <a:solidFill>
                            <a:schemeClr val="tx1"/>
                          </a:solidFill>
                          <a:effectLst/>
                          <a:latin typeface="ＭＳ Ｐゴシック" pitchFamily="50" charset="-128"/>
                          <a:ea typeface="ＭＳ Ｐゴシック" pitchFamily="50" charset="-128"/>
                        </a:rPr>
                        <a:t>万円</a:t>
                      </a:r>
                    </a:p>
                  </a:txBody>
                  <a:tcPr anchor="ct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cap="none" normalizeH="0" baseline="0" dirty="0" smtClean="0">
                        <a:ln>
                          <a:noFill/>
                        </a:ln>
                        <a:solidFill>
                          <a:srgbClr val="FF0000"/>
                        </a:solidFill>
                        <a:effectLst/>
                        <a:latin typeface="ＭＳ Ｐゴシック" pitchFamily="50" charset="-128"/>
                        <a:ea typeface="ＭＳ Ｐゴシック" pitchFamily="50" charset="-128"/>
                      </a:endParaRPr>
                    </a:p>
                  </a:txBody>
                  <a:tcPr anchor="ct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cap="none" normalizeH="0" baseline="0" dirty="0" smtClean="0">
                        <a:ln>
                          <a:noFill/>
                        </a:ln>
                        <a:solidFill>
                          <a:srgbClr val="FF0000"/>
                        </a:solidFill>
                        <a:effectLst/>
                        <a:latin typeface="ＭＳ Ｐゴシック" pitchFamily="50" charset="-128"/>
                        <a:ea typeface="ＭＳ Ｐゴシック" pitchFamily="50" charset="-128"/>
                      </a:endParaRPr>
                    </a:p>
                  </a:txBody>
                  <a:tcPr anchor="ct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defRPr/>
                      </a:pPr>
                      <a:r>
                        <a:rPr kumimoji="1" lang="ja-JP" altLang="en-US" sz="1100" b="1" i="0" u="none" strike="noStrike" kern="1200" cap="none" spc="0" normalizeH="0" baseline="0" noProof="0" dirty="0" smtClean="0">
                          <a:ln>
                            <a:noFill/>
                          </a:ln>
                          <a:solidFill>
                            <a:prstClr val="black"/>
                          </a:solidFill>
                          <a:effectLst/>
                          <a:uLnTx/>
                          <a:uFillTx/>
                          <a:latin typeface="ＭＳ Ｐゴシック" pitchFamily="50" charset="-128"/>
                          <a:ea typeface="+mn-ea"/>
                          <a:cs typeface="+mn-cs"/>
                        </a:rPr>
                        <a:t>▲</a:t>
                      </a:r>
                      <a:r>
                        <a:rPr kumimoji="1" lang="en-US" altLang="ja-JP" sz="1600" b="0" i="0" u="none" strike="noStrike" cap="none" normalizeH="0" baseline="0" dirty="0" smtClean="0">
                          <a:ln>
                            <a:noFill/>
                          </a:ln>
                          <a:solidFill>
                            <a:schemeClr val="tx1"/>
                          </a:solidFill>
                          <a:effectLst/>
                          <a:latin typeface="ＭＳ Ｐゴシック" pitchFamily="50" charset="-128"/>
                          <a:ea typeface="ＭＳ Ｐゴシック" pitchFamily="50" charset="-128"/>
                        </a:rPr>
                        <a:t>880</a:t>
                      </a: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万円</a:t>
                      </a:r>
                      <a:endParaRPr kumimoji="1" lang="en-US" altLang="ja-JP" sz="1100" b="0" i="0" u="none" strike="noStrike" cap="none" normalizeH="0" baseline="0" dirty="0" smtClean="0">
                        <a:ln>
                          <a:noFill/>
                        </a:ln>
                        <a:solidFill>
                          <a:srgbClr val="FF0000"/>
                        </a:solidFill>
                        <a:effectLst/>
                        <a:latin typeface="ＭＳ Ｐゴシック" pitchFamily="50" charset="-128"/>
                        <a:ea typeface="ＭＳ Ｐゴシック" pitchFamily="50" charset="-128"/>
                      </a:endParaRPr>
                    </a:p>
                  </a:txBody>
                  <a:tcPr anchor="ct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defRPr/>
                      </a:pPr>
                      <a:r>
                        <a:rPr kumimoji="1" lang="ja-JP" altLang="en-US" sz="1100" b="1" i="0" u="none" strike="noStrike" kern="1200" cap="none" spc="0" normalizeH="0" baseline="0" noProof="0" dirty="0" smtClean="0">
                          <a:ln>
                            <a:noFill/>
                          </a:ln>
                          <a:solidFill>
                            <a:prstClr val="black"/>
                          </a:solidFill>
                          <a:effectLst/>
                          <a:uLnTx/>
                          <a:uFillTx/>
                          <a:latin typeface="ＭＳ Ｐゴシック" pitchFamily="50" charset="-128"/>
                          <a:ea typeface="+mn-ea"/>
                          <a:cs typeface="+mn-cs"/>
                        </a:rPr>
                        <a:t>▲</a:t>
                      </a:r>
                      <a:r>
                        <a:rPr kumimoji="1" lang="en-US" altLang="ja-JP" sz="1600" b="0" i="0" u="none" strike="noStrike" cap="none" normalizeH="0" baseline="0" dirty="0" smtClean="0">
                          <a:ln>
                            <a:noFill/>
                          </a:ln>
                          <a:solidFill>
                            <a:schemeClr val="tx1"/>
                          </a:solidFill>
                          <a:effectLst/>
                          <a:latin typeface="ＭＳ Ｐゴシック" pitchFamily="50" charset="-128"/>
                          <a:ea typeface="ＭＳ Ｐゴシック" pitchFamily="50" charset="-128"/>
                        </a:rPr>
                        <a:t>750</a:t>
                      </a: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万円</a:t>
                      </a:r>
                      <a:endParaRPr kumimoji="1" lang="en-US" altLang="ja-JP" sz="1100" b="0" i="0" u="none" strike="noStrike" cap="none" normalizeH="0" baseline="0" dirty="0" smtClean="0">
                        <a:ln>
                          <a:noFill/>
                        </a:ln>
                        <a:solidFill>
                          <a:srgbClr val="FF0000"/>
                        </a:solidFill>
                        <a:effectLst/>
                        <a:latin typeface="ＭＳ Ｐゴシック" pitchFamily="50" charset="-128"/>
                        <a:ea typeface="ＭＳ Ｐゴシック" pitchFamily="50" charset="-128"/>
                      </a:endParaRPr>
                    </a:p>
                  </a:txBody>
                  <a:tcPr anchor="ctr"/>
                </a:tc>
              </a:tr>
              <a:tr h="468052">
                <a:tc>
                  <a:txBody>
                    <a:bodyPr/>
                    <a:lstStyle/>
                    <a:p>
                      <a:r>
                        <a:rPr kumimoji="1" lang="ja-JP" altLang="en-US" sz="1400" dirty="0" smtClean="0"/>
                        <a:t>税引前当期剰余金</a:t>
                      </a:r>
                      <a:endParaRPr kumimoji="1" lang="ja-JP" altLang="en-US" sz="1400" dirty="0"/>
                    </a:p>
                  </a:txBody>
                  <a:tcPr anchor="ct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1" lang="en-US" altLang="ja-JP" sz="1600" b="1" i="0" u="none" strike="noStrike" cap="none" normalizeH="0" baseline="0" dirty="0" smtClean="0">
                          <a:ln>
                            <a:noFill/>
                          </a:ln>
                          <a:solidFill>
                            <a:schemeClr val="tx1"/>
                          </a:solidFill>
                          <a:effectLst/>
                          <a:latin typeface="ＭＳ Ｐゴシック" pitchFamily="50" charset="-128"/>
                          <a:ea typeface="ＭＳ Ｐゴシック" pitchFamily="50" charset="-128"/>
                        </a:rPr>
                        <a:t>8</a:t>
                      </a:r>
                      <a:r>
                        <a:rPr kumimoji="1" lang="ja-JP" altLang="en-US" sz="1100" b="1" i="0" u="none" strike="noStrike" cap="none" normalizeH="0" baseline="0" dirty="0" smtClean="0">
                          <a:ln>
                            <a:noFill/>
                          </a:ln>
                          <a:solidFill>
                            <a:schemeClr val="tx1"/>
                          </a:solidFill>
                          <a:effectLst/>
                          <a:latin typeface="ＭＳ Ｐゴシック" pitchFamily="50" charset="-128"/>
                          <a:ea typeface="ＭＳ Ｐゴシック" pitchFamily="50" charset="-128"/>
                        </a:rPr>
                        <a:t>億</a:t>
                      </a:r>
                      <a:r>
                        <a:rPr kumimoji="1" lang="en-US" altLang="ja-JP" sz="1600" b="1" i="0" u="none" strike="noStrike" cap="none" normalizeH="0" baseline="0" dirty="0" smtClean="0">
                          <a:ln>
                            <a:noFill/>
                          </a:ln>
                          <a:solidFill>
                            <a:schemeClr val="tx1"/>
                          </a:solidFill>
                          <a:effectLst/>
                          <a:latin typeface="ＭＳ Ｐゴシック" pitchFamily="50" charset="-128"/>
                          <a:ea typeface="ＭＳ Ｐゴシック" pitchFamily="50" charset="-128"/>
                        </a:rPr>
                        <a:t>540</a:t>
                      </a:r>
                      <a:r>
                        <a:rPr kumimoji="1" lang="ja-JP" altLang="en-US" sz="1100" b="1" i="0" u="none" strike="noStrike" cap="none" normalizeH="0" baseline="0" dirty="0" smtClean="0">
                          <a:ln>
                            <a:noFill/>
                          </a:ln>
                          <a:solidFill>
                            <a:schemeClr val="tx1"/>
                          </a:solidFill>
                          <a:effectLst/>
                          <a:latin typeface="ＭＳ Ｐゴシック" pitchFamily="50" charset="-128"/>
                          <a:ea typeface="ＭＳ Ｐゴシック" pitchFamily="50" charset="-128"/>
                        </a:rPr>
                        <a:t>万円</a:t>
                      </a:r>
                    </a:p>
                  </a:txBody>
                  <a:tcPr anchor="ct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defRPr/>
                      </a:pPr>
                      <a:r>
                        <a:rPr kumimoji="1" lang="en-US" altLang="ja-JP" sz="1600" b="0" i="0" u="none" strike="noStrike" cap="none" normalizeH="0" baseline="0" dirty="0" smtClean="0">
                          <a:ln>
                            <a:noFill/>
                          </a:ln>
                          <a:solidFill>
                            <a:schemeClr val="tx1"/>
                          </a:solidFill>
                          <a:effectLst/>
                          <a:latin typeface="ＭＳ Ｐゴシック" pitchFamily="50" charset="-128"/>
                          <a:ea typeface="+mn-ea"/>
                        </a:rPr>
                        <a:t>2</a:t>
                      </a:r>
                      <a:r>
                        <a:rPr kumimoji="1" lang="ja-JP" altLang="en-US" sz="1100" b="0" i="0" u="none" strike="noStrike" cap="none" normalizeH="0" baseline="0" dirty="0" smtClean="0">
                          <a:ln>
                            <a:noFill/>
                          </a:ln>
                          <a:solidFill>
                            <a:schemeClr val="tx1"/>
                          </a:solidFill>
                          <a:effectLst/>
                          <a:latin typeface="ＭＳ Ｐゴシック" pitchFamily="50" charset="-128"/>
                          <a:ea typeface="+mn-ea"/>
                        </a:rPr>
                        <a:t>億</a:t>
                      </a:r>
                      <a:r>
                        <a:rPr kumimoji="1" lang="en-US" altLang="ja-JP" sz="1600" b="0" i="0" u="none" strike="noStrike" cap="none" normalizeH="0" baseline="0" dirty="0" smtClean="0">
                          <a:ln>
                            <a:noFill/>
                          </a:ln>
                          <a:solidFill>
                            <a:schemeClr val="tx1"/>
                          </a:solidFill>
                          <a:effectLst/>
                          <a:latin typeface="ＭＳ Ｐゴシック" pitchFamily="50" charset="-128"/>
                          <a:ea typeface="+mn-ea"/>
                        </a:rPr>
                        <a:t>9440</a:t>
                      </a:r>
                      <a:r>
                        <a:rPr kumimoji="1" lang="ja-JP" altLang="en-US" sz="1100" b="0" i="0" u="none" strike="noStrike" cap="none" normalizeH="0" baseline="0" dirty="0" smtClean="0">
                          <a:ln>
                            <a:noFill/>
                          </a:ln>
                          <a:solidFill>
                            <a:schemeClr val="tx1"/>
                          </a:solidFill>
                          <a:effectLst/>
                          <a:latin typeface="ＭＳ Ｐゴシック" pitchFamily="50" charset="-128"/>
                          <a:ea typeface="+mn-ea"/>
                        </a:rPr>
                        <a:t>万円</a:t>
                      </a:r>
                      <a:endParaRPr kumimoji="1" lang="en-US" altLang="ja-JP" sz="1100" b="0" i="0" u="none" strike="noStrike" cap="none" normalizeH="0" baseline="0" dirty="0" smtClean="0">
                        <a:ln>
                          <a:noFill/>
                        </a:ln>
                        <a:solidFill>
                          <a:srgbClr val="FF0000"/>
                        </a:solidFill>
                        <a:effectLst/>
                        <a:latin typeface="ＭＳ Ｐゴシック" pitchFamily="50" charset="-128"/>
                        <a:ea typeface="+mn-ea"/>
                      </a:endParaRPr>
                    </a:p>
                  </a:txBody>
                  <a:tcPr anchor="ct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defRPr/>
                      </a:pPr>
                      <a:r>
                        <a:rPr kumimoji="1" lang="en-US" altLang="ja-JP" sz="1600" b="0" i="0" u="none" strike="noStrike" cap="none" normalizeH="0" baseline="0" dirty="0" smtClean="0">
                          <a:ln>
                            <a:noFill/>
                          </a:ln>
                          <a:solidFill>
                            <a:schemeClr val="tx1"/>
                          </a:solidFill>
                          <a:effectLst/>
                          <a:latin typeface="ＭＳ Ｐゴシック" pitchFamily="50" charset="-128"/>
                          <a:ea typeface="ＭＳ Ｐゴシック" pitchFamily="50" charset="-128"/>
                        </a:rPr>
                        <a:t>5</a:t>
                      </a: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億</a:t>
                      </a:r>
                      <a:r>
                        <a:rPr kumimoji="1" lang="en-US" altLang="ja-JP" sz="1600" b="0" i="0" u="none" strike="noStrike" cap="none" normalizeH="0" baseline="0" dirty="0" smtClean="0">
                          <a:ln>
                            <a:noFill/>
                          </a:ln>
                          <a:solidFill>
                            <a:schemeClr val="tx1"/>
                          </a:solidFill>
                          <a:effectLst/>
                          <a:latin typeface="ＭＳ Ｐゴシック" pitchFamily="50" charset="-128"/>
                          <a:ea typeface="ＭＳ Ｐゴシック" pitchFamily="50" charset="-128"/>
                        </a:rPr>
                        <a:t>1090</a:t>
                      </a: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万円</a:t>
                      </a:r>
                      <a:endParaRPr kumimoji="1" lang="en-US" altLang="ja-JP" sz="1100" b="0" i="0" u="none" strike="noStrike" cap="none" normalizeH="0" baseline="0" dirty="0" smtClean="0">
                        <a:ln>
                          <a:noFill/>
                        </a:ln>
                        <a:solidFill>
                          <a:srgbClr val="FF0000"/>
                        </a:solidFill>
                        <a:effectLst/>
                        <a:latin typeface="ＭＳ Ｐゴシック" pitchFamily="50" charset="-128"/>
                        <a:ea typeface="ＭＳ Ｐゴシック" pitchFamily="50" charset="-128"/>
                      </a:endParaRPr>
                    </a:p>
                  </a:txBody>
                  <a:tcPr anchor="ct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defRPr/>
                      </a:pPr>
                      <a:r>
                        <a:rPr kumimoji="1" lang="en-US" altLang="ja-JP" sz="1600" b="0" i="0" u="none" strike="noStrike" cap="none" normalizeH="0" baseline="0" dirty="0" smtClean="0">
                          <a:ln>
                            <a:noFill/>
                          </a:ln>
                          <a:solidFill>
                            <a:schemeClr val="tx1"/>
                          </a:solidFill>
                          <a:effectLst/>
                          <a:latin typeface="ＭＳ Ｐゴシック" pitchFamily="50" charset="-128"/>
                          <a:ea typeface="ＭＳ Ｐゴシック" pitchFamily="50" charset="-128"/>
                        </a:rPr>
                        <a:t>900</a:t>
                      </a: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万円</a:t>
                      </a:r>
                      <a:endParaRPr kumimoji="1" lang="en-US" altLang="ja-JP" sz="1100" b="0" i="0" u="none" strike="noStrike" cap="none" normalizeH="0" baseline="0" dirty="0" smtClean="0">
                        <a:ln>
                          <a:noFill/>
                        </a:ln>
                        <a:solidFill>
                          <a:srgbClr val="FF0000"/>
                        </a:solidFill>
                        <a:effectLst/>
                        <a:latin typeface="ＭＳ Ｐゴシック" pitchFamily="50" charset="-128"/>
                        <a:ea typeface="ＭＳ Ｐゴシック" pitchFamily="50" charset="-128"/>
                      </a:endParaRPr>
                    </a:p>
                  </a:txBody>
                  <a:tcPr anchor="ct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defRPr/>
                      </a:pPr>
                      <a:r>
                        <a:rPr kumimoji="1" lang="en-US" altLang="ja-JP" sz="1600" b="0" i="0" u="none" strike="noStrike" cap="none" normalizeH="0" baseline="0" dirty="0" smtClean="0">
                          <a:ln>
                            <a:noFill/>
                          </a:ln>
                          <a:solidFill>
                            <a:schemeClr val="tx1"/>
                          </a:solidFill>
                          <a:effectLst/>
                          <a:latin typeface="ＭＳ Ｐゴシック" pitchFamily="50" charset="-128"/>
                          <a:ea typeface="ＭＳ Ｐゴシック" pitchFamily="50" charset="-128"/>
                        </a:rPr>
                        <a:t>7</a:t>
                      </a: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億</a:t>
                      </a:r>
                      <a:r>
                        <a:rPr kumimoji="1" lang="en-US" altLang="ja-JP" sz="1600" b="0" i="0" u="none" strike="noStrike" cap="none" normalizeH="0" baseline="0" dirty="0" smtClean="0">
                          <a:ln>
                            <a:noFill/>
                          </a:ln>
                          <a:solidFill>
                            <a:schemeClr val="tx1"/>
                          </a:solidFill>
                          <a:effectLst/>
                          <a:latin typeface="ＭＳ Ｐゴシック" pitchFamily="50" charset="-128"/>
                          <a:ea typeface="ＭＳ Ｐゴシック" pitchFamily="50" charset="-128"/>
                        </a:rPr>
                        <a:t>9640</a:t>
                      </a: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万円</a:t>
                      </a:r>
                      <a:endParaRPr kumimoji="1" lang="en-US" altLang="ja-JP" sz="1100" b="0" i="0" u="none" strike="noStrike" cap="none" normalizeH="0" baseline="0" dirty="0" smtClean="0">
                        <a:ln>
                          <a:noFill/>
                        </a:ln>
                        <a:solidFill>
                          <a:srgbClr val="FF0000"/>
                        </a:solidFill>
                        <a:effectLst/>
                        <a:latin typeface="ＭＳ Ｐゴシック" pitchFamily="50" charset="-128"/>
                        <a:ea typeface="ＭＳ Ｐゴシック" pitchFamily="50" charset="-128"/>
                      </a:endParaRPr>
                    </a:p>
                  </a:txBody>
                  <a:tcPr anchor="ctr"/>
                </a:tc>
              </a:tr>
              <a:tr h="468052">
                <a:tc>
                  <a:txBody>
                    <a:bodyPr/>
                    <a:lstStyle/>
                    <a:p>
                      <a:endParaRPr kumimoji="1" lang="ja-JP" altLang="en-US" sz="1400" dirty="0"/>
                    </a:p>
                  </a:txBody>
                  <a:tcPr anchor="ct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defRPr/>
                      </a:pPr>
                      <a:r>
                        <a:rPr kumimoji="1" lang="en-US" altLang="ja-JP" sz="1600" b="1" i="0" u="none" strike="noStrike" kern="1200" cap="none" spc="0" normalizeH="0" baseline="0" noProof="0" dirty="0" smtClean="0">
                          <a:ln>
                            <a:noFill/>
                          </a:ln>
                          <a:solidFill>
                            <a:prstClr val="black"/>
                          </a:solidFill>
                          <a:effectLst/>
                          <a:uLnTx/>
                          <a:uFillTx/>
                          <a:latin typeface="ＭＳ Ｐゴシック" pitchFamily="50" charset="-128"/>
                          <a:ea typeface="+mn-ea"/>
                          <a:cs typeface="+mn-cs"/>
                        </a:rPr>
                        <a:t>3</a:t>
                      </a:r>
                      <a:r>
                        <a:rPr kumimoji="1" lang="ja-JP" altLang="en-US" sz="1100" b="1" i="0" u="none" strike="noStrike" kern="1200" cap="none" spc="0" normalizeH="0" baseline="0" noProof="0" dirty="0" smtClean="0">
                          <a:ln>
                            <a:noFill/>
                          </a:ln>
                          <a:solidFill>
                            <a:prstClr val="black"/>
                          </a:solidFill>
                          <a:effectLst/>
                          <a:uLnTx/>
                          <a:uFillTx/>
                          <a:latin typeface="ＭＳ Ｐゴシック" pitchFamily="50" charset="-128"/>
                          <a:ea typeface="+mn-ea"/>
                          <a:cs typeface="+mn-cs"/>
                        </a:rPr>
                        <a:t>億</a:t>
                      </a:r>
                      <a:r>
                        <a:rPr kumimoji="1" lang="en-US" altLang="ja-JP" sz="1600" b="1" i="0" u="none" strike="noStrike" kern="1200" cap="none" spc="0" normalizeH="0" baseline="0" noProof="0" dirty="0" smtClean="0">
                          <a:ln>
                            <a:noFill/>
                          </a:ln>
                          <a:solidFill>
                            <a:prstClr val="black"/>
                          </a:solidFill>
                          <a:effectLst/>
                          <a:uLnTx/>
                          <a:uFillTx/>
                          <a:latin typeface="ＭＳ Ｐゴシック" pitchFamily="50" charset="-128"/>
                          <a:ea typeface="+mn-ea"/>
                          <a:cs typeface="+mn-cs"/>
                        </a:rPr>
                        <a:t>4480</a:t>
                      </a:r>
                      <a:r>
                        <a:rPr kumimoji="1" lang="ja-JP" altLang="en-US" sz="1100" b="1" i="0" u="none" strike="noStrike" kern="1200" cap="none" spc="0" normalizeH="0" baseline="0" noProof="0" dirty="0" smtClean="0">
                          <a:ln>
                            <a:noFill/>
                          </a:ln>
                          <a:solidFill>
                            <a:prstClr val="black"/>
                          </a:solidFill>
                          <a:effectLst/>
                          <a:uLnTx/>
                          <a:uFillTx/>
                          <a:latin typeface="ＭＳ Ｐゴシック" pitchFamily="50" charset="-128"/>
                          <a:ea typeface="+mn-ea"/>
                          <a:cs typeface="+mn-cs"/>
                        </a:rPr>
                        <a:t>万円</a:t>
                      </a:r>
                    </a:p>
                  </a:txBody>
                  <a:tcPr anchor="ctr"/>
                </a:tc>
                <a:tc grid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400" b="0" i="0" u="none" strike="noStrike" kern="1200" cap="none" spc="0" normalizeH="0" baseline="0" noProof="0" dirty="0" smtClean="0">
                          <a:ln>
                            <a:noFill/>
                          </a:ln>
                          <a:solidFill>
                            <a:prstClr val="black"/>
                          </a:solidFill>
                          <a:effectLst/>
                          <a:uLnTx/>
                          <a:uFillTx/>
                          <a:latin typeface="+mn-lt"/>
                          <a:ea typeface="+mn-ea"/>
                          <a:cs typeface="+mn-cs"/>
                        </a:rPr>
                        <a:t>※</a:t>
                      </a:r>
                      <a:r>
                        <a:rPr kumimoji="1" lang="ja-JP" altLang="en-US" sz="1400" b="0" i="0" u="none" strike="noStrike" kern="1200" cap="none" spc="0" normalizeH="0" baseline="0" noProof="0" dirty="0" smtClean="0">
                          <a:ln>
                            <a:noFill/>
                          </a:ln>
                          <a:solidFill>
                            <a:prstClr val="black"/>
                          </a:solidFill>
                          <a:effectLst/>
                          <a:uLnTx/>
                          <a:uFillTx/>
                          <a:latin typeface="+mn-lt"/>
                          <a:ea typeface="+mn-ea"/>
                          <a:cs typeface="+mn-cs"/>
                        </a:rPr>
                        <a:t>コロナ関連補助金を除いた場合の経常剰余金</a:t>
                      </a:r>
                    </a:p>
                  </a:txBody>
                  <a:tcPr anchor="ctr"/>
                </a:tc>
                <a:tc hMerge="1">
                  <a:txBody>
                    <a:bodyPr/>
                    <a:lstStyle/>
                    <a:p>
                      <a:pPr marL="0" marR="0" lvl="0" indent="0" algn="r" defTabSz="914400"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cap="none" normalizeH="0" baseline="0" dirty="0" smtClean="0">
                        <a:ln>
                          <a:noFill/>
                        </a:ln>
                        <a:solidFill>
                          <a:srgbClr val="FF0000"/>
                        </a:solidFill>
                        <a:effectLst/>
                        <a:latin typeface="ＭＳ Ｐゴシック" pitchFamily="50" charset="-128"/>
                        <a:ea typeface="ＭＳ Ｐゴシック" pitchFamily="50" charset="-128"/>
                      </a:endParaRPr>
                    </a:p>
                  </a:txBody>
                  <a:tcPr anchor="ctr"/>
                </a:tc>
                <a:tc hMerge="1">
                  <a:txBody>
                    <a:bodyPr/>
                    <a:lstStyle/>
                    <a:p>
                      <a:pPr marL="0" marR="0" lvl="0" indent="0" algn="r" defTabSz="914400"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cap="none" normalizeH="0" baseline="0" dirty="0" smtClean="0">
                        <a:ln>
                          <a:noFill/>
                        </a:ln>
                        <a:solidFill>
                          <a:srgbClr val="FF0000"/>
                        </a:solidFill>
                        <a:effectLst/>
                        <a:latin typeface="ＭＳ Ｐゴシック" pitchFamily="50" charset="-128"/>
                        <a:ea typeface="ＭＳ Ｐゴシック" pitchFamily="50" charset="-128"/>
                      </a:endParaRPr>
                    </a:p>
                  </a:txBody>
                  <a:tcPr anchor="ct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cap="none" normalizeH="0" baseline="0" dirty="0" smtClean="0">
                        <a:ln>
                          <a:noFill/>
                        </a:ln>
                        <a:solidFill>
                          <a:srgbClr val="FF0000"/>
                        </a:solidFill>
                        <a:effectLst/>
                        <a:latin typeface="ＭＳ Ｐゴシック" pitchFamily="50" charset="-128"/>
                        <a:ea typeface="ＭＳ Ｐゴシック" pitchFamily="50" charset="-128"/>
                      </a:endParaRPr>
                    </a:p>
                  </a:txBody>
                  <a:tcPr anchor="ctr"/>
                </a:tc>
              </a:tr>
              <a:tr h="468052">
                <a:tc>
                  <a:txBody>
                    <a:bodyPr/>
                    <a:lstStyle/>
                    <a:p>
                      <a:r>
                        <a:rPr kumimoji="1" lang="ja-JP" altLang="en-US" sz="1400" dirty="0" smtClean="0"/>
                        <a:t>税引後当期剰余金</a:t>
                      </a:r>
                      <a:endParaRPr kumimoji="1" lang="ja-JP" altLang="en-US" sz="1400" dirty="0"/>
                    </a:p>
                  </a:txBody>
                  <a:tcPr anchor="ct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1" lang="en-US" altLang="ja-JP" sz="1600" b="1" i="0" u="none" strike="noStrike" cap="none" normalizeH="0" baseline="0" dirty="0" smtClean="0">
                          <a:ln>
                            <a:noFill/>
                          </a:ln>
                          <a:solidFill>
                            <a:schemeClr val="tx1"/>
                          </a:solidFill>
                          <a:effectLst/>
                          <a:latin typeface="ＭＳ Ｐゴシック" pitchFamily="50" charset="-128"/>
                          <a:ea typeface="ＭＳ Ｐゴシック" pitchFamily="50" charset="-128"/>
                        </a:rPr>
                        <a:t>5</a:t>
                      </a:r>
                      <a:r>
                        <a:rPr kumimoji="1" lang="ja-JP" altLang="en-US" sz="1100" b="1" i="0" u="none" strike="noStrike" cap="none" normalizeH="0" baseline="0" dirty="0" smtClean="0">
                          <a:ln>
                            <a:noFill/>
                          </a:ln>
                          <a:solidFill>
                            <a:schemeClr val="tx1"/>
                          </a:solidFill>
                          <a:effectLst/>
                          <a:latin typeface="ＭＳ Ｐゴシック" pitchFamily="50" charset="-128"/>
                          <a:ea typeface="ＭＳ Ｐゴシック" pitchFamily="50" charset="-128"/>
                        </a:rPr>
                        <a:t>億</a:t>
                      </a:r>
                      <a:r>
                        <a:rPr kumimoji="1" lang="en-US" altLang="ja-JP" sz="1600" b="1" i="0" u="none" strike="noStrike" cap="none" normalizeH="0" baseline="0" dirty="0" smtClean="0">
                          <a:ln>
                            <a:noFill/>
                          </a:ln>
                          <a:solidFill>
                            <a:schemeClr val="tx1"/>
                          </a:solidFill>
                          <a:effectLst/>
                          <a:latin typeface="ＭＳ Ｐゴシック" pitchFamily="50" charset="-128"/>
                          <a:ea typeface="ＭＳ Ｐゴシック" pitchFamily="50" charset="-128"/>
                        </a:rPr>
                        <a:t>7420</a:t>
                      </a:r>
                      <a:r>
                        <a:rPr kumimoji="1" lang="ja-JP" altLang="en-US" sz="1100" b="1" i="0" u="none" strike="noStrike" cap="none" normalizeH="0" baseline="0" dirty="0" smtClean="0">
                          <a:ln>
                            <a:noFill/>
                          </a:ln>
                          <a:solidFill>
                            <a:schemeClr val="tx1"/>
                          </a:solidFill>
                          <a:effectLst/>
                          <a:latin typeface="ＭＳ Ｐゴシック" pitchFamily="50" charset="-128"/>
                          <a:ea typeface="ＭＳ Ｐゴシック" pitchFamily="50" charset="-128"/>
                        </a:rPr>
                        <a:t>万円</a:t>
                      </a:r>
                    </a:p>
                  </a:txBody>
                  <a:tcPr anchor="ct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cap="none" normalizeH="0" baseline="0" dirty="0" smtClean="0">
                        <a:ln>
                          <a:noFill/>
                        </a:ln>
                        <a:solidFill>
                          <a:srgbClr val="FF0000"/>
                        </a:solidFill>
                        <a:effectLst/>
                        <a:latin typeface="ＭＳ Ｐゴシック" pitchFamily="50" charset="-128"/>
                        <a:ea typeface="ＭＳ Ｐゴシック" pitchFamily="50" charset="-128"/>
                      </a:endParaRPr>
                    </a:p>
                  </a:txBody>
                  <a:tcPr anchor="ct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defRPr/>
                      </a:pPr>
                      <a:endParaRPr kumimoji="1" lang="en-US" altLang="ja-JP" sz="1100" b="0" i="0" u="none" strike="noStrike" cap="none" normalizeH="0" baseline="0" dirty="0" smtClean="0">
                        <a:ln>
                          <a:noFill/>
                        </a:ln>
                        <a:solidFill>
                          <a:srgbClr val="FF0000"/>
                        </a:solidFill>
                        <a:effectLst/>
                        <a:latin typeface="ＭＳ Ｐゴシック" pitchFamily="50" charset="-128"/>
                        <a:ea typeface="ＭＳ Ｐゴシック" pitchFamily="50" charset="-128"/>
                      </a:endParaRPr>
                    </a:p>
                  </a:txBody>
                  <a:tcPr anchor="ct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defRPr/>
                      </a:pPr>
                      <a:r>
                        <a:rPr kumimoji="1" lang="en-US" altLang="ja-JP" sz="1600" b="0" i="0" u="none" strike="noStrike" cap="none" normalizeH="0" baseline="0" dirty="0" smtClean="0">
                          <a:ln>
                            <a:noFill/>
                          </a:ln>
                          <a:solidFill>
                            <a:schemeClr val="tx1"/>
                          </a:solidFill>
                          <a:effectLst/>
                          <a:latin typeface="ＭＳ Ｐゴシック" pitchFamily="50" charset="-128"/>
                          <a:ea typeface="ＭＳ Ｐゴシック" pitchFamily="50" charset="-128"/>
                        </a:rPr>
                        <a:t>270</a:t>
                      </a: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万円</a:t>
                      </a:r>
                      <a:endParaRPr kumimoji="1" lang="en-US" altLang="ja-JP" sz="1100" b="0" i="0" u="none" strike="noStrike" cap="none" normalizeH="0" baseline="0" dirty="0" smtClean="0">
                        <a:ln>
                          <a:noFill/>
                        </a:ln>
                        <a:solidFill>
                          <a:srgbClr val="FF0000"/>
                        </a:solidFill>
                        <a:effectLst/>
                        <a:latin typeface="ＭＳ Ｐゴシック" pitchFamily="50" charset="-128"/>
                        <a:ea typeface="ＭＳ Ｐゴシック" pitchFamily="50" charset="-128"/>
                      </a:endParaRPr>
                    </a:p>
                  </a:txBody>
                  <a:tcPr anchor="ct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defRPr/>
                      </a:pPr>
                      <a:r>
                        <a:rPr kumimoji="1" lang="en-US" altLang="ja-JP" sz="1600" b="0" i="0" u="none" strike="noStrike" cap="none" normalizeH="0" baseline="0" dirty="0" smtClean="0">
                          <a:ln>
                            <a:noFill/>
                          </a:ln>
                          <a:solidFill>
                            <a:schemeClr val="tx1"/>
                          </a:solidFill>
                          <a:effectLst/>
                          <a:latin typeface="ＭＳ Ｐゴシック" pitchFamily="50" charset="-128"/>
                          <a:ea typeface="ＭＳ Ｐゴシック" pitchFamily="50" charset="-128"/>
                        </a:rPr>
                        <a:t>5</a:t>
                      </a: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億</a:t>
                      </a:r>
                      <a:r>
                        <a:rPr kumimoji="1" lang="en-US" altLang="ja-JP" sz="1600" b="0" i="0" u="none" strike="noStrike" cap="none" normalizeH="0" baseline="0" dirty="0" smtClean="0">
                          <a:ln>
                            <a:noFill/>
                          </a:ln>
                          <a:solidFill>
                            <a:schemeClr val="tx1"/>
                          </a:solidFill>
                          <a:effectLst/>
                          <a:latin typeface="ＭＳ Ｐゴシック" pitchFamily="50" charset="-128"/>
                          <a:ea typeface="ＭＳ Ｐゴシック" pitchFamily="50" charset="-128"/>
                        </a:rPr>
                        <a:t>7150</a:t>
                      </a: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万円</a:t>
                      </a:r>
                      <a:endParaRPr kumimoji="1" lang="en-US" altLang="ja-JP" sz="1100" b="0" i="0" u="none" strike="noStrike" cap="none" normalizeH="0" baseline="0" dirty="0" smtClean="0">
                        <a:ln>
                          <a:noFill/>
                        </a:ln>
                        <a:solidFill>
                          <a:srgbClr val="FF0000"/>
                        </a:solidFill>
                        <a:effectLst/>
                        <a:latin typeface="ＭＳ Ｐゴシック" pitchFamily="50" charset="-128"/>
                        <a:ea typeface="ＭＳ Ｐゴシック" pitchFamily="50" charset="-128"/>
                      </a:endParaRPr>
                    </a:p>
                  </a:txBody>
                  <a:tcPr anchor="ctr"/>
                </a:tc>
              </a:tr>
            </a:tbl>
          </a:graphicData>
        </a:graphic>
      </p:graphicFrame>
      <p:sp>
        <p:nvSpPr>
          <p:cNvPr id="2" name="スライド番号プレースホルダー 1"/>
          <p:cNvSpPr>
            <a:spLocks noGrp="1"/>
          </p:cNvSpPr>
          <p:nvPr>
            <p:ph type="sldNum" sz="quarter" idx="12"/>
          </p:nvPr>
        </p:nvSpPr>
        <p:spPr/>
        <p:txBody>
          <a:bodyPr/>
          <a:lstStyle/>
          <a:p>
            <a:fld id="{92B89562-88E4-45EA-817D-2C454DC40A95}" type="slidenum">
              <a:rPr lang="ja-JP" altLang="zh-CN" smtClean="0"/>
              <a:pPr/>
              <a:t>14</a:t>
            </a:fld>
            <a:endParaRPr lang="ja-JP" altLang="zh-CN"/>
          </a:p>
        </p:txBody>
      </p:sp>
    </p:spTree>
    <p:extLst>
      <p:ext uri="{BB962C8B-B14F-4D97-AF65-F5344CB8AC3E}">
        <p14:creationId xmlns:p14="http://schemas.microsoft.com/office/powerpoint/2010/main" val="28825140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スライド番号プレースホルダー 6"/>
          <p:cNvSpPr>
            <a:spLocks noGrp="1"/>
          </p:cNvSpPr>
          <p:nvPr>
            <p:ph type="sldNum" sz="quarter" idx="12"/>
          </p:nvPr>
        </p:nvSpPr>
        <p:spPr>
          <a:noFill/>
        </p:spPr>
        <p:txBody>
          <a:bodyPr>
            <a:normAutofit/>
          </a:bodyPr>
          <a:lstStyle>
            <a:lvl1pPr eaLnBrk="0" hangingPunct="0">
              <a:spcBef>
                <a:spcPct val="20000"/>
              </a:spcBef>
              <a:buChar char="•"/>
              <a:defRPr kumimoji="1" sz="2800">
                <a:solidFill>
                  <a:schemeClr val="tx1"/>
                </a:solidFill>
                <a:latin typeface="ＭＳ Ｐゴシック" pitchFamily="50" charset="-128"/>
                <a:ea typeface="ＭＳ Ｐゴシック" pitchFamily="50" charset="-128"/>
              </a:defRPr>
            </a:lvl1pPr>
            <a:lvl2pPr marL="742950" indent="-285750" eaLnBrk="0" hangingPunct="0">
              <a:spcBef>
                <a:spcPct val="20000"/>
              </a:spcBef>
              <a:buChar char="–"/>
              <a:defRPr kumimoji="1" sz="24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0"/>
              </a:spcBef>
              <a:buFontTx/>
              <a:buNone/>
            </a:pPr>
            <a:fld id="{83293F14-0989-4D16-AC66-ADCA8D30847E}" type="slidenum">
              <a:rPr lang="en-US" altLang="ja-JP" sz="1200" smtClean="0">
                <a:latin typeface="Arial" charset="0"/>
              </a:rPr>
              <a:pPr eaLnBrk="1" hangingPunct="1">
                <a:spcBef>
                  <a:spcPct val="0"/>
                </a:spcBef>
                <a:buFontTx/>
                <a:buNone/>
              </a:pPr>
              <a:t>15</a:t>
            </a:fld>
            <a:endParaRPr lang="en-US" altLang="ja-JP" sz="1200" dirty="0" smtClean="0">
              <a:latin typeface="Arial" charset="0"/>
            </a:endParaRPr>
          </a:p>
        </p:txBody>
      </p:sp>
      <p:sp>
        <p:nvSpPr>
          <p:cNvPr id="6147" name="Rectangle 2"/>
          <p:cNvSpPr>
            <a:spLocks noGrp="1" noChangeArrowheads="1"/>
          </p:cNvSpPr>
          <p:nvPr>
            <p:ph type="title" idx="4294967295"/>
          </p:nvPr>
        </p:nvSpPr>
        <p:spPr>
          <a:xfrm>
            <a:off x="252000" y="252000"/>
            <a:ext cx="8640000" cy="720000"/>
          </a:xfrm>
        </p:spPr>
        <p:txBody>
          <a:bodyPr>
            <a:normAutofit fontScale="90000"/>
          </a:bodyPr>
          <a:lstStyle/>
          <a:p>
            <a:pPr eaLnBrk="1" hangingPunct="1"/>
            <a:r>
              <a:rPr lang="en-US" altLang="ja-JP" sz="3600" b="1" dirty="0" smtClean="0">
                <a:solidFill>
                  <a:srgbClr val="FF0000"/>
                </a:solidFill>
                <a:latin typeface="メイリオ" panose="020B0604030504040204" pitchFamily="50" charset="-128"/>
                <a:ea typeface="メイリオ" panose="020B0604030504040204" pitchFamily="50" charset="-128"/>
              </a:rPr>
              <a:t>2019</a:t>
            </a:r>
            <a:r>
              <a:rPr lang="ja-JP" altLang="en-US" sz="3600" b="1" dirty="0" smtClean="0">
                <a:solidFill>
                  <a:srgbClr val="FF0000"/>
                </a:solidFill>
                <a:latin typeface="メイリオ" panose="020B0604030504040204" pitchFamily="50" charset="-128"/>
                <a:ea typeface="メイリオ" panose="020B0604030504040204" pitchFamily="50" charset="-128"/>
              </a:rPr>
              <a:t>年度から</a:t>
            </a:r>
            <a:r>
              <a:rPr lang="en-US" altLang="ja-JP" sz="3600" b="1" dirty="0" smtClean="0">
                <a:solidFill>
                  <a:srgbClr val="FF0000"/>
                </a:solidFill>
                <a:latin typeface="メイリオ" panose="020B0604030504040204" pitchFamily="50" charset="-128"/>
                <a:ea typeface="メイリオ" panose="020B0604030504040204" pitchFamily="50" charset="-128"/>
              </a:rPr>
              <a:t>2020</a:t>
            </a:r>
            <a:r>
              <a:rPr lang="ja-JP" altLang="en-US" sz="3600" b="1" dirty="0" smtClean="0">
                <a:solidFill>
                  <a:srgbClr val="FF0000"/>
                </a:solidFill>
                <a:latin typeface="メイリオ" panose="020B0604030504040204" pitchFamily="50" charset="-128"/>
                <a:ea typeface="メイリオ" panose="020B0604030504040204" pitchFamily="50" charset="-128"/>
              </a:rPr>
              <a:t>年度の事業収入</a:t>
            </a:r>
            <a:r>
              <a:rPr lang="ja-JP" altLang="en-US" sz="3600" b="1" dirty="0" smtClean="0">
                <a:latin typeface="メイリオ" panose="020B0604030504040204" pitchFamily="50" charset="-128"/>
                <a:ea typeface="メイリオ" panose="020B0604030504040204" pitchFamily="50" charset="-128"/>
              </a:rPr>
              <a:t>の</a:t>
            </a:r>
            <a:r>
              <a:rPr lang="en-US" altLang="ja-JP" sz="3600" b="1" dirty="0" smtClean="0">
                <a:latin typeface="メイリオ" panose="020B0604030504040204" pitchFamily="50" charset="-128"/>
                <a:ea typeface="メイリオ" panose="020B0604030504040204" pitchFamily="50" charset="-128"/>
              </a:rPr>
              <a:t/>
            </a:r>
            <a:br>
              <a:rPr lang="en-US" altLang="ja-JP" sz="3600" b="1" dirty="0" smtClean="0">
                <a:latin typeface="メイリオ" panose="020B0604030504040204" pitchFamily="50" charset="-128"/>
                <a:ea typeface="メイリオ" panose="020B0604030504040204" pitchFamily="50" charset="-128"/>
              </a:rPr>
            </a:br>
            <a:r>
              <a:rPr lang="ja-JP" altLang="en-US" sz="3600" b="1" dirty="0" smtClean="0">
                <a:latin typeface="メイリオ" panose="020B0604030504040204" pitchFamily="50" charset="-128"/>
                <a:ea typeface="メイリオ" panose="020B0604030504040204" pitchFamily="50" charset="-128"/>
              </a:rPr>
              <a:t>月別推移</a:t>
            </a:r>
          </a:p>
        </p:txBody>
      </p:sp>
      <p:sp>
        <p:nvSpPr>
          <p:cNvPr id="14" name="テキスト ボックス 13"/>
          <p:cNvSpPr txBox="1"/>
          <p:nvPr/>
        </p:nvSpPr>
        <p:spPr>
          <a:xfrm>
            <a:off x="467544" y="5220000"/>
            <a:ext cx="8100000" cy="1200329"/>
          </a:xfrm>
          <a:prstGeom prst="rect">
            <a:avLst/>
          </a:prstGeom>
          <a:noFill/>
        </p:spPr>
        <p:txBody>
          <a:bodyPr wrap="square" rtlCol="0">
            <a:spAutoFit/>
          </a:bodyPr>
          <a:lstStyle/>
          <a:p>
            <a:r>
              <a:rPr lang="en-US" altLang="ja-JP" sz="2400" dirty="0" smtClean="0">
                <a:latin typeface="メイリオ" panose="020B0604030504040204" pitchFamily="50" charset="-128"/>
                <a:ea typeface="メイリオ" panose="020B0604030504040204" pitchFamily="50" charset="-128"/>
              </a:rPr>
              <a:t>2020</a:t>
            </a:r>
            <a:r>
              <a:rPr lang="ja-JP" altLang="en-US" sz="2400" dirty="0" smtClean="0">
                <a:latin typeface="メイリオ" panose="020B0604030504040204" pitchFamily="50" charset="-128"/>
                <a:ea typeface="メイリオ" panose="020B0604030504040204" pitchFamily="50" charset="-128"/>
              </a:rPr>
              <a:t>年度の事業収入は、</a:t>
            </a:r>
            <a:r>
              <a:rPr lang="en-US" altLang="ja-JP" sz="2400" dirty="0" smtClean="0">
                <a:latin typeface="メイリオ" panose="020B0604030504040204" pitchFamily="50" charset="-128"/>
                <a:ea typeface="メイリオ" panose="020B0604030504040204" pitchFamily="50" charset="-128"/>
              </a:rPr>
              <a:t>20204</a:t>
            </a:r>
            <a:r>
              <a:rPr lang="ja-JP" altLang="en-US" sz="2400" dirty="0" smtClean="0">
                <a:latin typeface="メイリオ" panose="020B0604030504040204" pitchFamily="50" charset="-128"/>
                <a:ea typeface="メイリオ" panose="020B0604030504040204" pitchFamily="50" charset="-128"/>
              </a:rPr>
              <a:t>月から</a:t>
            </a:r>
            <a:r>
              <a:rPr lang="en-US" altLang="ja-JP" sz="2400" dirty="0" smtClean="0">
                <a:latin typeface="メイリオ" panose="020B0604030504040204" pitchFamily="50" charset="-128"/>
                <a:ea typeface="メイリオ" panose="020B0604030504040204" pitchFamily="50" charset="-128"/>
              </a:rPr>
              <a:t>6</a:t>
            </a:r>
            <a:r>
              <a:rPr lang="ja-JP" altLang="en-US" sz="2400" dirty="0" smtClean="0">
                <a:latin typeface="メイリオ" panose="020B0604030504040204" pitchFamily="50" charset="-128"/>
                <a:ea typeface="メイリオ" panose="020B0604030504040204" pitchFamily="50" charset="-128"/>
              </a:rPr>
              <a:t>月の厳しい状況は回復しましたが、</a:t>
            </a:r>
            <a:r>
              <a:rPr lang="en-US" altLang="ja-JP" sz="2400" dirty="0" smtClean="0">
                <a:latin typeface="メイリオ" panose="020B0604030504040204" pitchFamily="50" charset="-128"/>
                <a:ea typeface="メイリオ" panose="020B0604030504040204" pitchFamily="50" charset="-128"/>
              </a:rPr>
              <a:t>2019</a:t>
            </a:r>
            <a:r>
              <a:rPr lang="ja-JP" altLang="en-US" sz="2400" dirty="0" smtClean="0">
                <a:latin typeface="メイリオ" panose="020B0604030504040204" pitchFamily="50" charset="-128"/>
                <a:ea typeface="メイリオ" panose="020B0604030504040204" pitchFamily="50" charset="-128"/>
              </a:rPr>
              <a:t>年度の事業収入の水準には届いていません。</a:t>
            </a:r>
            <a:endParaRPr lang="en-US" altLang="ja-JP" sz="2400" dirty="0" smtClean="0">
              <a:latin typeface="メイリオ" panose="020B0604030504040204" pitchFamily="50" charset="-128"/>
              <a:ea typeface="メイリオ" panose="020B0604030504040204" pitchFamily="50" charset="-128"/>
            </a:endParaRPr>
          </a:p>
        </p:txBody>
      </p:sp>
      <p:graphicFrame>
        <p:nvGraphicFramePr>
          <p:cNvPr id="2" name="グラフ 1"/>
          <p:cNvGraphicFramePr/>
          <p:nvPr>
            <p:extLst>
              <p:ext uri="{D42A27DB-BD31-4B8C-83A1-F6EECF244321}">
                <p14:modId xmlns:p14="http://schemas.microsoft.com/office/powerpoint/2010/main" val="3922019407"/>
              </p:ext>
            </p:extLst>
          </p:nvPr>
        </p:nvGraphicFramePr>
        <p:xfrm>
          <a:off x="540000" y="1080000"/>
          <a:ext cx="8100000" cy="4064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6954945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8" name="スライド番号プレースホルダー 2"/>
          <p:cNvSpPr>
            <a:spLocks noGrp="1"/>
          </p:cNvSpPr>
          <p:nvPr>
            <p:ph type="sldNum" sz="quarter" idx="12"/>
          </p:nvPr>
        </p:nvSpPr>
        <p:spPr>
          <a:noFill/>
        </p:spPr>
        <p:txBody>
          <a:bodyPr>
            <a:normAutofit/>
          </a:bodyPr>
          <a:lstStyle>
            <a:lvl1pPr eaLnBrk="0" hangingPunct="0">
              <a:spcBef>
                <a:spcPct val="20000"/>
              </a:spcBef>
              <a:buChar char="•"/>
              <a:defRPr kumimoji="1" sz="2800">
                <a:solidFill>
                  <a:schemeClr val="tx1"/>
                </a:solidFill>
                <a:latin typeface="ＭＳ Ｐゴシック" pitchFamily="50" charset="-128"/>
                <a:ea typeface="ＭＳ Ｐゴシック" pitchFamily="50" charset="-128"/>
              </a:defRPr>
            </a:lvl1pPr>
            <a:lvl2pPr marL="742950" indent="-285750" eaLnBrk="0" hangingPunct="0">
              <a:spcBef>
                <a:spcPct val="20000"/>
              </a:spcBef>
              <a:buChar char="–"/>
              <a:defRPr kumimoji="1" sz="24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0"/>
              </a:spcBef>
              <a:buFontTx/>
              <a:buNone/>
            </a:pPr>
            <a:fld id="{F490D8E3-3F26-4E32-90AA-F638CF8DD302}" type="slidenum">
              <a:rPr lang="en-US" altLang="ja-JP" sz="1200" smtClean="0">
                <a:latin typeface="Arial" charset="0"/>
              </a:rPr>
              <a:pPr eaLnBrk="1" hangingPunct="1">
                <a:spcBef>
                  <a:spcPct val="0"/>
                </a:spcBef>
                <a:buFontTx/>
                <a:buNone/>
              </a:pPr>
              <a:t>16</a:t>
            </a:fld>
            <a:endParaRPr lang="en-US" altLang="ja-JP" sz="1200" smtClean="0">
              <a:latin typeface="Arial" charset="0"/>
            </a:endParaRPr>
          </a:p>
        </p:txBody>
      </p:sp>
      <p:sp>
        <p:nvSpPr>
          <p:cNvPr id="11266" name="タイトル 1"/>
          <p:cNvSpPr>
            <a:spLocks noGrp="1"/>
          </p:cNvSpPr>
          <p:nvPr>
            <p:ph type="title" idx="4294967295"/>
          </p:nvPr>
        </p:nvSpPr>
        <p:spPr>
          <a:xfrm>
            <a:off x="252000" y="252000"/>
            <a:ext cx="8640000" cy="720000"/>
          </a:xfrm>
        </p:spPr>
        <p:txBody>
          <a:bodyPr/>
          <a:lstStyle/>
          <a:p>
            <a:r>
              <a:rPr lang="ja-JP" altLang="en-US" sz="3600" b="1" dirty="0" smtClean="0">
                <a:solidFill>
                  <a:srgbClr val="FF0000"/>
                </a:solidFill>
                <a:latin typeface="メイリオ" panose="020B0604030504040204" pitchFamily="50" charset="-128"/>
                <a:ea typeface="メイリオ" panose="020B0604030504040204" pitchFamily="50" charset="-128"/>
              </a:rPr>
              <a:t>剰余金処分案</a:t>
            </a:r>
            <a:r>
              <a:rPr lang="ja-JP" altLang="en-US" sz="3600" b="1" dirty="0" smtClean="0">
                <a:latin typeface="メイリオ" panose="020B0604030504040204" pitchFamily="50" charset="-128"/>
                <a:ea typeface="メイリオ" panose="020B0604030504040204" pitchFamily="50" charset="-128"/>
              </a:rPr>
              <a:t>（</a:t>
            </a:r>
            <a:r>
              <a:rPr lang="en-US" altLang="ja-JP" sz="3600" b="1" dirty="0" smtClean="0">
                <a:latin typeface="メイリオ" panose="020B0604030504040204" pitchFamily="50" charset="-128"/>
                <a:ea typeface="メイリオ" panose="020B0604030504040204" pitchFamily="50" charset="-128"/>
              </a:rPr>
              <a:t>P3</a:t>
            </a:r>
            <a:r>
              <a:rPr lang="ja-JP" altLang="en-US" sz="3600" b="1" dirty="0" smtClean="0">
                <a:latin typeface="メイリオ" panose="020B0604030504040204" pitchFamily="50" charset="-128"/>
                <a:ea typeface="メイリオ" panose="020B0604030504040204" pitchFamily="50" charset="-128"/>
              </a:rPr>
              <a:t>）</a:t>
            </a:r>
            <a:endParaRPr lang="ja-JP" altLang="en-US" sz="3600" b="1" dirty="0" smtClean="0">
              <a:latin typeface="メイリオ" panose="020B0604030504040204" pitchFamily="50" charset="-128"/>
              <a:ea typeface="メイリオ" panose="020B0604030504040204" pitchFamily="50" charset="-128"/>
            </a:endParaRPr>
          </a:p>
        </p:txBody>
      </p:sp>
      <p:sp>
        <p:nvSpPr>
          <p:cNvPr id="11267" name="コンテンツ プレースホルダー 2"/>
          <p:cNvSpPr>
            <a:spLocks noGrp="1"/>
          </p:cNvSpPr>
          <p:nvPr>
            <p:ph idx="4294967295"/>
          </p:nvPr>
        </p:nvSpPr>
        <p:spPr>
          <a:xfrm>
            <a:off x="540000" y="1080000"/>
            <a:ext cx="8100000" cy="2060968"/>
          </a:xfrm>
        </p:spPr>
        <p:txBody>
          <a:bodyPr>
            <a:normAutofit fontScale="92500" lnSpcReduction="20000"/>
          </a:bodyPr>
          <a:lstStyle/>
          <a:p>
            <a:pPr marL="0" indent="0">
              <a:buFontTx/>
              <a:buNone/>
            </a:pPr>
            <a:r>
              <a:rPr lang="en-US" altLang="ja-JP" sz="2800" dirty="0" smtClean="0"/>
              <a:t>Ⅰ</a:t>
            </a:r>
            <a:r>
              <a:rPr lang="ja-JP" altLang="en-US" sz="2800" dirty="0" smtClean="0"/>
              <a:t>　当期未処分剰余金</a:t>
            </a:r>
            <a:r>
              <a:rPr lang="en-US" altLang="ja-JP" sz="2800" dirty="0"/>
              <a:t>	</a:t>
            </a:r>
            <a:r>
              <a:rPr lang="en-US" altLang="ja-JP" sz="2800" dirty="0" smtClean="0"/>
              <a:t>		574,194,006</a:t>
            </a:r>
            <a:r>
              <a:rPr lang="ja-JP" altLang="en-US" sz="2800" dirty="0" smtClean="0"/>
              <a:t>円</a:t>
            </a:r>
            <a:endParaRPr lang="en-US" altLang="ja-JP" sz="2800" dirty="0" smtClean="0"/>
          </a:p>
          <a:p>
            <a:pPr marL="0" indent="0">
              <a:buFontTx/>
              <a:buNone/>
            </a:pPr>
            <a:r>
              <a:rPr lang="en-US" altLang="ja-JP" sz="2800" dirty="0" smtClean="0"/>
              <a:t>Ⅱ</a:t>
            </a:r>
            <a:r>
              <a:rPr lang="ja-JP" altLang="en-US" sz="2800" dirty="0" smtClean="0"/>
              <a:t>　剰余金処分額</a:t>
            </a:r>
            <a:endParaRPr lang="en-US" altLang="ja-JP" sz="2800" dirty="0" smtClean="0"/>
          </a:p>
          <a:p>
            <a:pPr marL="0" indent="0">
              <a:buNone/>
            </a:pPr>
            <a:r>
              <a:rPr lang="ja-JP" altLang="en-US" sz="2800" dirty="0" smtClean="0"/>
              <a:t>　　　</a:t>
            </a:r>
            <a:r>
              <a:rPr lang="ja-JP" altLang="en-US" sz="2800" dirty="0"/>
              <a:t>法定準備金</a:t>
            </a:r>
            <a:r>
              <a:rPr lang="en-US" altLang="ja-JP" sz="2800" dirty="0"/>
              <a:t>				</a:t>
            </a:r>
            <a:r>
              <a:rPr lang="ja-JP" altLang="en-US" sz="2800" dirty="0"/>
              <a:t>　</a:t>
            </a:r>
            <a:r>
              <a:rPr lang="en-US" altLang="ja-JP" sz="2800" dirty="0"/>
              <a:t>282,000,000</a:t>
            </a:r>
            <a:r>
              <a:rPr lang="ja-JP" altLang="en-US" sz="2800" dirty="0"/>
              <a:t>円</a:t>
            </a:r>
            <a:endParaRPr lang="en-US" altLang="ja-JP" sz="2800" dirty="0"/>
          </a:p>
          <a:p>
            <a:pPr marL="0" indent="0">
              <a:buFontTx/>
              <a:buNone/>
            </a:pPr>
            <a:r>
              <a:rPr lang="ja-JP" altLang="en-US" sz="2800" dirty="0" smtClean="0"/>
              <a:t>　　　医療福祉等事業積立金</a:t>
            </a:r>
            <a:r>
              <a:rPr lang="en-US" altLang="ja-JP" sz="2800" dirty="0" smtClean="0"/>
              <a:t>		</a:t>
            </a:r>
            <a:r>
              <a:rPr lang="ja-JP" altLang="en-US" sz="2800" dirty="0" smtClean="0"/>
              <a:t>　</a:t>
            </a:r>
            <a:r>
              <a:rPr lang="en-US" altLang="ja-JP" sz="2800" dirty="0" smtClean="0"/>
              <a:t>259,794,622</a:t>
            </a:r>
            <a:r>
              <a:rPr lang="ja-JP" altLang="en-US" sz="2800" dirty="0" smtClean="0"/>
              <a:t>円</a:t>
            </a:r>
            <a:endParaRPr lang="en-US" altLang="ja-JP" sz="2800" dirty="0" smtClean="0"/>
          </a:p>
          <a:p>
            <a:pPr marL="0" indent="0">
              <a:buFontTx/>
              <a:buNone/>
            </a:pPr>
            <a:r>
              <a:rPr lang="en-US" altLang="ja-JP" sz="2800" dirty="0" smtClean="0"/>
              <a:t>Ⅲ</a:t>
            </a:r>
            <a:r>
              <a:rPr lang="ja-JP" altLang="en-US" sz="2800" dirty="0" smtClean="0"/>
              <a:t>　次期繰越剰余金</a:t>
            </a:r>
            <a:r>
              <a:rPr lang="en-US" altLang="ja-JP" sz="2800" dirty="0"/>
              <a:t>	</a:t>
            </a:r>
            <a:r>
              <a:rPr lang="en-US" altLang="ja-JP" sz="2800" dirty="0" smtClean="0"/>
              <a:t>		</a:t>
            </a:r>
            <a:r>
              <a:rPr lang="ja-JP" altLang="en-US" sz="2800" dirty="0" smtClean="0"/>
              <a:t>　</a:t>
            </a:r>
            <a:r>
              <a:rPr lang="en-US" altLang="ja-JP" sz="2800" dirty="0" smtClean="0"/>
              <a:t>32,399,384</a:t>
            </a:r>
            <a:r>
              <a:rPr lang="ja-JP" altLang="en-US" sz="2800" dirty="0" smtClean="0"/>
              <a:t>円</a:t>
            </a:r>
            <a:endParaRPr lang="en-US" altLang="ja-JP" sz="2800" dirty="0" smtClean="0"/>
          </a:p>
          <a:p>
            <a:pPr marL="0" indent="0">
              <a:buFontTx/>
              <a:buNone/>
            </a:pPr>
            <a:endParaRPr lang="ja-JP" altLang="en-US" dirty="0" smtClean="0"/>
          </a:p>
          <a:p>
            <a:pPr marL="0" indent="0">
              <a:buFontTx/>
              <a:buNone/>
            </a:pPr>
            <a:endParaRPr lang="ja-JP" altLang="en-US" dirty="0" smtClean="0"/>
          </a:p>
        </p:txBody>
      </p:sp>
      <p:sp>
        <p:nvSpPr>
          <p:cNvPr id="11270" name="正方形/長方形 2"/>
          <p:cNvSpPr>
            <a:spLocks noChangeArrowheads="1"/>
          </p:cNvSpPr>
          <p:nvPr/>
        </p:nvSpPr>
        <p:spPr bwMode="auto">
          <a:xfrm>
            <a:off x="513360" y="3574529"/>
            <a:ext cx="8100000" cy="2585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kumimoji="1" sz="2800">
                <a:solidFill>
                  <a:schemeClr val="tx1"/>
                </a:solidFill>
                <a:latin typeface="ＭＳ Ｐゴシック" pitchFamily="50" charset="-128"/>
                <a:ea typeface="ＭＳ Ｐゴシック" pitchFamily="50" charset="-128"/>
              </a:defRPr>
            </a:lvl1pPr>
            <a:lvl2pPr marL="742950" indent="-285750" eaLnBrk="0" hangingPunct="0">
              <a:spcBef>
                <a:spcPct val="20000"/>
              </a:spcBef>
              <a:buChar char="–"/>
              <a:defRPr kumimoji="1" sz="24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0"/>
              </a:spcBef>
              <a:buFontTx/>
              <a:buNone/>
            </a:pPr>
            <a:r>
              <a:rPr lang="ja-JP" altLang="en-US" sz="1800" dirty="0" smtClean="0">
                <a:latin typeface="メイリオ" panose="020B0604030504040204" pitchFamily="50" charset="-128"/>
                <a:ea typeface="メイリオ" panose="020B0604030504040204" pitchFamily="50" charset="-128"/>
              </a:rPr>
              <a:t>・剰余金の処分は、生協法で定められています。</a:t>
            </a:r>
            <a:endParaRPr lang="en-US" altLang="ja-JP" sz="1800" dirty="0" smtClean="0">
              <a:latin typeface="メイリオ" panose="020B0604030504040204" pitchFamily="50" charset="-128"/>
              <a:ea typeface="メイリオ" panose="020B0604030504040204" pitchFamily="50" charset="-128"/>
            </a:endParaRPr>
          </a:p>
          <a:p>
            <a:pPr eaLnBrk="1" hangingPunct="1">
              <a:spcBef>
                <a:spcPct val="0"/>
              </a:spcBef>
              <a:buFontTx/>
              <a:buNone/>
            </a:pPr>
            <a:r>
              <a:rPr lang="ja-JP" altLang="en-US" sz="1800" dirty="0" smtClean="0">
                <a:latin typeface="メイリオ" panose="020B0604030504040204" pitchFamily="50" charset="-128"/>
                <a:ea typeface="メイリオ" panose="020B0604030504040204" pitchFamily="50" charset="-128"/>
              </a:rPr>
              <a:t>・出資総額の</a:t>
            </a:r>
            <a:r>
              <a:rPr lang="en-US" altLang="ja-JP" sz="1800" dirty="0" smtClean="0">
                <a:latin typeface="メイリオ" panose="020B0604030504040204" pitchFamily="50" charset="-128"/>
                <a:ea typeface="メイリオ" panose="020B0604030504040204" pitchFamily="50" charset="-128"/>
              </a:rPr>
              <a:t>1/2</a:t>
            </a:r>
            <a:r>
              <a:rPr lang="ja-JP" altLang="en-US" sz="1800" dirty="0" smtClean="0">
                <a:latin typeface="メイリオ" panose="020B0604030504040204" pitchFamily="50" charset="-128"/>
                <a:ea typeface="メイリオ" panose="020B0604030504040204" pitchFamily="50" charset="-128"/>
              </a:rPr>
              <a:t>に達するまで、剰余の</a:t>
            </a:r>
            <a:r>
              <a:rPr lang="en-US" altLang="ja-JP" sz="1800" dirty="0" smtClean="0">
                <a:latin typeface="メイリオ" panose="020B0604030504040204" pitchFamily="50" charset="-128"/>
                <a:ea typeface="メイリオ" panose="020B0604030504040204" pitchFamily="50" charset="-128"/>
              </a:rPr>
              <a:t>1/10</a:t>
            </a:r>
            <a:r>
              <a:rPr lang="ja-JP" altLang="en-US" sz="1800" dirty="0" smtClean="0">
                <a:latin typeface="メイリオ" panose="020B0604030504040204" pitchFamily="50" charset="-128"/>
                <a:ea typeface="メイリオ" panose="020B0604030504040204" pitchFamily="50" charset="-128"/>
              </a:rPr>
              <a:t>以上を法定準備金に、</a:t>
            </a:r>
            <a:r>
              <a:rPr lang="en-US" altLang="ja-JP" sz="1800" dirty="0" smtClean="0">
                <a:latin typeface="メイリオ" panose="020B0604030504040204" pitchFamily="50" charset="-128"/>
                <a:ea typeface="メイリオ" panose="020B0604030504040204" pitchFamily="50" charset="-128"/>
              </a:rPr>
              <a:t>1/20</a:t>
            </a:r>
            <a:r>
              <a:rPr lang="ja-JP" altLang="en-US" sz="1800" dirty="0" smtClean="0">
                <a:latin typeface="メイリオ" panose="020B0604030504040204" pitchFamily="50" charset="-128"/>
                <a:ea typeface="メイリオ" panose="020B0604030504040204" pitchFamily="50" charset="-128"/>
              </a:rPr>
              <a:t>以上を教育事業繰越金として次期繰越金に繰り越すとされています。</a:t>
            </a:r>
            <a:endParaRPr lang="en-US" altLang="ja-JP" sz="1800" dirty="0" smtClean="0">
              <a:latin typeface="メイリオ" panose="020B0604030504040204" pitchFamily="50" charset="-128"/>
              <a:ea typeface="メイリオ" panose="020B0604030504040204" pitchFamily="50" charset="-128"/>
            </a:endParaRPr>
          </a:p>
          <a:p>
            <a:pPr eaLnBrk="1" hangingPunct="1">
              <a:spcBef>
                <a:spcPct val="0"/>
              </a:spcBef>
              <a:buFontTx/>
              <a:buNone/>
            </a:pPr>
            <a:r>
              <a:rPr lang="ja-JP" altLang="en-US" sz="1800" dirty="0" smtClean="0">
                <a:latin typeface="メイリオ" panose="020B0604030504040204" pitchFamily="50" charset="-128"/>
                <a:ea typeface="メイリオ" panose="020B0604030504040204" pitchFamily="50" charset="-128"/>
              </a:rPr>
              <a:t>・現在の法定準備金は、</a:t>
            </a:r>
            <a:r>
              <a:rPr lang="en-US" altLang="ja-JP" sz="1800" dirty="0" smtClean="0">
                <a:latin typeface="メイリオ" panose="020B0604030504040204" pitchFamily="50" charset="-128"/>
                <a:ea typeface="メイリオ" panose="020B0604030504040204" pitchFamily="50" charset="-128"/>
              </a:rPr>
              <a:t>2</a:t>
            </a:r>
            <a:r>
              <a:rPr lang="ja-JP" altLang="en-US" sz="1800" dirty="0" smtClean="0">
                <a:latin typeface="メイリオ" panose="020B0604030504040204" pitchFamily="50" charset="-128"/>
                <a:ea typeface="メイリオ" panose="020B0604030504040204" pitchFamily="50" charset="-128"/>
              </a:rPr>
              <a:t>億</a:t>
            </a:r>
            <a:r>
              <a:rPr lang="en-US" altLang="ja-JP" sz="1800" dirty="0" smtClean="0">
                <a:latin typeface="メイリオ" panose="020B0604030504040204" pitchFamily="50" charset="-128"/>
                <a:ea typeface="メイリオ" panose="020B0604030504040204" pitchFamily="50" charset="-128"/>
              </a:rPr>
              <a:t>900</a:t>
            </a:r>
            <a:r>
              <a:rPr lang="ja-JP" altLang="en-US" sz="1800" dirty="0">
                <a:latin typeface="メイリオ" panose="020B0604030504040204" pitchFamily="50" charset="-128"/>
                <a:ea typeface="メイリオ" panose="020B0604030504040204" pitchFamily="50" charset="-128"/>
              </a:rPr>
              <a:t>万</a:t>
            </a:r>
            <a:r>
              <a:rPr lang="ja-JP" altLang="en-US" sz="1800" dirty="0" smtClean="0">
                <a:latin typeface="メイリオ" panose="020B0604030504040204" pitchFamily="50" charset="-128"/>
                <a:ea typeface="メイリオ" panose="020B0604030504040204" pitchFamily="50" charset="-128"/>
              </a:rPr>
              <a:t>円と上限の</a:t>
            </a:r>
            <a:r>
              <a:rPr lang="en-US" altLang="ja-JP" sz="1800" dirty="0" smtClean="0">
                <a:latin typeface="メイリオ" panose="020B0604030504040204" pitchFamily="50" charset="-128"/>
                <a:ea typeface="メイリオ" panose="020B0604030504040204" pitchFamily="50" charset="-128"/>
              </a:rPr>
              <a:t>16</a:t>
            </a:r>
            <a:r>
              <a:rPr lang="ja-JP" altLang="en-US" sz="1800" dirty="0" smtClean="0">
                <a:latin typeface="メイリオ" panose="020B0604030504040204" pitchFamily="50" charset="-128"/>
                <a:ea typeface="メイリオ" panose="020B0604030504040204" pitchFamily="50" charset="-128"/>
              </a:rPr>
              <a:t>億</a:t>
            </a:r>
            <a:r>
              <a:rPr lang="en-US" altLang="ja-JP" sz="1800" dirty="0" smtClean="0">
                <a:latin typeface="メイリオ" panose="020B0604030504040204" pitchFamily="50" charset="-128"/>
                <a:ea typeface="メイリオ" panose="020B0604030504040204" pitchFamily="50" charset="-128"/>
              </a:rPr>
              <a:t>4600</a:t>
            </a:r>
            <a:r>
              <a:rPr lang="ja-JP" altLang="en-US" sz="1800" dirty="0" smtClean="0">
                <a:latin typeface="メイリオ" panose="020B0604030504040204" pitchFamily="50" charset="-128"/>
                <a:ea typeface="メイリオ" panose="020B0604030504040204" pitchFamily="50" charset="-128"/>
              </a:rPr>
              <a:t>万円に対し、まだまだ少ない状況です。</a:t>
            </a:r>
            <a:endParaRPr lang="en-US" altLang="ja-JP" sz="1800" dirty="0" smtClean="0">
              <a:latin typeface="メイリオ" panose="020B0604030504040204" pitchFamily="50" charset="-128"/>
              <a:ea typeface="メイリオ" panose="020B0604030504040204" pitchFamily="50" charset="-128"/>
            </a:endParaRPr>
          </a:p>
          <a:p>
            <a:pPr eaLnBrk="1" hangingPunct="1">
              <a:spcBef>
                <a:spcPct val="0"/>
              </a:spcBef>
              <a:buFontTx/>
              <a:buNone/>
            </a:pPr>
            <a:r>
              <a:rPr lang="ja-JP" altLang="en-US" sz="1800" dirty="0" smtClean="0">
                <a:latin typeface="メイリオ" panose="020B0604030504040204" pitchFamily="50" charset="-128"/>
                <a:ea typeface="メイリオ" panose="020B0604030504040204" pitchFamily="50" charset="-128"/>
              </a:rPr>
              <a:t>・従って、今年度は法定準備金として、当期剰余金の</a:t>
            </a:r>
            <a:r>
              <a:rPr lang="en-US" altLang="ja-JP" sz="1800" dirty="0" smtClean="0">
                <a:latin typeface="メイリオ" panose="020B0604030504040204" pitchFamily="50" charset="-128"/>
                <a:ea typeface="メイリオ" panose="020B0604030504040204" pitchFamily="50" charset="-128"/>
              </a:rPr>
              <a:t>1/2</a:t>
            </a:r>
            <a:r>
              <a:rPr lang="ja-JP" altLang="en-US" sz="1800" dirty="0" smtClean="0">
                <a:latin typeface="メイリオ" panose="020B0604030504040204" pitchFamily="50" charset="-128"/>
                <a:ea typeface="メイリオ" panose="020B0604030504040204" pitchFamily="50" charset="-128"/>
              </a:rPr>
              <a:t>にあたる</a:t>
            </a:r>
            <a:r>
              <a:rPr lang="en-US" altLang="ja-JP" sz="1800" dirty="0" smtClean="0">
                <a:latin typeface="メイリオ" panose="020B0604030504040204" pitchFamily="50" charset="-128"/>
                <a:ea typeface="メイリオ" panose="020B0604030504040204" pitchFamily="50" charset="-128"/>
              </a:rPr>
              <a:t>2</a:t>
            </a:r>
            <a:r>
              <a:rPr lang="ja-JP" altLang="en-US" sz="1800" dirty="0" smtClean="0">
                <a:latin typeface="メイリオ" panose="020B0604030504040204" pitchFamily="50" charset="-128"/>
                <a:ea typeface="メイリオ" panose="020B0604030504040204" pitchFamily="50" charset="-128"/>
              </a:rPr>
              <a:t>億</a:t>
            </a:r>
            <a:r>
              <a:rPr lang="en-US" altLang="ja-JP" sz="1800" dirty="0" smtClean="0">
                <a:latin typeface="メイリオ" panose="020B0604030504040204" pitchFamily="50" charset="-128"/>
                <a:ea typeface="メイリオ" panose="020B0604030504040204" pitchFamily="50" charset="-128"/>
              </a:rPr>
              <a:t>8200</a:t>
            </a:r>
            <a:r>
              <a:rPr lang="ja-JP" altLang="en-US" sz="1800" dirty="0" smtClean="0">
                <a:latin typeface="メイリオ" panose="020B0604030504040204" pitchFamily="50" charset="-128"/>
                <a:ea typeface="メイリオ" panose="020B0604030504040204" pitchFamily="50" charset="-128"/>
              </a:rPr>
              <a:t>万円、残りを医療福祉等事業積立金として</a:t>
            </a:r>
            <a:r>
              <a:rPr lang="en-US" altLang="ja-JP" sz="1800" dirty="0">
                <a:latin typeface="メイリオ" panose="020B0604030504040204" pitchFamily="50" charset="-128"/>
                <a:ea typeface="メイリオ" panose="020B0604030504040204" pitchFamily="50" charset="-128"/>
              </a:rPr>
              <a:t>2</a:t>
            </a:r>
            <a:r>
              <a:rPr lang="ja-JP" altLang="en-US" sz="1800" dirty="0" smtClean="0">
                <a:latin typeface="メイリオ" panose="020B0604030504040204" pitchFamily="50" charset="-128"/>
                <a:ea typeface="メイリオ" panose="020B0604030504040204" pitchFamily="50" charset="-128"/>
              </a:rPr>
              <a:t>億</a:t>
            </a:r>
            <a:r>
              <a:rPr lang="en-US" altLang="ja-JP" sz="1800" dirty="0" smtClean="0">
                <a:latin typeface="メイリオ" panose="020B0604030504040204" pitchFamily="50" charset="-128"/>
                <a:ea typeface="メイリオ" panose="020B0604030504040204" pitchFamily="50" charset="-128"/>
              </a:rPr>
              <a:t>5979</a:t>
            </a:r>
            <a:r>
              <a:rPr lang="ja-JP" altLang="en-US" sz="1800" dirty="0" smtClean="0">
                <a:latin typeface="メイリオ" panose="020B0604030504040204" pitchFamily="50" charset="-128"/>
                <a:ea typeface="メイリオ" panose="020B0604030504040204" pitchFamily="50" charset="-128"/>
              </a:rPr>
              <a:t>万円を積み立て、次期繰越金として、教育事業繰越金</a:t>
            </a:r>
            <a:r>
              <a:rPr lang="en-US" altLang="ja-JP" sz="1800" dirty="0" smtClean="0">
                <a:latin typeface="メイリオ" panose="020B0604030504040204" pitchFamily="50" charset="-128"/>
                <a:ea typeface="メイリオ" panose="020B0604030504040204" pitchFamily="50" charset="-128"/>
              </a:rPr>
              <a:t>2813</a:t>
            </a:r>
            <a:r>
              <a:rPr lang="ja-JP" altLang="en-US" sz="1800" dirty="0" smtClean="0">
                <a:latin typeface="メイリオ" panose="020B0604030504040204" pitchFamily="50" charset="-128"/>
                <a:ea typeface="メイリオ" panose="020B0604030504040204" pitchFamily="50" charset="-128"/>
              </a:rPr>
              <a:t>万円を含む</a:t>
            </a:r>
            <a:r>
              <a:rPr lang="en-US" altLang="ja-JP" sz="1800" dirty="0" smtClean="0">
                <a:latin typeface="メイリオ" panose="020B0604030504040204" pitchFamily="50" charset="-128"/>
                <a:ea typeface="メイリオ" panose="020B0604030504040204" pitchFamily="50" charset="-128"/>
              </a:rPr>
              <a:t>32,399,384</a:t>
            </a:r>
            <a:r>
              <a:rPr lang="ja-JP" altLang="en-US" sz="1800" dirty="0" smtClean="0">
                <a:latin typeface="メイリオ" panose="020B0604030504040204" pitchFamily="50" charset="-128"/>
                <a:ea typeface="メイリオ" panose="020B0604030504040204" pitchFamily="50" charset="-128"/>
              </a:rPr>
              <a:t>円とする提案としています。</a:t>
            </a:r>
            <a:endParaRPr lang="ja-JP" altLang="ja-JP" sz="18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6872012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スライド番号プレースホルダー 3"/>
          <p:cNvSpPr>
            <a:spLocks noGrp="1"/>
          </p:cNvSpPr>
          <p:nvPr>
            <p:ph type="sldNum" sz="quarter" idx="12"/>
          </p:nvPr>
        </p:nvSpPr>
        <p:spPr>
          <a:noFill/>
        </p:spPr>
        <p:txBody>
          <a:bodyPr/>
          <a:lstStyle>
            <a:lvl1pPr eaLnBrk="0" hangingPunct="0">
              <a:spcBef>
                <a:spcPct val="20000"/>
              </a:spcBef>
              <a:buChar char="•"/>
              <a:defRPr kumimoji="1" sz="2800">
                <a:solidFill>
                  <a:schemeClr val="tx1"/>
                </a:solidFill>
                <a:latin typeface="ＭＳ Ｐゴシック" pitchFamily="50" charset="-128"/>
                <a:ea typeface="ＭＳ Ｐゴシック" pitchFamily="50" charset="-128"/>
              </a:defRPr>
            </a:lvl1pPr>
            <a:lvl2pPr marL="742950" indent="-285750" eaLnBrk="0" hangingPunct="0">
              <a:spcBef>
                <a:spcPct val="20000"/>
              </a:spcBef>
              <a:buChar char="–"/>
              <a:defRPr kumimoji="1" sz="24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0"/>
              </a:spcBef>
              <a:buFontTx/>
              <a:buNone/>
            </a:pPr>
            <a:fld id="{7EB64824-A9BC-4785-9B88-6E3D2AC6DC7C}" type="slidenum">
              <a:rPr lang="en-US" altLang="ja-JP" sz="1200" smtClean="0">
                <a:latin typeface="Arial" charset="0"/>
              </a:rPr>
              <a:pPr eaLnBrk="1" hangingPunct="1">
                <a:spcBef>
                  <a:spcPct val="0"/>
                </a:spcBef>
                <a:buFontTx/>
                <a:buNone/>
              </a:pPr>
              <a:t>17</a:t>
            </a:fld>
            <a:endParaRPr lang="en-US" altLang="ja-JP" sz="1200" smtClean="0">
              <a:latin typeface="Arial" charset="0"/>
            </a:endParaRPr>
          </a:p>
        </p:txBody>
      </p:sp>
      <p:sp>
        <p:nvSpPr>
          <p:cNvPr id="12290" name="タイトル 1"/>
          <p:cNvSpPr>
            <a:spLocks noGrp="1"/>
          </p:cNvSpPr>
          <p:nvPr>
            <p:ph type="title" idx="4294967295"/>
          </p:nvPr>
        </p:nvSpPr>
        <p:spPr>
          <a:xfrm>
            <a:off x="252000" y="252000"/>
            <a:ext cx="8640000" cy="720000"/>
          </a:xfrm>
        </p:spPr>
        <p:txBody>
          <a:bodyPr/>
          <a:lstStyle/>
          <a:p>
            <a:r>
              <a:rPr lang="ja-JP" altLang="en-US" sz="3600" b="1" dirty="0" smtClean="0">
                <a:solidFill>
                  <a:srgbClr val="FF0000"/>
                </a:solidFill>
                <a:latin typeface="メイリオ" panose="020B0604030504040204" pitchFamily="50" charset="-128"/>
                <a:ea typeface="メイリオ" panose="020B0604030504040204" pitchFamily="50" charset="-128"/>
              </a:rPr>
              <a:t>事業報告書</a:t>
            </a:r>
            <a:r>
              <a:rPr lang="ja-JP" altLang="en-US" sz="3600" b="1" dirty="0" smtClean="0">
                <a:latin typeface="メイリオ" panose="020B0604030504040204" pitchFamily="50" charset="-128"/>
                <a:ea typeface="メイリオ" panose="020B0604030504040204" pitchFamily="50" charset="-128"/>
              </a:rPr>
              <a:t>（</a:t>
            </a:r>
            <a:r>
              <a:rPr lang="en-US" altLang="ja-JP" sz="3600" b="1" dirty="0" smtClean="0">
                <a:latin typeface="メイリオ" panose="020B0604030504040204" pitchFamily="50" charset="-128"/>
                <a:ea typeface="メイリオ" panose="020B0604030504040204" pitchFamily="50" charset="-128"/>
              </a:rPr>
              <a:t>P7</a:t>
            </a:r>
            <a:r>
              <a:rPr lang="ja-JP" altLang="en-US" sz="3600" b="1" dirty="0" smtClean="0">
                <a:latin typeface="メイリオ" panose="020B0604030504040204" pitchFamily="50" charset="-128"/>
                <a:ea typeface="メイリオ" panose="020B0604030504040204" pitchFamily="50" charset="-128"/>
              </a:rPr>
              <a:t>～</a:t>
            </a:r>
            <a:r>
              <a:rPr lang="en-US" altLang="ja-JP" sz="3600" b="1" dirty="0" smtClean="0">
                <a:latin typeface="メイリオ" panose="020B0604030504040204" pitchFamily="50" charset="-128"/>
                <a:ea typeface="メイリオ" panose="020B0604030504040204" pitchFamily="50" charset="-128"/>
              </a:rPr>
              <a:t>)</a:t>
            </a:r>
            <a:endParaRPr lang="ja-JP" altLang="en-US" sz="3600" b="1" dirty="0" smtClean="0">
              <a:latin typeface="メイリオ" panose="020B0604030504040204" pitchFamily="50" charset="-128"/>
              <a:ea typeface="メイリオ" panose="020B0604030504040204" pitchFamily="50" charset="-128"/>
            </a:endParaRPr>
          </a:p>
        </p:txBody>
      </p:sp>
      <p:sp>
        <p:nvSpPr>
          <p:cNvPr id="3" name="コンテンツ プレースホルダー 2"/>
          <p:cNvSpPr>
            <a:spLocks noGrp="1"/>
          </p:cNvSpPr>
          <p:nvPr>
            <p:ph idx="4294967295"/>
          </p:nvPr>
        </p:nvSpPr>
        <p:spPr>
          <a:xfrm>
            <a:off x="540000" y="1080000"/>
            <a:ext cx="8100000" cy="4525963"/>
          </a:xfrm>
        </p:spPr>
        <p:txBody>
          <a:bodyPr>
            <a:normAutofit/>
          </a:bodyPr>
          <a:lstStyle/>
          <a:p>
            <a:pPr marL="0" indent="0">
              <a:buNone/>
              <a:defRPr/>
            </a:pPr>
            <a:r>
              <a:rPr lang="ja-JP" altLang="en-US" sz="2800" dirty="0" smtClean="0">
                <a:latin typeface="メイリオ" panose="020B0604030504040204" pitchFamily="50" charset="-128"/>
                <a:ea typeface="メイリオ" panose="020B0604030504040204" pitchFamily="50" charset="-128"/>
              </a:rPr>
              <a:t>主な事業種目</a:t>
            </a:r>
            <a:endParaRPr lang="en-US" altLang="ja-JP" sz="2800" dirty="0" smtClean="0">
              <a:latin typeface="メイリオ" panose="020B0604030504040204" pitchFamily="50" charset="-128"/>
              <a:ea typeface="メイリオ" panose="020B0604030504040204" pitchFamily="50" charset="-128"/>
            </a:endParaRPr>
          </a:p>
          <a:p>
            <a:pPr marL="0" indent="0">
              <a:buNone/>
              <a:defRPr/>
            </a:pPr>
            <a:r>
              <a:rPr lang="ja-JP" altLang="en-US" sz="2000" dirty="0" smtClean="0">
                <a:latin typeface="メイリオ" panose="020B0604030504040204" pitchFamily="50" charset="-128"/>
                <a:ea typeface="メイリオ" panose="020B0604030504040204" pitchFamily="50" charset="-128"/>
              </a:rPr>
              <a:t>・南医療生協の主な事業は、</a:t>
            </a:r>
            <a:r>
              <a:rPr lang="ja-JP" altLang="en-US" sz="2000" b="1" dirty="0" smtClean="0">
                <a:solidFill>
                  <a:schemeClr val="tx2"/>
                </a:solidFill>
                <a:latin typeface="メイリオ" panose="020B0604030504040204" pitchFamily="50" charset="-128"/>
                <a:ea typeface="メイリオ" panose="020B0604030504040204" pitchFamily="50" charset="-128"/>
              </a:rPr>
              <a:t>「医療事業」</a:t>
            </a:r>
            <a:r>
              <a:rPr lang="ja-JP" altLang="en-US" sz="2000" b="1" dirty="0" smtClean="0">
                <a:solidFill>
                  <a:srgbClr val="00B050"/>
                </a:solidFill>
                <a:latin typeface="メイリオ" panose="020B0604030504040204" pitchFamily="50" charset="-128"/>
                <a:ea typeface="メイリオ" panose="020B0604030504040204" pitchFamily="50" charset="-128"/>
              </a:rPr>
              <a:t>「福祉事業」</a:t>
            </a:r>
            <a:r>
              <a:rPr lang="ja-JP" altLang="en-US" sz="2000" b="1" dirty="0" smtClean="0">
                <a:solidFill>
                  <a:srgbClr val="00B0F0"/>
                </a:solidFill>
                <a:latin typeface="メイリオ" panose="020B0604030504040204" pitchFamily="50" charset="-128"/>
                <a:ea typeface="メイリオ" panose="020B0604030504040204" pitchFamily="50" charset="-128"/>
              </a:rPr>
              <a:t>「医療福祉附帯事業」</a:t>
            </a:r>
            <a:r>
              <a:rPr lang="ja-JP" altLang="en-US" sz="2000" b="1" dirty="0" smtClean="0">
                <a:solidFill>
                  <a:schemeClr val="accent6">
                    <a:lumMod val="75000"/>
                  </a:schemeClr>
                </a:solidFill>
                <a:latin typeface="メイリオ" panose="020B0604030504040204" pitchFamily="50" charset="-128"/>
                <a:ea typeface="メイリオ" panose="020B0604030504040204" pitchFamily="50" charset="-128"/>
              </a:rPr>
              <a:t>「その他の事業」</a:t>
            </a:r>
            <a:r>
              <a:rPr lang="ja-JP" altLang="en-US" sz="2000" dirty="0" smtClean="0">
                <a:latin typeface="メイリオ" panose="020B0604030504040204" pitchFamily="50" charset="-128"/>
                <a:ea typeface="メイリオ" panose="020B0604030504040204" pitchFamily="50" charset="-128"/>
              </a:rPr>
              <a:t>となっています・</a:t>
            </a:r>
            <a:endParaRPr lang="en-US" altLang="ja-JP" sz="2000" dirty="0" smtClean="0">
              <a:latin typeface="メイリオ" panose="020B0604030504040204" pitchFamily="50" charset="-128"/>
              <a:ea typeface="メイリオ" panose="020B0604030504040204" pitchFamily="50" charset="-128"/>
            </a:endParaRPr>
          </a:p>
          <a:p>
            <a:pPr marL="0" indent="0">
              <a:buNone/>
              <a:defRPr/>
            </a:pPr>
            <a:r>
              <a:rPr lang="ja-JP" altLang="en-US" sz="2000" b="1" dirty="0" smtClean="0">
                <a:latin typeface="メイリオ" panose="020B0604030504040204" pitchFamily="50" charset="-128"/>
                <a:ea typeface="メイリオ" panose="020B0604030504040204" pitchFamily="50" charset="-128"/>
              </a:rPr>
              <a:t>・</a:t>
            </a:r>
            <a:r>
              <a:rPr lang="ja-JP" altLang="en-US" sz="2000" b="1" dirty="0">
                <a:latin typeface="メイリオ" panose="020B0604030504040204" pitchFamily="50" charset="-128"/>
                <a:ea typeface="メイリオ" panose="020B0604030504040204" pitchFamily="50" charset="-128"/>
              </a:rPr>
              <a:t> </a:t>
            </a:r>
            <a:r>
              <a:rPr lang="ja-JP" altLang="en-US" sz="2000" b="1" dirty="0">
                <a:solidFill>
                  <a:schemeClr val="tx2"/>
                </a:solidFill>
                <a:latin typeface="メイリオ" panose="020B0604030504040204" pitchFamily="50" charset="-128"/>
                <a:ea typeface="メイリオ" panose="020B0604030504040204" pitchFamily="50" charset="-128"/>
              </a:rPr>
              <a:t>「医療事業</a:t>
            </a:r>
            <a:r>
              <a:rPr lang="ja-JP" altLang="en-US" sz="2000" b="1" dirty="0" smtClean="0">
                <a:solidFill>
                  <a:schemeClr val="tx2"/>
                </a:solidFill>
                <a:latin typeface="メイリオ" panose="020B0604030504040204" pitchFamily="50" charset="-128"/>
                <a:ea typeface="メイリオ" panose="020B0604030504040204" pitchFamily="50" charset="-128"/>
              </a:rPr>
              <a:t>」</a:t>
            </a:r>
            <a:r>
              <a:rPr lang="ja-JP" altLang="en-US" sz="2000" dirty="0" smtClean="0">
                <a:latin typeface="メイリオ" panose="020B0604030504040204" pitchFamily="50" charset="-128"/>
                <a:ea typeface="メイリオ" panose="020B0604030504040204" pitchFamily="50" charset="-128"/>
              </a:rPr>
              <a:t>は、南生協病院、かなめ病院の入院収入、病院、診療所の外来収入、健診収入、訪問看護ステーションの医療収入が該当します。</a:t>
            </a:r>
            <a:endParaRPr lang="en-US" altLang="ja-JP" sz="2000" dirty="0" smtClean="0">
              <a:latin typeface="メイリオ" panose="020B0604030504040204" pitchFamily="50" charset="-128"/>
              <a:ea typeface="メイリオ" panose="020B0604030504040204" pitchFamily="50" charset="-128"/>
            </a:endParaRPr>
          </a:p>
          <a:p>
            <a:pPr marL="0" indent="0">
              <a:buNone/>
              <a:defRPr/>
            </a:pPr>
            <a:r>
              <a:rPr lang="ja-JP" altLang="en-US" sz="2000" dirty="0">
                <a:latin typeface="メイリオ" panose="020B0604030504040204" pitchFamily="50" charset="-128"/>
                <a:ea typeface="メイリオ" panose="020B0604030504040204" pitchFamily="50" charset="-128"/>
              </a:rPr>
              <a:t>・</a:t>
            </a:r>
            <a:r>
              <a:rPr lang="ja-JP" altLang="en-US" sz="2000" b="1" dirty="0" smtClean="0">
                <a:solidFill>
                  <a:srgbClr val="00B050"/>
                </a:solidFill>
                <a:latin typeface="メイリオ" panose="020B0604030504040204" pitchFamily="50" charset="-128"/>
                <a:ea typeface="メイリオ" panose="020B0604030504040204" pitchFamily="50" charset="-128"/>
              </a:rPr>
              <a:t>「</a:t>
            </a:r>
            <a:r>
              <a:rPr lang="ja-JP" altLang="en-US" sz="2000" b="1" dirty="0">
                <a:solidFill>
                  <a:srgbClr val="00B050"/>
                </a:solidFill>
                <a:latin typeface="メイリオ" panose="020B0604030504040204" pitchFamily="50" charset="-128"/>
                <a:ea typeface="メイリオ" panose="020B0604030504040204" pitchFamily="50" charset="-128"/>
              </a:rPr>
              <a:t>福祉事業</a:t>
            </a:r>
            <a:r>
              <a:rPr lang="ja-JP" altLang="en-US" sz="2000" b="1" dirty="0" smtClean="0">
                <a:solidFill>
                  <a:srgbClr val="00B050"/>
                </a:solidFill>
                <a:latin typeface="メイリオ" panose="020B0604030504040204" pitchFamily="50" charset="-128"/>
                <a:ea typeface="メイリオ" panose="020B0604030504040204" pitchFamily="50" charset="-128"/>
              </a:rPr>
              <a:t>」</a:t>
            </a:r>
            <a:r>
              <a:rPr lang="ja-JP" altLang="en-US" sz="2000" dirty="0" smtClean="0">
                <a:latin typeface="メイリオ" panose="020B0604030504040204" pitchFamily="50" charset="-128"/>
                <a:ea typeface="メイリオ" panose="020B0604030504040204" pitchFamily="50" charset="-128"/>
              </a:rPr>
              <a:t>は、ヘルパーステーションやデイケア、老健、グループホームなどの介護収入のほか</a:t>
            </a:r>
            <a:r>
              <a:rPr lang="ja-JP" altLang="en-US" sz="2000" dirty="0">
                <a:latin typeface="メイリオ" panose="020B0604030504040204" pitchFamily="50" charset="-128"/>
                <a:ea typeface="メイリオ" panose="020B0604030504040204" pitchFamily="50" charset="-128"/>
              </a:rPr>
              <a:t>、住宅型有料老人</a:t>
            </a:r>
            <a:r>
              <a:rPr lang="ja-JP" altLang="en-US" sz="2000" dirty="0" smtClean="0">
                <a:latin typeface="メイリオ" panose="020B0604030504040204" pitchFamily="50" charset="-128"/>
                <a:ea typeface="メイリオ" panose="020B0604030504040204" pitchFamily="50" charset="-128"/>
              </a:rPr>
              <a:t>ホーム、病児保育、</a:t>
            </a:r>
            <a:r>
              <a:rPr lang="ja-JP" altLang="en-US" sz="2000" dirty="0" err="1" smtClean="0">
                <a:latin typeface="メイリオ" panose="020B0604030504040204" pitchFamily="50" charset="-128"/>
                <a:ea typeface="メイリオ" panose="020B0604030504040204" pitchFamily="50" charset="-128"/>
              </a:rPr>
              <a:t>障がい</a:t>
            </a:r>
            <a:r>
              <a:rPr lang="ja-JP" altLang="en-US" sz="2000" dirty="0" smtClean="0">
                <a:latin typeface="メイリオ" panose="020B0604030504040204" pitchFamily="50" charset="-128"/>
                <a:ea typeface="メイリオ" panose="020B0604030504040204" pitchFamily="50" charset="-128"/>
              </a:rPr>
              <a:t>者の就労継続支援の収入です。</a:t>
            </a:r>
            <a:endParaRPr lang="en-US" altLang="ja-JP" sz="2000" dirty="0" smtClean="0">
              <a:latin typeface="メイリオ" panose="020B0604030504040204" pitchFamily="50" charset="-128"/>
              <a:ea typeface="メイリオ" panose="020B0604030504040204" pitchFamily="50" charset="-128"/>
            </a:endParaRPr>
          </a:p>
          <a:p>
            <a:pPr marL="0" indent="0">
              <a:buNone/>
              <a:defRPr/>
            </a:pPr>
            <a:r>
              <a:rPr lang="ja-JP" altLang="en-US" sz="2000" dirty="0" smtClean="0">
                <a:latin typeface="メイリオ" panose="020B0604030504040204" pitchFamily="50" charset="-128"/>
                <a:ea typeface="メイリオ" panose="020B0604030504040204" pitchFamily="50" charset="-128"/>
              </a:rPr>
              <a:t>・</a:t>
            </a:r>
            <a:r>
              <a:rPr lang="ja-JP" altLang="en-US" sz="2000" b="1" dirty="0" smtClean="0">
                <a:solidFill>
                  <a:srgbClr val="00B0F0"/>
                </a:solidFill>
                <a:latin typeface="メイリオ" panose="020B0604030504040204" pitchFamily="50" charset="-128"/>
                <a:ea typeface="メイリオ" panose="020B0604030504040204" pitchFamily="50" charset="-128"/>
              </a:rPr>
              <a:t>「医療</a:t>
            </a:r>
            <a:r>
              <a:rPr lang="ja-JP" altLang="en-US" sz="2000" b="1" dirty="0">
                <a:solidFill>
                  <a:srgbClr val="00B0F0"/>
                </a:solidFill>
                <a:latin typeface="メイリオ" panose="020B0604030504040204" pitchFamily="50" charset="-128"/>
                <a:ea typeface="メイリオ" panose="020B0604030504040204" pitchFamily="50" charset="-128"/>
              </a:rPr>
              <a:t>福祉附帯事業</a:t>
            </a:r>
            <a:r>
              <a:rPr lang="ja-JP" altLang="en-US" sz="2000" b="1" dirty="0" smtClean="0">
                <a:solidFill>
                  <a:srgbClr val="00B0F0"/>
                </a:solidFill>
                <a:latin typeface="メイリオ" panose="020B0604030504040204" pitchFamily="50" charset="-128"/>
                <a:ea typeface="メイリオ" panose="020B0604030504040204" pitchFamily="50" charset="-128"/>
              </a:rPr>
              <a:t>」</a:t>
            </a:r>
            <a:r>
              <a:rPr lang="ja-JP" altLang="en-US" sz="2000" dirty="0" smtClean="0">
                <a:latin typeface="メイリオ" panose="020B0604030504040204" pitchFamily="50" charset="-128"/>
                <a:ea typeface="メイリオ" panose="020B0604030504040204" pitchFamily="50" charset="-128"/>
              </a:rPr>
              <a:t>は、医療事業や福祉事業に関連する収入で、駐車場料金や歯ブラシ等の販売、自販機手数料などです。</a:t>
            </a:r>
            <a:endParaRPr lang="en-US" altLang="ja-JP" sz="2000" dirty="0" smtClean="0">
              <a:latin typeface="メイリオ" panose="020B0604030504040204" pitchFamily="50" charset="-128"/>
              <a:ea typeface="メイリオ" panose="020B0604030504040204" pitchFamily="50" charset="-128"/>
            </a:endParaRPr>
          </a:p>
          <a:p>
            <a:pPr marL="0" indent="0">
              <a:buNone/>
              <a:defRPr/>
            </a:pPr>
            <a:r>
              <a:rPr lang="ja-JP" altLang="en-US" sz="2000" dirty="0">
                <a:latin typeface="メイリオ" panose="020B0604030504040204" pitchFamily="50" charset="-128"/>
                <a:ea typeface="メイリオ" panose="020B0604030504040204" pitchFamily="50" charset="-128"/>
              </a:rPr>
              <a:t>・</a:t>
            </a:r>
            <a:r>
              <a:rPr lang="ja-JP" altLang="en-US" sz="2000" b="1" dirty="0" smtClean="0">
                <a:solidFill>
                  <a:schemeClr val="accent6">
                    <a:lumMod val="75000"/>
                  </a:schemeClr>
                </a:solidFill>
                <a:latin typeface="メイリオ" panose="020B0604030504040204" pitchFamily="50" charset="-128"/>
                <a:ea typeface="メイリオ" panose="020B0604030504040204" pitchFamily="50" charset="-128"/>
              </a:rPr>
              <a:t>「</a:t>
            </a:r>
            <a:r>
              <a:rPr lang="ja-JP" altLang="en-US" sz="2000" b="1" dirty="0">
                <a:solidFill>
                  <a:schemeClr val="accent6">
                    <a:lumMod val="75000"/>
                  </a:schemeClr>
                </a:solidFill>
                <a:latin typeface="メイリオ" panose="020B0604030504040204" pitchFamily="50" charset="-128"/>
                <a:ea typeface="メイリオ" panose="020B0604030504040204" pitchFamily="50" charset="-128"/>
              </a:rPr>
              <a:t>その他の事業</a:t>
            </a:r>
            <a:r>
              <a:rPr lang="ja-JP" altLang="en-US" sz="2000" b="1" dirty="0" smtClean="0">
                <a:solidFill>
                  <a:schemeClr val="accent6">
                    <a:lumMod val="75000"/>
                  </a:schemeClr>
                </a:solidFill>
                <a:latin typeface="メイリオ" panose="020B0604030504040204" pitchFamily="50" charset="-128"/>
                <a:ea typeface="メイリオ" panose="020B0604030504040204" pitchFamily="50" charset="-128"/>
              </a:rPr>
              <a:t>」</a:t>
            </a:r>
            <a:r>
              <a:rPr lang="ja-JP" altLang="en-US" sz="2000" dirty="0" smtClean="0">
                <a:latin typeface="メイリオ" panose="020B0604030504040204" pitchFamily="50" charset="-128"/>
                <a:ea typeface="メイリオ" panose="020B0604030504040204" pitchFamily="50" charset="-128"/>
              </a:rPr>
              <a:t>は、サービス付き高齢者向け住宅や長屋の住宅事業やフィットネス事業の収入となります。</a:t>
            </a:r>
            <a:endParaRPr lang="ja-JP" altLang="en-US" sz="20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07923928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normAutofit/>
          </a:bodyPr>
          <a:lstStyle/>
          <a:p>
            <a:pPr>
              <a:defRPr/>
            </a:pPr>
            <a:fld id="{49510326-87C7-4B71-AF7E-7A76FE27D8BF}" type="slidenum">
              <a:rPr lang="en-US" altLang="ja-JP" smtClean="0"/>
              <a:pPr>
                <a:defRPr/>
              </a:pPr>
              <a:t>18</a:t>
            </a:fld>
            <a:endParaRPr lang="en-US" altLang="ja-JP"/>
          </a:p>
        </p:txBody>
      </p:sp>
      <p:sp>
        <p:nvSpPr>
          <p:cNvPr id="11" name="タイトル 10"/>
          <p:cNvSpPr>
            <a:spLocks noGrp="1"/>
          </p:cNvSpPr>
          <p:nvPr>
            <p:ph type="title" idx="4294967295"/>
          </p:nvPr>
        </p:nvSpPr>
        <p:spPr>
          <a:xfrm>
            <a:off x="252000" y="252000"/>
            <a:ext cx="8640000" cy="720000"/>
          </a:xfrm>
        </p:spPr>
        <p:txBody>
          <a:bodyPr>
            <a:normAutofit/>
          </a:bodyPr>
          <a:lstStyle/>
          <a:p>
            <a:r>
              <a:rPr kumimoji="1" lang="ja-JP" altLang="en-US" sz="3600" b="1" dirty="0" smtClean="0">
                <a:solidFill>
                  <a:srgbClr val="FF0000"/>
                </a:solidFill>
                <a:latin typeface="メイリオ" panose="020B0604030504040204" pitchFamily="50" charset="-128"/>
                <a:ea typeface="メイリオ" panose="020B0604030504040204" pitchFamily="50" charset="-128"/>
              </a:rPr>
              <a:t>事業収益</a:t>
            </a:r>
            <a:r>
              <a:rPr kumimoji="1" lang="en-US" altLang="ja-JP" sz="3600" b="1" dirty="0" smtClean="0">
                <a:latin typeface="メイリオ" panose="020B0604030504040204" pitchFamily="50" charset="-128"/>
                <a:ea typeface="メイリオ" panose="020B0604030504040204" pitchFamily="50" charset="-128"/>
              </a:rPr>
              <a:t>111</a:t>
            </a:r>
            <a:r>
              <a:rPr kumimoji="1" lang="ja-JP" altLang="en-US" sz="3600" b="1" dirty="0" smtClean="0">
                <a:latin typeface="メイリオ" panose="020B0604030504040204" pitchFamily="50" charset="-128"/>
                <a:ea typeface="メイリオ" panose="020B0604030504040204" pitchFamily="50" charset="-128"/>
              </a:rPr>
              <a:t>億</a:t>
            </a:r>
            <a:r>
              <a:rPr kumimoji="1" lang="en-US" altLang="ja-JP" sz="3600" b="1" dirty="0" smtClean="0">
                <a:latin typeface="メイリオ" panose="020B0604030504040204" pitchFamily="50" charset="-128"/>
                <a:ea typeface="メイリオ" panose="020B0604030504040204" pitchFamily="50" charset="-128"/>
              </a:rPr>
              <a:t>1380</a:t>
            </a:r>
            <a:r>
              <a:rPr kumimoji="1" lang="ja-JP" altLang="en-US" sz="3600" b="1" dirty="0" smtClean="0">
                <a:latin typeface="メイリオ" panose="020B0604030504040204" pitchFamily="50" charset="-128"/>
                <a:ea typeface="メイリオ" panose="020B0604030504040204" pitchFamily="50" charset="-128"/>
              </a:rPr>
              <a:t>万円の内訳です。</a:t>
            </a:r>
            <a:endParaRPr kumimoji="1" lang="ja-JP" altLang="en-US" sz="3600" b="1" dirty="0">
              <a:latin typeface="メイリオ" panose="020B0604030504040204" pitchFamily="50" charset="-128"/>
              <a:ea typeface="メイリオ" panose="020B0604030504040204" pitchFamily="50" charset="-128"/>
            </a:endParaRPr>
          </a:p>
        </p:txBody>
      </p:sp>
      <p:graphicFrame>
        <p:nvGraphicFramePr>
          <p:cNvPr id="8" name="コンテンツ プレースホルダー 7"/>
          <p:cNvGraphicFramePr>
            <a:graphicFrameLocks noGrp="1"/>
          </p:cNvGraphicFramePr>
          <p:nvPr>
            <p:ph idx="4294967295"/>
            <p:extLst>
              <p:ext uri="{D42A27DB-BD31-4B8C-83A1-F6EECF244321}">
                <p14:modId xmlns:p14="http://schemas.microsoft.com/office/powerpoint/2010/main" val="2417400753"/>
              </p:ext>
            </p:extLst>
          </p:nvPr>
        </p:nvGraphicFramePr>
        <p:xfrm>
          <a:off x="540000" y="2160000"/>
          <a:ext cx="8100000" cy="4248150"/>
        </p:xfrm>
        <a:graphic>
          <a:graphicData uri="http://schemas.openxmlformats.org/drawingml/2006/chart">
            <c:chart xmlns:c="http://schemas.openxmlformats.org/drawingml/2006/chart" xmlns:r="http://schemas.openxmlformats.org/officeDocument/2006/relationships" r:id="rId3"/>
          </a:graphicData>
        </a:graphic>
      </p:graphicFrame>
      <p:cxnSp>
        <p:nvCxnSpPr>
          <p:cNvPr id="5" name="カギ線コネクタ 4"/>
          <p:cNvCxnSpPr/>
          <p:nvPr/>
        </p:nvCxnSpPr>
        <p:spPr>
          <a:xfrm flipV="1">
            <a:off x="4716998" y="2132856"/>
            <a:ext cx="2160240" cy="648072"/>
          </a:xfrm>
          <a:prstGeom prst="bentConnector3">
            <a:avLst>
              <a:gd name="adj1" fmla="val -89"/>
            </a:avLst>
          </a:prstGeom>
          <a:ln w="19050">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14" name="カギ線コネクタ 13"/>
          <p:cNvCxnSpPr/>
          <p:nvPr/>
        </p:nvCxnSpPr>
        <p:spPr>
          <a:xfrm flipV="1">
            <a:off x="4444907" y="1484784"/>
            <a:ext cx="2160240" cy="961554"/>
          </a:xfrm>
          <a:prstGeom prst="bentConnector3">
            <a:avLst>
              <a:gd name="adj1" fmla="val 532"/>
            </a:avLst>
          </a:prstGeom>
          <a:ln w="19050">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16" name="カギ線コネクタ 15"/>
          <p:cNvCxnSpPr/>
          <p:nvPr/>
        </p:nvCxnSpPr>
        <p:spPr>
          <a:xfrm rot="10800000">
            <a:off x="971600" y="2276872"/>
            <a:ext cx="2449409" cy="360040"/>
          </a:xfrm>
          <a:prstGeom prst="bentConnector3">
            <a:avLst>
              <a:gd name="adj1" fmla="val 2158"/>
            </a:avLst>
          </a:prstGeom>
          <a:ln w="19050">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sp>
        <p:nvSpPr>
          <p:cNvPr id="20" name="テキスト ボックス 19"/>
          <p:cNvSpPr txBox="1"/>
          <p:nvPr/>
        </p:nvSpPr>
        <p:spPr>
          <a:xfrm>
            <a:off x="4067944" y="4082861"/>
            <a:ext cx="3312368" cy="830997"/>
          </a:xfrm>
          <a:prstGeom prst="rect">
            <a:avLst/>
          </a:prstGeom>
          <a:noFill/>
        </p:spPr>
        <p:txBody>
          <a:bodyPr wrap="square" rtlCol="0">
            <a:spAutoFit/>
          </a:bodyPr>
          <a:lstStyle/>
          <a:p>
            <a:r>
              <a:rPr kumimoji="1" lang="ja-JP" altLang="en-US" sz="2400" b="1" dirty="0" smtClean="0">
                <a:solidFill>
                  <a:schemeClr val="tx2"/>
                </a:solidFill>
                <a:latin typeface="+mn-ea"/>
                <a:ea typeface="+mn-ea"/>
              </a:rPr>
              <a:t>医療事業収益（</a:t>
            </a:r>
            <a:r>
              <a:rPr kumimoji="1" lang="en-US" altLang="ja-JP" sz="2400" b="1" dirty="0" smtClean="0">
                <a:solidFill>
                  <a:schemeClr val="tx2"/>
                </a:solidFill>
                <a:latin typeface="+mn-ea"/>
                <a:ea typeface="+mn-ea"/>
              </a:rPr>
              <a:t>79.4</a:t>
            </a:r>
            <a:r>
              <a:rPr kumimoji="1" lang="ja-JP" altLang="en-US" sz="2400" b="1" dirty="0" smtClean="0">
                <a:solidFill>
                  <a:schemeClr val="tx2"/>
                </a:solidFill>
                <a:latin typeface="+mn-ea"/>
                <a:ea typeface="+mn-ea"/>
              </a:rPr>
              <a:t>％）</a:t>
            </a:r>
            <a:endParaRPr kumimoji="1" lang="en-US" altLang="ja-JP" sz="2400" b="1" dirty="0" smtClean="0">
              <a:solidFill>
                <a:schemeClr val="tx2"/>
              </a:solidFill>
              <a:latin typeface="+mn-ea"/>
              <a:ea typeface="+mn-ea"/>
            </a:endParaRPr>
          </a:p>
          <a:p>
            <a:r>
              <a:rPr lang="en-US" altLang="ja-JP" sz="2400" b="1" dirty="0" smtClean="0">
                <a:latin typeface="+mn-ea"/>
                <a:ea typeface="+mn-ea"/>
              </a:rPr>
              <a:t>88</a:t>
            </a:r>
            <a:r>
              <a:rPr lang="ja-JP" altLang="en-US" sz="2400" b="1" dirty="0" smtClean="0">
                <a:latin typeface="+mn-ea"/>
                <a:ea typeface="+mn-ea"/>
              </a:rPr>
              <a:t>億</a:t>
            </a:r>
            <a:r>
              <a:rPr lang="en-US" altLang="ja-JP" sz="2400" b="1" dirty="0" smtClean="0">
                <a:latin typeface="+mn-ea"/>
                <a:ea typeface="+mn-ea"/>
              </a:rPr>
              <a:t>2780</a:t>
            </a:r>
            <a:r>
              <a:rPr lang="ja-JP" altLang="en-US" sz="2400" b="1" dirty="0" smtClean="0">
                <a:latin typeface="+mn-ea"/>
                <a:ea typeface="+mn-ea"/>
              </a:rPr>
              <a:t>万円</a:t>
            </a:r>
            <a:endParaRPr kumimoji="1" lang="ja-JP" altLang="en-US" sz="2400" b="1" dirty="0">
              <a:latin typeface="+mn-ea"/>
              <a:ea typeface="+mn-ea"/>
            </a:endParaRPr>
          </a:p>
        </p:txBody>
      </p:sp>
      <p:sp>
        <p:nvSpPr>
          <p:cNvPr id="21" name="テキスト ボックス 20"/>
          <p:cNvSpPr txBox="1"/>
          <p:nvPr/>
        </p:nvSpPr>
        <p:spPr>
          <a:xfrm>
            <a:off x="5783808" y="1717356"/>
            <a:ext cx="3360192" cy="830997"/>
          </a:xfrm>
          <a:prstGeom prst="rect">
            <a:avLst/>
          </a:prstGeom>
          <a:noFill/>
        </p:spPr>
        <p:txBody>
          <a:bodyPr wrap="square" rtlCol="0">
            <a:spAutoFit/>
          </a:bodyPr>
          <a:lstStyle/>
          <a:p>
            <a:r>
              <a:rPr kumimoji="1" lang="ja-JP" altLang="en-US" sz="2400" b="1" dirty="0" smtClean="0">
                <a:solidFill>
                  <a:schemeClr val="accent6">
                    <a:lumMod val="75000"/>
                  </a:schemeClr>
                </a:solidFill>
                <a:latin typeface="+mn-ea"/>
                <a:ea typeface="+mn-ea"/>
              </a:rPr>
              <a:t>その他事業収益（</a:t>
            </a:r>
            <a:r>
              <a:rPr kumimoji="1" lang="en-US" altLang="ja-JP" sz="2400" b="1" dirty="0" smtClean="0">
                <a:solidFill>
                  <a:schemeClr val="accent6">
                    <a:lumMod val="75000"/>
                  </a:schemeClr>
                </a:solidFill>
                <a:latin typeface="+mn-ea"/>
                <a:ea typeface="+mn-ea"/>
              </a:rPr>
              <a:t>2.2</a:t>
            </a:r>
            <a:r>
              <a:rPr kumimoji="1" lang="ja-JP" altLang="en-US" sz="2400" b="1" dirty="0" smtClean="0">
                <a:solidFill>
                  <a:schemeClr val="accent6">
                    <a:lumMod val="75000"/>
                  </a:schemeClr>
                </a:solidFill>
                <a:latin typeface="+mn-ea"/>
                <a:ea typeface="+mn-ea"/>
              </a:rPr>
              <a:t>％）</a:t>
            </a:r>
            <a:endParaRPr kumimoji="1" lang="en-US" altLang="ja-JP" sz="2400" b="1" dirty="0" smtClean="0">
              <a:solidFill>
                <a:schemeClr val="accent6">
                  <a:lumMod val="75000"/>
                </a:schemeClr>
              </a:solidFill>
              <a:latin typeface="+mn-ea"/>
              <a:ea typeface="+mn-ea"/>
            </a:endParaRPr>
          </a:p>
          <a:p>
            <a:r>
              <a:rPr lang="en-US" altLang="ja-JP" sz="2400" b="1" dirty="0" smtClean="0">
                <a:latin typeface="+mn-ea"/>
                <a:ea typeface="+mn-ea"/>
              </a:rPr>
              <a:t>2</a:t>
            </a:r>
            <a:r>
              <a:rPr lang="ja-JP" altLang="en-US" sz="2400" b="1" dirty="0" smtClean="0">
                <a:latin typeface="+mn-ea"/>
                <a:ea typeface="+mn-ea"/>
              </a:rPr>
              <a:t>億</a:t>
            </a:r>
            <a:r>
              <a:rPr lang="en-US" altLang="ja-JP" sz="2400" b="1" dirty="0" smtClean="0">
                <a:latin typeface="+mn-ea"/>
                <a:ea typeface="+mn-ea"/>
              </a:rPr>
              <a:t>4430</a:t>
            </a:r>
            <a:r>
              <a:rPr lang="ja-JP" altLang="en-US" sz="2400" b="1" dirty="0" smtClean="0">
                <a:latin typeface="+mn-ea"/>
                <a:ea typeface="+mn-ea"/>
              </a:rPr>
              <a:t>万円</a:t>
            </a:r>
            <a:endParaRPr kumimoji="1" lang="ja-JP" altLang="en-US" sz="2400" b="1" dirty="0">
              <a:latin typeface="+mn-ea"/>
              <a:ea typeface="+mn-ea"/>
            </a:endParaRPr>
          </a:p>
        </p:txBody>
      </p:sp>
      <p:sp>
        <p:nvSpPr>
          <p:cNvPr id="22" name="テキスト ボックス 21"/>
          <p:cNvSpPr txBox="1"/>
          <p:nvPr/>
        </p:nvSpPr>
        <p:spPr>
          <a:xfrm>
            <a:off x="4676117" y="1056171"/>
            <a:ext cx="3064235" cy="830997"/>
          </a:xfrm>
          <a:prstGeom prst="rect">
            <a:avLst/>
          </a:prstGeom>
          <a:noFill/>
        </p:spPr>
        <p:txBody>
          <a:bodyPr wrap="square" rtlCol="0">
            <a:spAutoFit/>
          </a:bodyPr>
          <a:lstStyle/>
          <a:p>
            <a:r>
              <a:rPr kumimoji="1" lang="ja-JP" altLang="en-US" sz="2400" b="1" dirty="0" smtClean="0">
                <a:solidFill>
                  <a:srgbClr val="00B0F0"/>
                </a:solidFill>
                <a:latin typeface="+mn-ea"/>
                <a:ea typeface="+mn-ea"/>
              </a:rPr>
              <a:t>附帯事業収益（</a:t>
            </a:r>
            <a:r>
              <a:rPr kumimoji="1" lang="en-US" altLang="ja-JP" sz="2400" b="1" dirty="0" smtClean="0">
                <a:solidFill>
                  <a:srgbClr val="00B0F0"/>
                </a:solidFill>
                <a:latin typeface="+mn-ea"/>
                <a:ea typeface="+mn-ea"/>
              </a:rPr>
              <a:t>0.4</a:t>
            </a:r>
            <a:r>
              <a:rPr kumimoji="1" lang="ja-JP" altLang="en-US" sz="2400" b="1" dirty="0" smtClean="0">
                <a:solidFill>
                  <a:srgbClr val="00B0F0"/>
                </a:solidFill>
                <a:latin typeface="+mn-ea"/>
                <a:ea typeface="+mn-ea"/>
              </a:rPr>
              <a:t>％）</a:t>
            </a:r>
            <a:endParaRPr kumimoji="1" lang="en-US" altLang="ja-JP" sz="2400" b="1" dirty="0" smtClean="0">
              <a:solidFill>
                <a:srgbClr val="00B0F0"/>
              </a:solidFill>
              <a:latin typeface="+mn-ea"/>
              <a:ea typeface="+mn-ea"/>
            </a:endParaRPr>
          </a:p>
          <a:p>
            <a:r>
              <a:rPr lang="en-US" altLang="ja-JP" sz="2400" b="1" dirty="0" smtClean="0">
                <a:latin typeface="+mn-ea"/>
                <a:ea typeface="+mn-ea"/>
              </a:rPr>
              <a:t>4130</a:t>
            </a:r>
            <a:r>
              <a:rPr lang="ja-JP" altLang="en-US" sz="2400" b="1" dirty="0" smtClean="0">
                <a:latin typeface="+mn-ea"/>
                <a:ea typeface="+mn-ea"/>
              </a:rPr>
              <a:t>万円</a:t>
            </a:r>
            <a:endParaRPr kumimoji="1" lang="ja-JP" altLang="en-US" sz="2400" b="1" dirty="0">
              <a:latin typeface="+mn-ea"/>
              <a:ea typeface="+mn-ea"/>
            </a:endParaRPr>
          </a:p>
        </p:txBody>
      </p:sp>
      <p:sp>
        <p:nvSpPr>
          <p:cNvPr id="23" name="テキスト ボックス 22"/>
          <p:cNvSpPr txBox="1"/>
          <p:nvPr/>
        </p:nvSpPr>
        <p:spPr>
          <a:xfrm>
            <a:off x="372422" y="1827268"/>
            <a:ext cx="3191466" cy="830997"/>
          </a:xfrm>
          <a:prstGeom prst="rect">
            <a:avLst/>
          </a:prstGeom>
          <a:noFill/>
        </p:spPr>
        <p:txBody>
          <a:bodyPr wrap="square" rtlCol="0">
            <a:spAutoFit/>
          </a:bodyPr>
          <a:lstStyle/>
          <a:p>
            <a:r>
              <a:rPr kumimoji="1" lang="ja-JP" altLang="en-US" sz="2400" b="1" dirty="0" smtClean="0">
                <a:solidFill>
                  <a:srgbClr val="00B050"/>
                </a:solidFill>
                <a:latin typeface="+mn-ea"/>
                <a:ea typeface="+mn-ea"/>
              </a:rPr>
              <a:t>福祉事業収益（</a:t>
            </a:r>
            <a:r>
              <a:rPr kumimoji="1" lang="en-US" altLang="ja-JP" sz="2400" b="1" dirty="0" smtClean="0">
                <a:solidFill>
                  <a:srgbClr val="00B050"/>
                </a:solidFill>
                <a:latin typeface="+mn-ea"/>
                <a:ea typeface="+mn-ea"/>
              </a:rPr>
              <a:t>18.0</a:t>
            </a:r>
            <a:r>
              <a:rPr kumimoji="1" lang="ja-JP" altLang="en-US" sz="2400" b="1" dirty="0" smtClean="0">
                <a:solidFill>
                  <a:srgbClr val="00B050"/>
                </a:solidFill>
                <a:latin typeface="+mn-ea"/>
                <a:ea typeface="+mn-ea"/>
              </a:rPr>
              <a:t>％）</a:t>
            </a:r>
            <a:endParaRPr kumimoji="1" lang="en-US" altLang="ja-JP" sz="2400" b="1" dirty="0" smtClean="0">
              <a:solidFill>
                <a:srgbClr val="00B050"/>
              </a:solidFill>
              <a:latin typeface="+mn-ea"/>
              <a:ea typeface="+mn-ea"/>
            </a:endParaRPr>
          </a:p>
          <a:p>
            <a:r>
              <a:rPr lang="en-US" altLang="ja-JP" sz="2400" b="1" dirty="0" smtClean="0">
                <a:latin typeface="+mn-ea"/>
                <a:ea typeface="+mn-ea"/>
              </a:rPr>
              <a:t>20</a:t>
            </a:r>
            <a:r>
              <a:rPr lang="ja-JP" altLang="en-US" sz="2400" b="1" dirty="0" smtClean="0">
                <a:latin typeface="+mn-ea"/>
                <a:ea typeface="+mn-ea"/>
              </a:rPr>
              <a:t>億</a:t>
            </a:r>
            <a:r>
              <a:rPr lang="en-US" altLang="ja-JP" sz="2400" b="1" dirty="0" smtClean="0">
                <a:latin typeface="+mn-ea"/>
                <a:ea typeface="+mn-ea"/>
              </a:rPr>
              <a:t>50</a:t>
            </a:r>
            <a:r>
              <a:rPr lang="ja-JP" altLang="en-US" sz="2400" b="1" dirty="0" smtClean="0">
                <a:latin typeface="+mn-ea"/>
                <a:ea typeface="+mn-ea"/>
              </a:rPr>
              <a:t>万円</a:t>
            </a:r>
            <a:endParaRPr kumimoji="1" lang="ja-JP" altLang="en-US" sz="2400" b="1" dirty="0">
              <a:latin typeface="+mn-ea"/>
              <a:ea typeface="+mn-ea"/>
            </a:endParaRPr>
          </a:p>
        </p:txBody>
      </p:sp>
      <p:sp>
        <p:nvSpPr>
          <p:cNvPr id="12" name="テキスト ボックス 6"/>
          <p:cNvSpPr txBox="1">
            <a:spLocks noChangeArrowheads="1"/>
          </p:cNvSpPr>
          <p:nvPr/>
        </p:nvSpPr>
        <p:spPr bwMode="auto">
          <a:xfrm>
            <a:off x="252000" y="5557199"/>
            <a:ext cx="8136424" cy="1200329"/>
          </a:xfrm>
          <a:prstGeom prst="rect">
            <a:avLst/>
          </a:prstGeom>
          <a:solidFill>
            <a:srgbClr val="FFFFFF"/>
          </a:solidFill>
          <a:ln w="9525">
            <a:solidFill>
              <a:schemeClr val="tx1"/>
            </a:solidFill>
            <a:miter lim="800000"/>
            <a:headEnd/>
            <a:tailEnd/>
          </a:ln>
          <a:extLst/>
        </p:spPr>
        <p:txBody>
          <a:bodyPr wrap="square">
            <a:spAutoFit/>
          </a:bodyPr>
          <a:lstStyle>
            <a:lvl1pPr eaLnBrk="0" hangingPunct="0">
              <a:spcBef>
                <a:spcPct val="20000"/>
              </a:spcBef>
              <a:buChar char="•"/>
              <a:defRPr kumimoji="1" sz="2800">
                <a:solidFill>
                  <a:schemeClr val="tx1"/>
                </a:solidFill>
                <a:latin typeface="ＭＳ Ｐゴシック" pitchFamily="50" charset="-128"/>
                <a:ea typeface="ＭＳ Ｐゴシック" pitchFamily="50" charset="-128"/>
              </a:defRPr>
            </a:lvl1pPr>
            <a:lvl2pPr marL="742950" indent="-285750" eaLnBrk="0" hangingPunct="0">
              <a:spcBef>
                <a:spcPct val="20000"/>
              </a:spcBef>
              <a:buChar char="–"/>
              <a:defRPr kumimoji="1" sz="24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0"/>
              </a:spcBef>
              <a:buFontTx/>
              <a:buNone/>
            </a:pPr>
            <a:r>
              <a:rPr lang="ja-JP" altLang="en-US" sz="1800" dirty="0" smtClean="0">
                <a:latin typeface="メイリオ" panose="020B0604030504040204" pitchFamily="50" charset="-128"/>
                <a:ea typeface="メイリオ" panose="020B0604030504040204" pitchFamily="50" charset="-128"/>
              </a:rPr>
              <a:t>事業収益の約</a:t>
            </a:r>
            <a:r>
              <a:rPr lang="en-US" altLang="ja-JP" sz="1800" dirty="0" smtClean="0">
                <a:latin typeface="メイリオ" panose="020B0604030504040204" pitchFamily="50" charset="-128"/>
                <a:ea typeface="メイリオ" panose="020B0604030504040204" pitchFamily="50" charset="-128"/>
              </a:rPr>
              <a:t>8</a:t>
            </a:r>
            <a:r>
              <a:rPr lang="ja-JP" altLang="en-US" sz="1800" dirty="0" smtClean="0">
                <a:latin typeface="メイリオ" panose="020B0604030504040204" pitchFamily="50" charset="-128"/>
                <a:ea typeface="メイリオ" panose="020B0604030504040204" pitchFamily="50" charset="-128"/>
              </a:rPr>
              <a:t>割は医療事業収益となっており、そのうちの半分以上は入院収益となっています。次いで多いのが福祉事業収益（</a:t>
            </a:r>
            <a:r>
              <a:rPr lang="en-US" altLang="ja-JP" sz="1800" dirty="0" smtClean="0">
                <a:latin typeface="メイリオ" panose="020B0604030504040204" pitchFamily="50" charset="-128"/>
                <a:ea typeface="メイリオ" panose="020B0604030504040204" pitchFamily="50" charset="-128"/>
              </a:rPr>
              <a:t>18.0</a:t>
            </a:r>
            <a:r>
              <a:rPr lang="ja-JP" altLang="en-US" sz="1800" dirty="0" smtClean="0">
                <a:latin typeface="メイリオ" panose="020B0604030504040204" pitchFamily="50" charset="-128"/>
                <a:ea typeface="メイリオ" panose="020B0604030504040204" pitchFamily="50" charset="-128"/>
              </a:rPr>
              <a:t>％）で今年度</a:t>
            </a:r>
            <a:r>
              <a:rPr lang="en-US" altLang="ja-JP" sz="1800" dirty="0" smtClean="0">
                <a:latin typeface="メイリオ" panose="020B0604030504040204" pitchFamily="50" charset="-128"/>
                <a:ea typeface="メイリオ" panose="020B0604030504040204" pitchFamily="50" charset="-128"/>
              </a:rPr>
              <a:t>20</a:t>
            </a:r>
            <a:r>
              <a:rPr lang="ja-JP" altLang="en-US" sz="1800" dirty="0" smtClean="0">
                <a:latin typeface="メイリオ" panose="020B0604030504040204" pitchFamily="50" charset="-128"/>
                <a:ea typeface="メイリオ" panose="020B0604030504040204" pitchFamily="50" charset="-128"/>
              </a:rPr>
              <a:t>億円を</a:t>
            </a:r>
            <a:r>
              <a:rPr lang="ja-JP" altLang="en-US" sz="1800" dirty="0">
                <a:latin typeface="メイリオ" panose="020B0604030504040204" pitchFamily="50" charset="-128"/>
                <a:ea typeface="メイリオ" panose="020B0604030504040204" pitchFamily="50" charset="-128"/>
              </a:rPr>
              <a:t>超えました、その他事業収益（</a:t>
            </a:r>
            <a:r>
              <a:rPr lang="en-US" altLang="ja-JP" sz="1800" dirty="0">
                <a:latin typeface="メイリオ" panose="020B0604030504040204" pitchFamily="50" charset="-128"/>
                <a:ea typeface="メイリオ" panose="020B0604030504040204" pitchFamily="50" charset="-128"/>
              </a:rPr>
              <a:t>2.2</a:t>
            </a:r>
            <a:r>
              <a:rPr lang="ja-JP" altLang="en-US" sz="1800" dirty="0">
                <a:latin typeface="メイリオ" panose="020B0604030504040204" pitchFamily="50" charset="-128"/>
                <a:ea typeface="メイリオ" panose="020B0604030504040204" pitchFamily="50" charset="-128"/>
              </a:rPr>
              <a:t>％</a:t>
            </a:r>
            <a:r>
              <a:rPr lang="ja-JP" altLang="en-US" sz="1800" dirty="0" smtClean="0">
                <a:latin typeface="メイリオ" panose="020B0604030504040204" pitchFamily="50" charset="-128"/>
                <a:ea typeface="メイリオ" panose="020B0604030504040204" pitchFamily="50" charset="-128"/>
              </a:rPr>
              <a:t>）は、サービス付き高齢者向け住宅や</a:t>
            </a:r>
            <a:r>
              <a:rPr lang="en-US" altLang="ja-JP" sz="1800" dirty="0" smtClean="0">
                <a:latin typeface="メイリオ" panose="020B0604030504040204" pitchFamily="50" charset="-128"/>
                <a:ea typeface="メイリオ" panose="020B0604030504040204" pitchFamily="50" charset="-128"/>
              </a:rPr>
              <a:t>wish</a:t>
            </a:r>
            <a:r>
              <a:rPr lang="ja-JP" altLang="en-US" sz="1800" dirty="0" smtClean="0">
                <a:latin typeface="メイリオ" panose="020B0604030504040204" pitchFamily="50" charset="-128"/>
                <a:ea typeface="メイリオ" panose="020B0604030504040204" pitchFamily="50" charset="-128"/>
              </a:rPr>
              <a:t>の事業です。</a:t>
            </a:r>
            <a:endParaRPr lang="ja-JP" altLang="en-US" sz="18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427933225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スライド番号プレースホルダー 2"/>
          <p:cNvSpPr>
            <a:spLocks noGrp="1"/>
          </p:cNvSpPr>
          <p:nvPr>
            <p:ph type="sldNum" sz="quarter" idx="12"/>
          </p:nvPr>
        </p:nvSpPr>
        <p:spPr>
          <a:noFill/>
        </p:spPr>
        <p:txBody>
          <a:bodyPr/>
          <a:lstStyle>
            <a:lvl1pPr eaLnBrk="0" hangingPunct="0">
              <a:spcBef>
                <a:spcPct val="20000"/>
              </a:spcBef>
              <a:buChar char="•"/>
              <a:defRPr kumimoji="1" sz="2800">
                <a:solidFill>
                  <a:schemeClr val="tx1"/>
                </a:solidFill>
                <a:latin typeface="ＭＳ Ｐゴシック" pitchFamily="50" charset="-128"/>
                <a:ea typeface="ＭＳ Ｐゴシック" pitchFamily="50" charset="-128"/>
              </a:defRPr>
            </a:lvl1pPr>
            <a:lvl2pPr marL="742950" indent="-285750" eaLnBrk="0" hangingPunct="0">
              <a:spcBef>
                <a:spcPct val="20000"/>
              </a:spcBef>
              <a:buChar char="–"/>
              <a:defRPr kumimoji="1" sz="24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0"/>
              </a:spcBef>
              <a:buFontTx/>
              <a:buNone/>
            </a:pPr>
            <a:fld id="{8C97413A-9102-4B7B-B155-D5ACA0EC3F48}" type="slidenum">
              <a:rPr lang="en-US" altLang="ja-JP" sz="1200" smtClean="0">
                <a:latin typeface="Arial" charset="0"/>
              </a:rPr>
              <a:pPr eaLnBrk="1" hangingPunct="1">
                <a:spcBef>
                  <a:spcPct val="0"/>
                </a:spcBef>
                <a:buFontTx/>
                <a:buNone/>
              </a:pPr>
              <a:t>19</a:t>
            </a:fld>
            <a:endParaRPr lang="en-US" altLang="ja-JP" sz="1200" smtClean="0">
              <a:latin typeface="Arial" charset="0"/>
            </a:endParaRPr>
          </a:p>
        </p:txBody>
      </p:sp>
      <p:sp>
        <p:nvSpPr>
          <p:cNvPr id="15362" name="タイトル 1"/>
          <p:cNvSpPr>
            <a:spLocks noGrp="1"/>
          </p:cNvSpPr>
          <p:nvPr>
            <p:ph type="title" idx="4294967295"/>
          </p:nvPr>
        </p:nvSpPr>
        <p:spPr>
          <a:xfrm>
            <a:off x="252000" y="252000"/>
            <a:ext cx="8640000" cy="720000"/>
          </a:xfrm>
        </p:spPr>
        <p:txBody>
          <a:bodyPr/>
          <a:lstStyle/>
          <a:p>
            <a:r>
              <a:rPr lang="ja-JP" altLang="en-US" sz="3600" b="1" dirty="0" smtClean="0">
                <a:solidFill>
                  <a:srgbClr val="FF0000"/>
                </a:solidFill>
                <a:latin typeface="メイリオ" panose="020B0604030504040204" pitchFamily="50" charset="-128"/>
                <a:ea typeface="メイリオ" panose="020B0604030504040204" pitchFamily="50" charset="-128"/>
              </a:rPr>
              <a:t>事業所群の収益の推移</a:t>
            </a:r>
            <a:r>
              <a:rPr lang="ja-JP" altLang="en-US" sz="3600" b="1" dirty="0" smtClean="0">
                <a:latin typeface="メイリオ" panose="020B0604030504040204" pitchFamily="50" charset="-128"/>
                <a:ea typeface="メイリオ" panose="020B0604030504040204" pitchFamily="50" charset="-128"/>
              </a:rPr>
              <a:t>（</a:t>
            </a:r>
            <a:r>
              <a:rPr lang="en-US" altLang="ja-JP" sz="3600" b="1" dirty="0" smtClean="0">
                <a:latin typeface="メイリオ" panose="020B0604030504040204" pitchFamily="50" charset="-128"/>
                <a:ea typeface="メイリオ" panose="020B0604030504040204" pitchFamily="50" charset="-128"/>
              </a:rPr>
              <a:t>P8</a:t>
            </a:r>
            <a:r>
              <a:rPr lang="ja-JP" altLang="en-US" sz="3600" b="1" dirty="0" smtClean="0">
                <a:latin typeface="メイリオ" panose="020B0604030504040204" pitchFamily="50" charset="-128"/>
                <a:ea typeface="メイリオ" panose="020B0604030504040204" pitchFamily="50" charset="-128"/>
              </a:rPr>
              <a:t>・</a:t>
            </a:r>
            <a:r>
              <a:rPr lang="en-US" altLang="ja-JP" sz="3600" b="1" dirty="0" smtClean="0">
                <a:latin typeface="メイリオ" panose="020B0604030504040204" pitchFamily="50" charset="-128"/>
                <a:ea typeface="メイリオ" panose="020B0604030504040204" pitchFamily="50" charset="-128"/>
              </a:rPr>
              <a:t>9</a:t>
            </a:r>
            <a:r>
              <a:rPr lang="ja-JP" altLang="en-US" sz="3600" b="1" dirty="0" smtClean="0">
                <a:latin typeface="メイリオ" panose="020B0604030504040204" pitchFamily="50" charset="-128"/>
                <a:ea typeface="メイリオ" panose="020B0604030504040204" pitchFamily="50" charset="-128"/>
              </a:rPr>
              <a:t>）</a:t>
            </a:r>
          </a:p>
        </p:txBody>
      </p:sp>
      <p:graphicFrame>
        <p:nvGraphicFramePr>
          <p:cNvPr id="4" name="表 3"/>
          <p:cNvGraphicFramePr>
            <a:graphicFrameLocks noGrp="1"/>
          </p:cNvGraphicFramePr>
          <p:nvPr>
            <p:extLst>
              <p:ext uri="{D42A27DB-BD31-4B8C-83A1-F6EECF244321}">
                <p14:modId xmlns:p14="http://schemas.microsoft.com/office/powerpoint/2010/main" val="1953804439"/>
              </p:ext>
            </p:extLst>
          </p:nvPr>
        </p:nvGraphicFramePr>
        <p:xfrm>
          <a:off x="252000" y="1080000"/>
          <a:ext cx="8497884" cy="5334000"/>
        </p:xfrm>
        <a:graphic>
          <a:graphicData uri="http://schemas.openxmlformats.org/drawingml/2006/table">
            <a:tbl>
              <a:tblPr>
                <a:tableStyleId>{5C22544A-7EE6-4342-B048-85BDC9FD1C3A}</a:tableStyleId>
              </a:tblPr>
              <a:tblGrid>
                <a:gridCol w="911964"/>
                <a:gridCol w="1011180"/>
                <a:gridCol w="506004"/>
                <a:gridCol w="1011180"/>
                <a:gridCol w="506004"/>
                <a:gridCol w="1011180"/>
                <a:gridCol w="506004"/>
                <a:gridCol w="1011180"/>
                <a:gridCol w="506004"/>
                <a:gridCol w="1011180"/>
                <a:gridCol w="506004"/>
              </a:tblGrid>
              <a:tr h="705425">
                <a:tc>
                  <a:txBody>
                    <a:bodyPr/>
                    <a:lstStyle/>
                    <a:p>
                      <a:pPr algn="l">
                        <a:lnSpc>
                          <a:spcPts val="1200"/>
                        </a:lnSpc>
                        <a:spcAft>
                          <a:spcPts val="0"/>
                        </a:spcAft>
                      </a:pPr>
                      <a:r>
                        <a:rPr lang="ja-JP" sz="900" kern="0" dirty="0">
                          <a:effectLst/>
                        </a:rPr>
                        <a:t>　</a:t>
                      </a:r>
                      <a:endParaRPr lang="ja-JP" sz="1000" kern="100" dirty="0">
                        <a:effectLst/>
                        <a:latin typeface="HG丸ｺﾞｼｯｸM-PRO"/>
                        <a:cs typeface="Times New Roman"/>
                      </a:endParaRPr>
                    </a:p>
                  </a:txBody>
                  <a:tcPr marL="62872" marR="6287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spcAft>
                          <a:spcPts val="0"/>
                        </a:spcAft>
                      </a:pPr>
                      <a:r>
                        <a:rPr lang="en-US" sz="2000" b="0" kern="0" dirty="0" smtClean="0">
                          <a:effectLst/>
                        </a:rPr>
                        <a:t>201</a:t>
                      </a:r>
                      <a:r>
                        <a:rPr lang="en-US" altLang="ja-JP" sz="2000" b="0" kern="0" dirty="0" smtClean="0">
                          <a:effectLst/>
                        </a:rPr>
                        <a:t>6</a:t>
                      </a:r>
                      <a:r>
                        <a:rPr lang="ja-JP" sz="2000" b="0" kern="0" dirty="0" smtClean="0">
                          <a:effectLst/>
                        </a:rPr>
                        <a:t>年度</a:t>
                      </a:r>
                      <a:endParaRPr lang="ja-JP" sz="2000" b="0" kern="100" dirty="0">
                        <a:effectLst/>
                        <a:latin typeface="HG丸ｺﾞｼｯｸM-PRO"/>
                        <a:cs typeface="Times New Roman"/>
                      </a:endParaRPr>
                    </a:p>
                  </a:txBody>
                  <a:tcPr marL="62872" marR="6287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spcAft>
                          <a:spcPts val="0"/>
                        </a:spcAft>
                      </a:pPr>
                      <a:r>
                        <a:rPr lang="ja-JP" sz="2000" b="0" kern="0" dirty="0" smtClean="0">
                          <a:effectLst/>
                        </a:rPr>
                        <a:t>前年比</a:t>
                      </a:r>
                      <a:endParaRPr lang="ja-JP" sz="2000" b="0" kern="100" dirty="0">
                        <a:effectLst/>
                        <a:latin typeface="HG丸ｺﾞｼｯｸM-PRO"/>
                        <a:cs typeface="Times New Roman"/>
                      </a:endParaRPr>
                    </a:p>
                  </a:txBody>
                  <a:tcPr marL="62872" marR="6287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spcAft>
                          <a:spcPts val="0"/>
                        </a:spcAft>
                      </a:pPr>
                      <a:r>
                        <a:rPr lang="en-US" sz="2000" b="0" kern="0" dirty="0" smtClean="0">
                          <a:effectLst/>
                        </a:rPr>
                        <a:t>201</a:t>
                      </a:r>
                      <a:r>
                        <a:rPr lang="en-US" altLang="ja-JP" sz="2000" b="0" kern="0" dirty="0" smtClean="0">
                          <a:effectLst/>
                        </a:rPr>
                        <a:t>7</a:t>
                      </a:r>
                      <a:r>
                        <a:rPr lang="ja-JP" sz="2000" b="0" kern="0" dirty="0" smtClean="0">
                          <a:effectLst/>
                        </a:rPr>
                        <a:t>年度</a:t>
                      </a:r>
                      <a:endParaRPr lang="ja-JP" sz="2000" b="0" kern="100" dirty="0">
                        <a:effectLst/>
                        <a:latin typeface="HG丸ｺﾞｼｯｸM-PRO"/>
                        <a:cs typeface="Times New Roman"/>
                      </a:endParaRPr>
                    </a:p>
                  </a:txBody>
                  <a:tcPr marL="62872" marR="6287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spcAft>
                          <a:spcPts val="0"/>
                        </a:spcAft>
                      </a:pPr>
                      <a:r>
                        <a:rPr lang="ja-JP" sz="2000" b="0" kern="0" dirty="0" smtClean="0">
                          <a:effectLst/>
                        </a:rPr>
                        <a:t>前年比</a:t>
                      </a:r>
                      <a:endParaRPr lang="ja-JP" sz="2000" b="0" kern="100" dirty="0">
                        <a:effectLst/>
                        <a:latin typeface="HG丸ｺﾞｼｯｸM-PRO"/>
                        <a:cs typeface="Times New Roman"/>
                      </a:endParaRPr>
                    </a:p>
                  </a:txBody>
                  <a:tcPr marL="62872" marR="6287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spcAft>
                          <a:spcPts val="0"/>
                        </a:spcAft>
                      </a:pPr>
                      <a:r>
                        <a:rPr lang="en-US" sz="2000" b="0" kern="0" dirty="0" smtClean="0">
                          <a:effectLst/>
                        </a:rPr>
                        <a:t>201</a:t>
                      </a:r>
                      <a:r>
                        <a:rPr lang="en-US" altLang="ja-JP" sz="2000" b="0" kern="0" dirty="0" smtClean="0">
                          <a:effectLst/>
                        </a:rPr>
                        <a:t>8</a:t>
                      </a:r>
                      <a:r>
                        <a:rPr lang="ja-JP" sz="2000" b="0" kern="0" dirty="0" smtClean="0">
                          <a:effectLst/>
                        </a:rPr>
                        <a:t>年度</a:t>
                      </a:r>
                      <a:endParaRPr lang="ja-JP" sz="2000" b="0" kern="100" dirty="0">
                        <a:effectLst/>
                        <a:latin typeface="HG丸ｺﾞｼｯｸM-PRO"/>
                        <a:cs typeface="Times New Roman"/>
                      </a:endParaRPr>
                    </a:p>
                  </a:txBody>
                  <a:tcPr marL="62872" marR="6287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spcAft>
                          <a:spcPts val="0"/>
                        </a:spcAft>
                      </a:pPr>
                      <a:r>
                        <a:rPr lang="ja-JP" sz="2000" b="0" kern="0" dirty="0" smtClean="0">
                          <a:effectLst/>
                        </a:rPr>
                        <a:t>前年比</a:t>
                      </a:r>
                      <a:endParaRPr lang="ja-JP" sz="2000" b="0" kern="100" dirty="0">
                        <a:effectLst/>
                        <a:latin typeface="HG丸ｺﾞｼｯｸM-PRO"/>
                        <a:cs typeface="Times New Roman"/>
                      </a:endParaRPr>
                    </a:p>
                  </a:txBody>
                  <a:tcPr marL="62872" marR="6287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spcAft>
                          <a:spcPts val="0"/>
                        </a:spcAft>
                      </a:pPr>
                      <a:r>
                        <a:rPr lang="en-US" sz="2000" b="0" kern="0" dirty="0" smtClean="0">
                          <a:effectLst/>
                        </a:rPr>
                        <a:t>201</a:t>
                      </a:r>
                      <a:r>
                        <a:rPr lang="en-US" altLang="ja-JP" sz="2000" b="0" kern="0" dirty="0" smtClean="0">
                          <a:effectLst/>
                        </a:rPr>
                        <a:t>9</a:t>
                      </a:r>
                      <a:r>
                        <a:rPr lang="ja-JP" sz="2000" b="0" kern="0" dirty="0" smtClean="0">
                          <a:effectLst/>
                        </a:rPr>
                        <a:t>年度</a:t>
                      </a:r>
                      <a:endParaRPr lang="ja-JP" sz="2000" b="0" kern="100" dirty="0">
                        <a:effectLst/>
                        <a:latin typeface="HG丸ｺﾞｼｯｸM-PRO"/>
                        <a:cs typeface="Times New Roman"/>
                      </a:endParaRPr>
                    </a:p>
                  </a:txBody>
                  <a:tcPr marL="62872" marR="6287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spcAft>
                          <a:spcPts val="0"/>
                        </a:spcAft>
                      </a:pPr>
                      <a:r>
                        <a:rPr lang="ja-JP" sz="2000" b="0" kern="0" dirty="0" smtClean="0">
                          <a:effectLst/>
                        </a:rPr>
                        <a:t>前年比</a:t>
                      </a:r>
                      <a:endParaRPr lang="ja-JP" sz="2000" b="0" kern="100" dirty="0">
                        <a:effectLst/>
                        <a:latin typeface="HG丸ｺﾞｼｯｸM-PRO"/>
                        <a:cs typeface="Times New Roman"/>
                      </a:endParaRPr>
                    </a:p>
                  </a:txBody>
                  <a:tcPr marL="62872" marR="6287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spcAft>
                          <a:spcPts val="0"/>
                        </a:spcAft>
                      </a:pPr>
                      <a:r>
                        <a:rPr lang="en-US" sz="2000" b="1" kern="0" dirty="0" smtClean="0">
                          <a:effectLst/>
                        </a:rPr>
                        <a:t>2020</a:t>
                      </a:r>
                      <a:r>
                        <a:rPr lang="ja-JP" sz="2000" b="1" kern="0" dirty="0" smtClean="0">
                          <a:effectLst/>
                        </a:rPr>
                        <a:t>年度</a:t>
                      </a:r>
                      <a:endParaRPr lang="ja-JP" sz="2000" b="1" kern="100" dirty="0">
                        <a:effectLst/>
                        <a:latin typeface="HG丸ｺﾞｼｯｸM-PRO"/>
                        <a:cs typeface="Times New Roman"/>
                      </a:endParaRPr>
                    </a:p>
                  </a:txBody>
                  <a:tcPr marL="62872" marR="6287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FCC"/>
                    </a:solidFill>
                  </a:tcPr>
                </a:tc>
                <a:tc>
                  <a:txBody>
                    <a:bodyPr/>
                    <a:lstStyle/>
                    <a:p>
                      <a:pPr algn="ctr">
                        <a:lnSpc>
                          <a:spcPts val="2000"/>
                        </a:lnSpc>
                        <a:spcAft>
                          <a:spcPts val="0"/>
                        </a:spcAft>
                      </a:pPr>
                      <a:r>
                        <a:rPr lang="ja-JP" sz="2000" kern="0" dirty="0" smtClean="0">
                          <a:effectLst/>
                        </a:rPr>
                        <a:t>前年比</a:t>
                      </a:r>
                      <a:endParaRPr lang="ja-JP" sz="2000" kern="100" dirty="0">
                        <a:effectLst/>
                        <a:latin typeface="HG丸ｺﾞｼｯｸM-PRO"/>
                        <a:cs typeface="Times New Roman"/>
                      </a:endParaRPr>
                    </a:p>
                  </a:txBody>
                  <a:tcPr marL="62872" marR="6287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40344">
                <a:tc>
                  <a:txBody>
                    <a:bodyPr/>
                    <a:lstStyle/>
                    <a:p>
                      <a:pPr algn="l">
                        <a:lnSpc>
                          <a:spcPts val="2000"/>
                        </a:lnSpc>
                        <a:spcAft>
                          <a:spcPts val="0"/>
                        </a:spcAft>
                      </a:pPr>
                      <a:r>
                        <a:rPr lang="ja-JP" sz="1800" kern="0" dirty="0">
                          <a:effectLst/>
                        </a:rPr>
                        <a:t>南生協病院</a:t>
                      </a:r>
                      <a:endParaRPr lang="ja-JP" sz="1800" kern="100" dirty="0">
                        <a:effectLst/>
                        <a:latin typeface="HG丸ｺﾞｼｯｸM-PRO"/>
                        <a:cs typeface="Times New Roman"/>
                      </a:endParaRPr>
                    </a:p>
                  </a:txBody>
                  <a:tcPr marL="62872" marR="6287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spcAft>
                          <a:spcPts val="0"/>
                        </a:spcAft>
                      </a:pPr>
                      <a:r>
                        <a:rPr lang="en-US" altLang="ja-JP" sz="2000" b="0" kern="100" dirty="0" smtClean="0">
                          <a:effectLst/>
                        </a:rPr>
                        <a:t>70</a:t>
                      </a:r>
                      <a:r>
                        <a:rPr lang="ja-JP" sz="2000" b="0" kern="100" dirty="0" smtClean="0">
                          <a:effectLst/>
                        </a:rPr>
                        <a:t>億</a:t>
                      </a:r>
                      <a:r>
                        <a:rPr lang="en-US" altLang="ja-JP" sz="2000" b="0" kern="100" dirty="0" smtClean="0">
                          <a:effectLst/>
                        </a:rPr>
                        <a:t>300</a:t>
                      </a:r>
                      <a:r>
                        <a:rPr lang="ja-JP" sz="2000" b="0" kern="100" dirty="0" smtClean="0">
                          <a:effectLst/>
                        </a:rPr>
                        <a:t>万</a:t>
                      </a:r>
                      <a:r>
                        <a:rPr lang="ja-JP" sz="2000" b="0" kern="100" dirty="0">
                          <a:effectLst/>
                        </a:rPr>
                        <a:t>円</a:t>
                      </a:r>
                      <a:endParaRPr lang="ja-JP" sz="2000" b="0" kern="100" dirty="0">
                        <a:effectLst/>
                        <a:latin typeface="HG丸ｺﾞｼｯｸM-PRO"/>
                        <a:cs typeface="Times New Roman"/>
                      </a:endParaRPr>
                    </a:p>
                  </a:txBody>
                  <a:tcPr marL="62872" marR="6287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ts val="2000"/>
                        </a:lnSpc>
                        <a:spcBef>
                          <a:spcPts val="0"/>
                        </a:spcBef>
                        <a:spcAft>
                          <a:spcPts val="0"/>
                        </a:spcAft>
                        <a:buClrTx/>
                        <a:buSzTx/>
                        <a:buFontTx/>
                        <a:buNone/>
                        <a:tabLst/>
                        <a:defRPr/>
                      </a:pPr>
                      <a:r>
                        <a:rPr lang="ja-JP" altLang="ja-JP" sz="2000" b="0" kern="100" dirty="0" smtClean="0">
                          <a:effectLst/>
                        </a:rPr>
                        <a:t>○</a:t>
                      </a:r>
                      <a:endParaRPr lang="ja-JP" altLang="ja-JP" sz="2000" b="0" kern="100" dirty="0" smtClean="0">
                        <a:effectLst/>
                        <a:latin typeface="HG丸ｺﾞｼｯｸM-PRO"/>
                        <a:cs typeface="Times New Roman"/>
                      </a:endParaRPr>
                    </a:p>
                  </a:txBody>
                  <a:tcPr marL="62872" marR="6287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spcAft>
                          <a:spcPts val="0"/>
                        </a:spcAft>
                      </a:pPr>
                      <a:r>
                        <a:rPr lang="en-US" altLang="ja-JP" sz="2000" b="0" kern="100" dirty="0" smtClean="0">
                          <a:effectLst/>
                        </a:rPr>
                        <a:t>68</a:t>
                      </a:r>
                      <a:r>
                        <a:rPr lang="ja-JP" sz="2000" b="0" kern="100" dirty="0" smtClean="0">
                          <a:effectLst/>
                        </a:rPr>
                        <a:t>億</a:t>
                      </a:r>
                      <a:r>
                        <a:rPr lang="en-US" altLang="ja-JP" sz="2000" b="0" kern="100" dirty="0" smtClean="0">
                          <a:effectLst/>
                        </a:rPr>
                        <a:t>4760</a:t>
                      </a:r>
                      <a:r>
                        <a:rPr lang="ja-JP" sz="2000" b="0" kern="100" dirty="0" smtClean="0">
                          <a:effectLst/>
                        </a:rPr>
                        <a:t>万</a:t>
                      </a:r>
                      <a:r>
                        <a:rPr lang="ja-JP" sz="2000" b="0" kern="100" dirty="0">
                          <a:effectLst/>
                        </a:rPr>
                        <a:t>円</a:t>
                      </a:r>
                      <a:endParaRPr lang="ja-JP" sz="2000" b="0" kern="100" dirty="0">
                        <a:effectLst/>
                        <a:latin typeface="HG丸ｺﾞｼｯｸM-PRO"/>
                        <a:cs typeface="Times New Roman"/>
                      </a:endParaRPr>
                    </a:p>
                  </a:txBody>
                  <a:tcPr marL="62872" marR="6287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ts val="2000"/>
                        </a:lnSpc>
                        <a:spcBef>
                          <a:spcPts val="0"/>
                        </a:spcBef>
                        <a:spcAft>
                          <a:spcPts val="0"/>
                        </a:spcAft>
                        <a:buClrTx/>
                        <a:buSzTx/>
                        <a:buFontTx/>
                        <a:buNone/>
                        <a:tabLst/>
                        <a:defRPr/>
                      </a:pPr>
                      <a:r>
                        <a:rPr lang="ja-JP" altLang="ja-JP" sz="2000" b="0" kern="0" dirty="0" smtClean="0">
                          <a:solidFill>
                            <a:srgbClr val="FF0000"/>
                          </a:solidFill>
                          <a:effectLst/>
                        </a:rPr>
                        <a:t>▲</a:t>
                      </a:r>
                      <a:endParaRPr lang="ja-JP" altLang="ja-JP" sz="2000" b="0" kern="100" dirty="0" smtClean="0">
                        <a:solidFill>
                          <a:srgbClr val="FF0000"/>
                        </a:solidFill>
                        <a:effectLst/>
                        <a:latin typeface="HG丸ｺﾞｼｯｸM-PRO"/>
                        <a:cs typeface="Times New Roman"/>
                      </a:endParaRPr>
                    </a:p>
                  </a:txBody>
                  <a:tcPr marL="62872" marR="6287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spcAft>
                          <a:spcPts val="0"/>
                        </a:spcAft>
                      </a:pPr>
                      <a:r>
                        <a:rPr lang="en-US" altLang="ja-JP" sz="2000" b="0" kern="100" dirty="0" smtClean="0">
                          <a:effectLst/>
                        </a:rPr>
                        <a:t>69</a:t>
                      </a:r>
                      <a:r>
                        <a:rPr lang="ja-JP" altLang="en-US" sz="2000" b="0" kern="100" dirty="0" smtClean="0">
                          <a:effectLst/>
                        </a:rPr>
                        <a:t>億</a:t>
                      </a:r>
                      <a:r>
                        <a:rPr lang="en-US" altLang="ja-JP" sz="2000" b="0" kern="100" dirty="0" smtClean="0">
                          <a:effectLst/>
                        </a:rPr>
                        <a:t>4160</a:t>
                      </a:r>
                      <a:r>
                        <a:rPr lang="ja-JP" sz="2000" b="0" kern="100" dirty="0" smtClean="0">
                          <a:effectLst/>
                        </a:rPr>
                        <a:t>万</a:t>
                      </a:r>
                      <a:r>
                        <a:rPr lang="ja-JP" sz="2000" b="0" kern="100" dirty="0">
                          <a:effectLst/>
                        </a:rPr>
                        <a:t>円</a:t>
                      </a:r>
                      <a:endParaRPr lang="ja-JP" sz="2000" b="0" kern="100" dirty="0">
                        <a:effectLst/>
                        <a:latin typeface="HG丸ｺﾞｼｯｸM-PRO"/>
                        <a:cs typeface="Times New Roman"/>
                      </a:endParaRPr>
                    </a:p>
                  </a:txBody>
                  <a:tcPr marL="62872" marR="6287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ts val="2000"/>
                        </a:lnSpc>
                        <a:spcBef>
                          <a:spcPts val="0"/>
                        </a:spcBef>
                        <a:spcAft>
                          <a:spcPts val="0"/>
                        </a:spcAft>
                        <a:buClrTx/>
                        <a:buSzTx/>
                        <a:buFontTx/>
                        <a:buNone/>
                        <a:tabLst/>
                        <a:defRPr/>
                      </a:pPr>
                      <a:r>
                        <a:rPr lang="ja-JP" altLang="ja-JP" sz="2000" b="0" kern="100" dirty="0" smtClean="0">
                          <a:effectLst/>
                        </a:rPr>
                        <a:t>○</a:t>
                      </a:r>
                      <a:endParaRPr lang="ja-JP" altLang="ja-JP" sz="2000" b="0" kern="100" dirty="0" smtClean="0">
                        <a:effectLst/>
                        <a:latin typeface="HG丸ｺﾞｼｯｸM-PRO"/>
                        <a:cs typeface="Times New Roman"/>
                      </a:endParaRPr>
                    </a:p>
                  </a:txBody>
                  <a:tcPr marL="62872" marR="6287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spcAft>
                          <a:spcPts val="0"/>
                        </a:spcAft>
                      </a:pPr>
                      <a:r>
                        <a:rPr lang="en-US" altLang="ja-JP" sz="2000" b="0" kern="100" dirty="0" smtClean="0">
                          <a:solidFill>
                            <a:schemeClr val="tx1"/>
                          </a:solidFill>
                          <a:effectLst/>
                        </a:rPr>
                        <a:t>70</a:t>
                      </a:r>
                      <a:r>
                        <a:rPr lang="ja-JP" altLang="en-US" sz="2000" b="0" kern="100" dirty="0" smtClean="0">
                          <a:solidFill>
                            <a:schemeClr val="tx1"/>
                          </a:solidFill>
                          <a:effectLst/>
                        </a:rPr>
                        <a:t>億</a:t>
                      </a:r>
                      <a:r>
                        <a:rPr lang="en-US" altLang="ja-JP" sz="2000" b="0" kern="100" dirty="0" smtClean="0">
                          <a:solidFill>
                            <a:schemeClr val="tx1"/>
                          </a:solidFill>
                          <a:effectLst/>
                        </a:rPr>
                        <a:t>1700</a:t>
                      </a:r>
                      <a:r>
                        <a:rPr lang="ja-JP" sz="2000" b="0" kern="100" dirty="0" smtClean="0">
                          <a:solidFill>
                            <a:schemeClr val="tx1"/>
                          </a:solidFill>
                          <a:effectLst/>
                        </a:rPr>
                        <a:t>万</a:t>
                      </a:r>
                      <a:r>
                        <a:rPr lang="ja-JP" sz="2000" b="0" kern="100" dirty="0">
                          <a:solidFill>
                            <a:schemeClr val="tx1"/>
                          </a:solidFill>
                          <a:effectLst/>
                        </a:rPr>
                        <a:t>円</a:t>
                      </a:r>
                      <a:endParaRPr lang="ja-JP" sz="2000" b="0" kern="100" dirty="0">
                        <a:solidFill>
                          <a:schemeClr val="tx1"/>
                        </a:solidFill>
                        <a:effectLst/>
                        <a:latin typeface="HG丸ｺﾞｼｯｸM-PRO"/>
                        <a:cs typeface="Times New Roman"/>
                      </a:endParaRPr>
                    </a:p>
                  </a:txBody>
                  <a:tcPr marL="62872" marR="6287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ts val="2000"/>
                        </a:lnSpc>
                        <a:spcBef>
                          <a:spcPts val="0"/>
                        </a:spcBef>
                        <a:spcAft>
                          <a:spcPts val="0"/>
                        </a:spcAft>
                        <a:buClrTx/>
                        <a:buSzTx/>
                        <a:buFontTx/>
                        <a:buNone/>
                        <a:tabLst/>
                        <a:defRPr/>
                      </a:pPr>
                      <a:r>
                        <a:rPr lang="ja-JP" altLang="ja-JP" sz="2000" b="0" kern="100" dirty="0" smtClean="0">
                          <a:effectLst/>
                        </a:rPr>
                        <a:t>○</a:t>
                      </a:r>
                      <a:endParaRPr lang="ja-JP" altLang="ja-JP" sz="2000" b="0" kern="100" dirty="0" smtClean="0">
                        <a:effectLst/>
                        <a:latin typeface="HG丸ｺﾞｼｯｸM-PRO"/>
                        <a:cs typeface="Times New Roman"/>
                      </a:endParaRPr>
                    </a:p>
                  </a:txBody>
                  <a:tcPr marL="62872" marR="6287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spcAft>
                          <a:spcPts val="0"/>
                        </a:spcAft>
                      </a:pPr>
                      <a:r>
                        <a:rPr lang="en-US" altLang="ja-JP" sz="2000" b="1" kern="100" dirty="0" smtClean="0">
                          <a:solidFill>
                            <a:schemeClr val="tx1"/>
                          </a:solidFill>
                          <a:effectLst/>
                        </a:rPr>
                        <a:t>66</a:t>
                      </a:r>
                      <a:r>
                        <a:rPr lang="ja-JP" altLang="en-US" sz="2000" b="1" kern="100" dirty="0" smtClean="0">
                          <a:solidFill>
                            <a:schemeClr val="tx1"/>
                          </a:solidFill>
                          <a:effectLst/>
                        </a:rPr>
                        <a:t>億</a:t>
                      </a:r>
                      <a:r>
                        <a:rPr lang="en-US" altLang="ja-JP" sz="2000" b="1" kern="100" dirty="0" smtClean="0">
                          <a:solidFill>
                            <a:schemeClr val="tx1"/>
                          </a:solidFill>
                          <a:effectLst/>
                        </a:rPr>
                        <a:t>2510</a:t>
                      </a:r>
                      <a:r>
                        <a:rPr lang="ja-JP" sz="2000" b="1" kern="100" dirty="0" smtClean="0">
                          <a:solidFill>
                            <a:schemeClr val="tx1"/>
                          </a:solidFill>
                          <a:effectLst/>
                        </a:rPr>
                        <a:t>万</a:t>
                      </a:r>
                      <a:r>
                        <a:rPr lang="ja-JP" sz="2000" b="1" kern="100" dirty="0">
                          <a:solidFill>
                            <a:schemeClr val="tx1"/>
                          </a:solidFill>
                          <a:effectLst/>
                        </a:rPr>
                        <a:t>円</a:t>
                      </a:r>
                      <a:endParaRPr lang="ja-JP" sz="2000" b="1" kern="100" dirty="0">
                        <a:solidFill>
                          <a:schemeClr val="tx1"/>
                        </a:solidFill>
                        <a:effectLst/>
                        <a:latin typeface="HG丸ｺﾞｼｯｸM-PRO"/>
                        <a:cs typeface="Times New Roman"/>
                      </a:endParaRPr>
                    </a:p>
                  </a:txBody>
                  <a:tcPr marL="62872" marR="6287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FCC"/>
                    </a:solidFill>
                  </a:tcPr>
                </a:tc>
                <a:tc>
                  <a:txBody>
                    <a:bodyPr/>
                    <a:lstStyle/>
                    <a:p>
                      <a:pPr algn="ctr">
                        <a:lnSpc>
                          <a:spcPts val="2000"/>
                        </a:lnSpc>
                        <a:spcAft>
                          <a:spcPts val="0"/>
                        </a:spcAft>
                      </a:pPr>
                      <a:r>
                        <a:rPr lang="ja-JP" altLang="ja-JP" sz="2000" kern="0" dirty="0" smtClean="0">
                          <a:solidFill>
                            <a:srgbClr val="FF0000"/>
                          </a:solidFill>
                          <a:effectLst/>
                        </a:rPr>
                        <a:t>▲</a:t>
                      </a:r>
                      <a:endParaRPr lang="ja-JP" altLang="ja-JP" sz="2000" kern="100" dirty="0">
                        <a:solidFill>
                          <a:srgbClr val="FF0000"/>
                        </a:solidFill>
                        <a:effectLst/>
                        <a:latin typeface="HG丸ｺﾞｼｯｸM-PRO"/>
                        <a:cs typeface="Times New Roman"/>
                      </a:endParaRPr>
                    </a:p>
                  </a:txBody>
                  <a:tcPr marL="62872" marR="6287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40344">
                <a:tc>
                  <a:txBody>
                    <a:bodyPr/>
                    <a:lstStyle/>
                    <a:p>
                      <a:pPr algn="l">
                        <a:lnSpc>
                          <a:spcPts val="2000"/>
                        </a:lnSpc>
                        <a:spcAft>
                          <a:spcPts val="0"/>
                        </a:spcAft>
                      </a:pPr>
                      <a:r>
                        <a:rPr lang="ja-JP" sz="1800" kern="0" dirty="0">
                          <a:effectLst/>
                        </a:rPr>
                        <a:t>かなめ病院</a:t>
                      </a:r>
                      <a:endParaRPr lang="ja-JP" sz="1800" kern="100" dirty="0">
                        <a:effectLst/>
                        <a:latin typeface="HG丸ｺﾞｼｯｸM-PRO"/>
                        <a:cs typeface="Times New Roman"/>
                      </a:endParaRPr>
                    </a:p>
                  </a:txBody>
                  <a:tcPr marL="62872" marR="6287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spcAft>
                          <a:spcPts val="0"/>
                        </a:spcAft>
                      </a:pPr>
                      <a:r>
                        <a:rPr lang="en-US" sz="2000" b="0" kern="100" dirty="0" smtClean="0">
                          <a:effectLst/>
                        </a:rPr>
                        <a:t>9</a:t>
                      </a:r>
                      <a:r>
                        <a:rPr lang="ja-JP" sz="2000" b="0" kern="100" dirty="0" smtClean="0">
                          <a:effectLst/>
                        </a:rPr>
                        <a:t>億</a:t>
                      </a:r>
                      <a:r>
                        <a:rPr lang="en-US" altLang="ja-JP" sz="2000" b="0" kern="100" dirty="0" smtClean="0">
                          <a:effectLst/>
                        </a:rPr>
                        <a:t>42</a:t>
                      </a:r>
                      <a:r>
                        <a:rPr lang="en-US" sz="2000" b="0" kern="100" dirty="0" smtClean="0">
                          <a:effectLst/>
                        </a:rPr>
                        <a:t>00</a:t>
                      </a:r>
                      <a:r>
                        <a:rPr lang="ja-JP" sz="2000" b="0" kern="100" dirty="0">
                          <a:effectLst/>
                        </a:rPr>
                        <a:t>万円</a:t>
                      </a:r>
                      <a:endParaRPr lang="ja-JP" sz="2000" b="0" kern="100" dirty="0">
                        <a:effectLst/>
                        <a:latin typeface="HG丸ｺﾞｼｯｸM-PRO"/>
                        <a:cs typeface="Times New Roman"/>
                      </a:endParaRPr>
                    </a:p>
                  </a:txBody>
                  <a:tcPr marL="62872" marR="6287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ts val="2000"/>
                        </a:lnSpc>
                        <a:spcBef>
                          <a:spcPts val="0"/>
                        </a:spcBef>
                        <a:spcAft>
                          <a:spcPts val="0"/>
                        </a:spcAft>
                        <a:buClrTx/>
                        <a:buSzTx/>
                        <a:buFontTx/>
                        <a:buNone/>
                        <a:tabLst/>
                        <a:defRPr/>
                      </a:pPr>
                      <a:r>
                        <a:rPr lang="ja-JP" altLang="ja-JP" sz="2000" b="0" kern="100" dirty="0" smtClean="0">
                          <a:effectLst/>
                        </a:rPr>
                        <a:t>○</a:t>
                      </a:r>
                      <a:endParaRPr lang="ja-JP" altLang="ja-JP" sz="2000" b="0" kern="100" dirty="0" smtClean="0">
                        <a:effectLst/>
                        <a:latin typeface="HG丸ｺﾞｼｯｸM-PRO"/>
                        <a:cs typeface="Times New Roman"/>
                      </a:endParaRPr>
                    </a:p>
                  </a:txBody>
                  <a:tcPr marL="62872" marR="6287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spcAft>
                          <a:spcPts val="0"/>
                        </a:spcAft>
                      </a:pPr>
                      <a:r>
                        <a:rPr lang="en-US" sz="2000" b="0" kern="100" dirty="0" smtClean="0">
                          <a:effectLst/>
                        </a:rPr>
                        <a:t>9</a:t>
                      </a:r>
                      <a:r>
                        <a:rPr lang="ja-JP" sz="2000" b="0" kern="100" dirty="0" smtClean="0">
                          <a:effectLst/>
                        </a:rPr>
                        <a:t>億</a:t>
                      </a:r>
                      <a:r>
                        <a:rPr lang="en-US" altLang="ja-JP" sz="2000" b="0" kern="100" dirty="0" smtClean="0">
                          <a:effectLst/>
                        </a:rPr>
                        <a:t>7040</a:t>
                      </a:r>
                      <a:r>
                        <a:rPr lang="ja-JP" sz="2000" b="0" kern="100" dirty="0" smtClean="0">
                          <a:effectLst/>
                        </a:rPr>
                        <a:t>万</a:t>
                      </a:r>
                      <a:r>
                        <a:rPr lang="ja-JP" sz="2000" b="0" kern="100" dirty="0">
                          <a:effectLst/>
                        </a:rPr>
                        <a:t>円</a:t>
                      </a:r>
                      <a:endParaRPr lang="ja-JP" sz="2000" b="0" kern="100" dirty="0">
                        <a:effectLst/>
                        <a:latin typeface="HG丸ｺﾞｼｯｸM-PRO"/>
                        <a:cs typeface="Times New Roman"/>
                      </a:endParaRPr>
                    </a:p>
                  </a:txBody>
                  <a:tcPr marL="62872" marR="6287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ts val="2000"/>
                        </a:lnSpc>
                        <a:spcBef>
                          <a:spcPts val="0"/>
                        </a:spcBef>
                        <a:spcAft>
                          <a:spcPts val="0"/>
                        </a:spcAft>
                        <a:buClrTx/>
                        <a:buSzTx/>
                        <a:buFontTx/>
                        <a:buNone/>
                        <a:tabLst/>
                        <a:defRPr/>
                      </a:pPr>
                      <a:r>
                        <a:rPr lang="ja-JP" altLang="ja-JP" sz="2000" b="0" kern="100" dirty="0" smtClean="0">
                          <a:effectLst/>
                        </a:rPr>
                        <a:t>○</a:t>
                      </a:r>
                      <a:endParaRPr lang="ja-JP" altLang="ja-JP" sz="2000" b="0" kern="100" dirty="0" smtClean="0">
                        <a:effectLst/>
                        <a:latin typeface="HG丸ｺﾞｼｯｸM-PRO"/>
                        <a:cs typeface="Times New Roman"/>
                      </a:endParaRPr>
                    </a:p>
                  </a:txBody>
                  <a:tcPr marL="62872" marR="6287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spcAft>
                          <a:spcPts val="0"/>
                        </a:spcAft>
                      </a:pPr>
                      <a:r>
                        <a:rPr lang="en-US" altLang="ja-JP" sz="2000" b="0" kern="100" dirty="0" smtClean="0">
                          <a:effectLst/>
                        </a:rPr>
                        <a:t>9</a:t>
                      </a:r>
                      <a:r>
                        <a:rPr lang="ja-JP" altLang="en-US" sz="2000" b="0" kern="100" dirty="0" smtClean="0">
                          <a:effectLst/>
                        </a:rPr>
                        <a:t>億</a:t>
                      </a:r>
                      <a:r>
                        <a:rPr lang="en-US" altLang="ja-JP" sz="2000" b="0" kern="100" dirty="0" smtClean="0">
                          <a:effectLst/>
                        </a:rPr>
                        <a:t>6880</a:t>
                      </a:r>
                      <a:r>
                        <a:rPr lang="ja-JP" sz="2000" b="0" kern="100" dirty="0" smtClean="0">
                          <a:effectLst/>
                        </a:rPr>
                        <a:t>万</a:t>
                      </a:r>
                      <a:r>
                        <a:rPr lang="ja-JP" sz="2000" b="0" kern="100" dirty="0">
                          <a:effectLst/>
                        </a:rPr>
                        <a:t>円</a:t>
                      </a:r>
                      <a:endParaRPr lang="ja-JP" sz="2000" b="0" kern="100" dirty="0">
                        <a:effectLst/>
                        <a:latin typeface="HG丸ｺﾞｼｯｸM-PRO"/>
                        <a:cs typeface="Times New Roman"/>
                      </a:endParaRPr>
                    </a:p>
                  </a:txBody>
                  <a:tcPr marL="62872" marR="6287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spcAft>
                          <a:spcPts val="0"/>
                        </a:spcAft>
                      </a:pPr>
                      <a:r>
                        <a:rPr lang="ja-JP" altLang="ja-JP" sz="2000" b="0" kern="0" dirty="0" smtClean="0">
                          <a:solidFill>
                            <a:srgbClr val="FF0000"/>
                          </a:solidFill>
                          <a:effectLst/>
                        </a:rPr>
                        <a:t>▲</a:t>
                      </a:r>
                      <a:endParaRPr lang="ja-JP" altLang="ja-JP" sz="2000" b="0" kern="100" dirty="0">
                        <a:solidFill>
                          <a:srgbClr val="FF0000"/>
                        </a:solidFill>
                        <a:effectLst/>
                        <a:latin typeface="HG丸ｺﾞｼｯｸM-PRO"/>
                        <a:cs typeface="Times New Roman"/>
                      </a:endParaRPr>
                    </a:p>
                  </a:txBody>
                  <a:tcPr marL="62872" marR="6287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spcAft>
                          <a:spcPts val="0"/>
                        </a:spcAft>
                      </a:pPr>
                      <a:r>
                        <a:rPr lang="en-US" altLang="ja-JP" sz="2000" b="0" kern="100" dirty="0" smtClean="0">
                          <a:solidFill>
                            <a:schemeClr val="tx1"/>
                          </a:solidFill>
                          <a:effectLst/>
                        </a:rPr>
                        <a:t>9</a:t>
                      </a:r>
                      <a:r>
                        <a:rPr lang="ja-JP" altLang="en-US" sz="2000" b="0" kern="100" dirty="0" smtClean="0">
                          <a:solidFill>
                            <a:schemeClr val="tx1"/>
                          </a:solidFill>
                          <a:effectLst/>
                        </a:rPr>
                        <a:t>億</a:t>
                      </a:r>
                      <a:r>
                        <a:rPr lang="en-US" altLang="ja-JP" sz="2000" b="0" kern="100" dirty="0" smtClean="0">
                          <a:solidFill>
                            <a:schemeClr val="tx1"/>
                          </a:solidFill>
                          <a:effectLst/>
                        </a:rPr>
                        <a:t>3960</a:t>
                      </a:r>
                      <a:r>
                        <a:rPr lang="ja-JP" sz="2000" b="0" kern="100" dirty="0" smtClean="0">
                          <a:solidFill>
                            <a:schemeClr val="tx1"/>
                          </a:solidFill>
                          <a:effectLst/>
                        </a:rPr>
                        <a:t>万</a:t>
                      </a:r>
                      <a:r>
                        <a:rPr lang="ja-JP" sz="2000" b="0" kern="100" dirty="0">
                          <a:solidFill>
                            <a:schemeClr val="tx1"/>
                          </a:solidFill>
                          <a:effectLst/>
                        </a:rPr>
                        <a:t>円</a:t>
                      </a:r>
                      <a:endParaRPr lang="ja-JP" sz="2000" b="0" kern="100" dirty="0">
                        <a:solidFill>
                          <a:schemeClr val="tx1"/>
                        </a:solidFill>
                        <a:effectLst/>
                        <a:latin typeface="HG丸ｺﾞｼｯｸM-PRO"/>
                        <a:cs typeface="Times New Roman"/>
                      </a:endParaRPr>
                    </a:p>
                  </a:txBody>
                  <a:tcPr marL="62872" marR="6287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spcAft>
                          <a:spcPts val="0"/>
                        </a:spcAft>
                      </a:pPr>
                      <a:r>
                        <a:rPr lang="ja-JP" altLang="ja-JP" sz="2000" b="0" kern="0" dirty="0" smtClean="0">
                          <a:solidFill>
                            <a:srgbClr val="FF0000"/>
                          </a:solidFill>
                          <a:effectLst/>
                        </a:rPr>
                        <a:t>▲</a:t>
                      </a:r>
                      <a:endParaRPr lang="ja-JP" altLang="ja-JP" sz="2000" b="0" kern="100" dirty="0">
                        <a:solidFill>
                          <a:srgbClr val="FF0000"/>
                        </a:solidFill>
                        <a:effectLst/>
                        <a:latin typeface="HG丸ｺﾞｼｯｸM-PRO"/>
                        <a:cs typeface="Times New Roman"/>
                      </a:endParaRPr>
                    </a:p>
                  </a:txBody>
                  <a:tcPr marL="62872" marR="6287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spcAft>
                          <a:spcPts val="0"/>
                        </a:spcAft>
                      </a:pPr>
                      <a:r>
                        <a:rPr lang="en-US" altLang="ja-JP" sz="2000" b="1" kern="100" dirty="0" smtClean="0">
                          <a:solidFill>
                            <a:schemeClr val="tx1"/>
                          </a:solidFill>
                          <a:effectLst/>
                        </a:rPr>
                        <a:t>9</a:t>
                      </a:r>
                      <a:r>
                        <a:rPr lang="ja-JP" altLang="en-US" sz="2000" b="1" kern="100" dirty="0" smtClean="0">
                          <a:solidFill>
                            <a:schemeClr val="tx1"/>
                          </a:solidFill>
                          <a:effectLst/>
                        </a:rPr>
                        <a:t>億</a:t>
                      </a:r>
                      <a:r>
                        <a:rPr lang="en-US" altLang="ja-JP" sz="2000" b="1" kern="100" dirty="0" smtClean="0">
                          <a:solidFill>
                            <a:schemeClr val="tx1"/>
                          </a:solidFill>
                          <a:effectLst/>
                        </a:rPr>
                        <a:t>2910</a:t>
                      </a:r>
                      <a:r>
                        <a:rPr lang="ja-JP" sz="2000" b="1" kern="100" dirty="0" smtClean="0">
                          <a:solidFill>
                            <a:schemeClr val="tx1"/>
                          </a:solidFill>
                          <a:effectLst/>
                        </a:rPr>
                        <a:t>万</a:t>
                      </a:r>
                      <a:r>
                        <a:rPr lang="ja-JP" sz="2000" b="1" kern="100" dirty="0">
                          <a:solidFill>
                            <a:schemeClr val="tx1"/>
                          </a:solidFill>
                          <a:effectLst/>
                        </a:rPr>
                        <a:t>円</a:t>
                      </a:r>
                      <a:endParaRPr lang="ja-JP" sz="2000" b="1" kern="100" dirty="0">
                        <a:solidFill>
                          <a:schemeClr val="tx1"/>
                        </a:solidFill>
                        <a:effectLst/>
                        <a:latin typeface="HG丸ｺﾞｼｯｸM-PRO"/>
                        <a:cs typeface="Times New Roman"/>
                      </a:endParaRPr>
                    </a:p>
                  </a:txBody>
                  <a:tcPr marL="62872" marR="6287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FCC"/>
                    </a:solidFill>
                  </a:tcPr>
                </a:tc>
                <a:tc>
                  <a:txBody>
                    <a:bodyPr/>
                    <a:lstStyle/>
                    <a:p>
                      <a:pPr algn="ctr">
                        <a:lnSpc>
                          <a:spcPts val="2000"/>
                        </a:lnSpc>
                        <a:spcAft>
                          <a:spcPts val="0"/>
                        </a:spcAft>
                      </a:pPr>
                      <a:r>
                        <a:rPr lang="ja-JP" altLang="ja-JP" sz="2000" kern="0" dirty="0" smtClean="0">
                          <a:solidFill>
                            <a:srgbClr val="FF0000"/>
                          </a:solidFill>
                          <a:effectLst/>
                        </a:rPr>
                        <a:t>▲</a:t>
                      </a:r>
                      <a:endParaRPr lang="ja-JP" altLang="ja-JP" sz="2000" kern="100" dirty="0">
                        <a:solidFill>
                          <a:srgbClr val="FF0000"/>
                        </a:solidFill>
                        <a:effectLst/>
                        <a:latin typeface="HG丸ｺﾞｼｯｸM-PRO"/>
                        <a:cs typeface="Times New Roman"/>
                      </a:endParaRPr>
                    </a:p>
                  </a:txBody>
                  <a:tcPr marL="62872" marR="6287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40344">
                <a:tc>
                  <a:txBody>
                    <a:bodyPr/>
                    <a:lstStyle/>
                    <a:p>
                      <a:pPr algn="l">
                        <a:lnSpc>
                          <a:spcPts val="2000"/>
                        </a:lnSpc>
                        <a:spcAft>
                          <a:spcPts val="0"/>
                        </a:spcAft>
                      </a:pPr>
                      <a:r>
                        <a:rPr lang="ja-JP" sz="1800" kern="0" dirty="0">
                          <a:effectLst/>
                        </a:rPr>
                        <a:t>医科診療所群</a:t>
                      </a:r>
                      <a:endParaRPr lang="ja-JP" sz="1800" kern="100" dirty="0">
                        <a:effectLst/>
                        <a:latin typeface="HG丸ｺﾞｼｯｸM-PRO"/>
                        <a:cs typeface="Times New Roman"/>
                      </a:endParaRPr>
                    </a:p>
                  </a:txBody>
                  <a:tcPr marL="62872" marR="6287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spcAft>
                          <a:spcPts val="0"/>
                        </a:spcAft>
                      </a:pPr>
                      <a:r>
                        <a:rPr lang="en-US" sz="2000" b="0" kern="100" dirty="0">
                          <a:effectLst/>
                        </a:rPr>
                        <a:t>7</a:t>
                      </a:r>
                      <a:r>
                        <a:rPr lang="ja-JP" sz="2000" b="0" kern="100" dirty="0">
                          <a:effectLst/>
                        </a:rPr>
                        <a:t>億</a:t>
                      </a:r>
                      <a:r>
                        <a:rPr lang="en-US" sz="2000" b="0" kern="100" dirty="0" smtClean="0">
                          <a:effectLst/>
                        </a:rPr>
                        <a:t>4</a:t>
                      </a:r>
                      <a:r>
                        <a:rPr lang="en-US" altLang="ja-JP" sz="2000" b="0" kern="100" dirty="0" smtClean="0">
                          <a:effectLst/>
                        </a:rPr>
                        <a:t>1</a:t>
                      </a:r>
                      <a:r>
                        <a:rPr lang="en-US" sz="2000" b="0" kern="100" dirty="0" smtClean="0">
                          <a:effectLst/>
                        </a:rPr>
                        <a:t>00</a:t>
                      </a:r>
                      <a:r>
                        <a:rPr lang="ja-JP" sz="2000" b="0" kern="100" dirty="0">
                          <a:effectLst/>
                        </a:rPr>
                        <a:t>万円</a:t>
                      </a:r>
                      <a:endParaRPr lang="ja-JP" sz="2000" b="0" kern="100" dirty="0">
                        <a:effectLst/>
                        <a:latin typeface="HG丸ｺﾞｼｯｸM-PRO"/>
                        <a:cs typeface="Times New Roman"/>
                      </a:endParaRPr>
                    </a:p>
                  </a:txBody>
                  <a:tcPr marL="62872" marR="6287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spcAft>
                          <a:spcPts val="0"/>
                        </a:spcAft>
                      </a:pPr>
                      <a:r>
                        <a:rPr lang="ja-JP" sz="2000" b="0" kern="0" dirty="0">
                          <a:solidFill>
                            <a:srgbClr val="FF0000"/>
                          </a:solidFill>
                          <a:effectLst/>
                        </a:rPr>
                        <a:t>▲</a:t>
                      </a:r>
                      <a:endParaRPr lang="ja-JP" sz="2000" b="0" kern="100" dirty="0">
                        <a:solidFill>
                          <a:srgbClr val="FF0000"/>
                        </a:solidFill>
                        <a:effectLst/>
                        <a:latin typeface="HG丸ｺﾞｼｯｸM-PRO"/>
                        <a:cs typeface="Times New Roman"/>
                      </a:endParaRPr>
                    </a:p>
                  </a:txBody>
                  <a:tcPr marL="62872" marR="6287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spcAft>
                          <a:spcPts val="0"/>
                        </a:spcAft>
                      </a:pPr>
                      <a:r>
                        <a:rPr lang="en-US" sz="2000" b="0" kern="100" dirty="0" smtClean="0">
                          <a:effectLst/>
                        </a:rPr>
                        <a:t>7</a:t>
                      </a:r>
                      <a:r>
                        <a:rPr lang="ja-JP" sz="2000" b="0" kern="100" dirty="0" smtClean="0">
                          <a:effectLst/>
                        </a:rPr>
                        <a:t>億</a:t>
                      </a:r>
                      <a:r>
                        <a:rPr lang="en-US" altLang="ja-JP" sz="2000" b="0" kern="100" dirty="0" smtClean="0">
                          <a:effectLst/>
                        </a:rPr>
                        <a:t>235</a:t>
                      </a:r>
                      <a:r>
                        <a:rPr lang="en-US" sz="2000" b="0" kern="100" dirty="0" smtClean="0">
                          <a:effectLst/>
                        </a:rPr>
                        <a:t>0</a:t>
                      </a:r>
                      <a:r>
                        <a:rPr lang="ja-JP" sz="2000" b="0" kern="100" dirty="0">
                          <a:effectLst/>
                        </a:rPr>
                        <a:t>万円</a:t>
                      </a:r>
                      <a:endParaRPr lang="ja-JP" sz="2000" b="0" kern="100" dirty="0">
                        <a:effectLst/>
                        <a:latin typeface="HG丸ｺﾞｼｯｸM-PRO"/>
                        <a:cs typeface="Times New Roman"/>
                      </a:endParaRPr>
                    </a:p>
                  </a:txBody>
                  <a:tcPr marL="62872" marR="6287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spcAft>
                          <a:spcPts val="0"/>
                        </a:spcAft>
                      </a:pPr>
                      <a:r>
                        <a:rPr lang="ja-JP" sz="2000" b="0" kern="0" dirty="0">
                          <a:solidFill>
                            <a:srgbClr val="FF0000"/>
                          </a:solidFill>
                          <a:effectLst/>
                        </a:rPr>
                        <a:t>▲</a:t>
                      </a:r>
                      <a:endParaRPr lang="ja-JP" sz="2000" b="0" kern="100" dirty="0">
                        <a:solidFill>
                          <a:srgbClr val="FF0000"/>
                        </a:solidFill>
                        <a:effectLst/>
                        <a:latin typeface="HG丸ｺﾞｼｯｸM-PRO"/>
                        <a:cs typeface="Times New Roman"/>
                      </a:endParaRPr>
                    </a:p>
                  </a:txBody>
                  <a:tcPr marL="62872" marR="6287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spcAft>
                          <a:spcPts val="0"/>
                        </a:spcAft>
                      </a:pPr>
                      <a:r>
                        <a:rPr lang="en-US" sz="2000" b="0" kern="100" dirty="0" smtClean="0">
                          <a:effectLst/>
                        </a:rPr>
                        <a:t>7</a:t>
                      </a:r>
                      <a:r>
                        <a:rPr lang="ja-JP" sz="2000" b="0" kern="100" dirty="0" smtClean="0">
                          <a:effectLst/>
                        </a:rPr>
                        <a:t>億</a:t>
                      </a:r>
                      <a:r>
                        <a:rPr lang="en-US" altLang="ja-JP" sz="2000" b="0" kern="100" dirty="0" smtClean="0">
                          <a:effectLst/>
                        </a:rPr>
                        <a:t>8010</a:t>
                      </a:r>
                      <a:r>
                        <a:rPr lang="ja-JP" sz="2000" b="0" kern="100" dirty="0" smtClean="0">
                          <a:effectLst/>
                        </a:rPr>
                        <a:t>万</a:t>
                      </a:r>
                      <a:r>
                        <a:rPr lang="ja-JP" sz="2000" b="0" kern="100" dirty="0">
                          <a:effectLst/>
                        </a:rPr>
                        <a:t>円</a:t>
                      </a:r>
                      <a:endParaRPr lang="ja-JP" sz="2000" b="0" kern="100" dirty="0">
                        <a:effectLst/>
                        <a:latin typeface="HG丸ｺﾞｼｯｸM-PRO"/>
                        <a:cs typeface="Times New Roman"/>
                      </a:endParaRPr>
                    </a:p>
                  </a:txBody>
                  <a:tcPr marL="62872" marR="6287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spcAft>
                          <a:spcPts val="0"/>
                        </a:spcAft>
                      </a:pPr>
                      <a:r>
                        <a:rPr lang="ja-JP" altLang="ja-JP" sz="2000" b="0" kern="100" dirty="0" smtClean="0">
                          <a:effectLst/>
                        </a:rPr>
                        <a:t>○</a:t>
                      </a:r>
                      <a:endParaRPr lang="ja-JP" altLang="ja-JP" sz="2000" b="0" kern="100" dirty="0">
                        <a:effectLst/>
                        <a:latin typeface="HG丸ｺﾞｼｯｸM-PRO"/>
                        <a:cs typeface="Times New Roman"/>
                      </a:endParaRPr>
                    </a:p>
                  </a:txBody>
                  <a:tcPr marL="62872" marR="6287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spcAft>
                          <a:spcPts val="0"/>
                        </a:spcAft>
                      </a:pPr>
                      <a:r>
                        <a:rPr lang="en-US" altLang="ja-JP" sz="2000" b="0" kern="100" dirty="0" smtClean="0">
                          <a:solidFill>
                            <a:schemeClr val="tx1"/>
                          </a:solidFill>
                          <a:effectLst/>
                        </a:rPr>
                        <a:t>8</a:t>
                      </a:r>
                      <a:r>
                        <a:rPr lang="ja-JP" sz="2000" b="0" kern="100" dirty="0" smtClean="0">
                          <a:solidFill>
                            <a:schemeClr val="tx1"/>
                          </a:solidFill>
                          <a:effectLst/>
                        </a:rPr>
                        <a:t>億</a:t>
                      </a:r>
                      <a:r>
                        <a:rPr lang="en-US" altLang="ja-JP" sz="2000" b="0" kern="100" dirty="0" smtClean="0">
                          <a:solidFill>
                            <a:schemeClr val="tx1"/>
                          </a:solidFill>
                          <a:effectLst/>
                        </a:rPr>
                        <a:t>1450</a:t>
                      </a:r>
                      <a:r>
                        <a:rPr lang="ja-JP" sz="2000" b="0" kern="100" dirty="0" smtClean="0">
                          <a:solidFill>
                            <a:schemeClr val="tx1"/>
                          </a:solidFill>
                          <a:effectLst/>
                        </a:rPr>
                        <a:t>万</a:t>
                      </a:r>
                      <a:r>
                        <a:rPr lang="ja-JP" sz="2000" b="0" kern="100" dirty="0">
                          <a:solidFill>
                            <a:schemeClr val="tx1"/>
                          </a:solidFill>
                          <a:effectLst/>
                        </a:rPr>
                        <a:t>円</a:t>
                      </a:r>
                      <a:endParaRPr lang="ja-JP" sz="2000" b="0" kern="100" dirty="0">
                        <a:solidFill>
                          <a:schemeClr val="tx1"/>
                        </a:solidFill>
                        <a:effectLst/>
                        <a:latin typeface="HG丸ｺﾞｼｯｸM-PRO"/>
                        <a:cs typeface="Times New Roman"/>
                      </a:endParaRPr>
                    </a:p>
                  </a:txBody>
                  <a:tcPr marL="62872" marR="6287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spcAft>
                          <a:spcPts val="0"/>
                        </a:spcAft>
                      </a:pPr>
                      <a:r>
                        <a:rPr lang="ja-JP" altLang="ja-JP" sz="2000" b="0" kern="100" dirty="0" smtClean="0">
                          <a:effectLst/>
                        </a:rPr>
                        <a:t>○</a:t>
                      </a:r>
                      <a:endParaRPr lang="ja-JP" altLang="ja-JP" sz="2000" b="0" kern="100" dirty="0">
                        <a:effectLst/>
                        <a:latin typeface="HG丸ｺﾞｼｯｸM-PRO"/>
                        <a:cs typeface="Times New Roman"/>
                      </a:endParaRPr>
                    </a:p>
                  </a:txBody>
                  <a:tcPr marL="62872" marR="6287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spcAft>
                          <a:spcPts val="0"/>
                        </a:spcAft>
                      </a:pPr>
                      <a:r>
                        <a:rPr lang="en-US" altLang="ja-JP" sz="2000" b="1" kern="100" dirty="0" smtClean="0">
                          <a:solidFill>
                            <a:schemeClr val="tx1"/>
                          </a:solidFill>
                          <a:effectLst/>
                        </a:rPr>
                        <a:t>8</a:t>
                      </a:r>
                      <a:r>
                        <a:rPr lang="ja-JP" sz="2000" b="1" kern="100" dirty="0" smtClean="0">
                          <a:solidFill>
                            <a:schemeClr val="tx1"/>
                          </a:solidFill>
                          <a:effectLst/>
                        </a:rPr>
                        <a:t>億</a:t>
                      </a:r>
                      <a:r>
                        <a:rPr lang="en-US" altLang="ja-JP" sz="2000" b="1" kern="100" dirty="0" smtClean="0">
                          <a:solidFill>
                            <a:schemeClr val="tx1"/>
                          </a:solidFill>
                          <a:effectLst/>
                        </a:rPr>
                        <a:t>3970</a:t>
                      </a:r>
                      <a:r>
                        <a:rPr lang="ja-JP" sz="2000" b="1" kern="100" dirty="0" smtClean="0">
                          <a:solidFill>
                            <a:schemeClr val="tx1"/>
                          </a:solidFill>
                          <a:effectLst/>
                        </a:rPr>
                        <a:t>万</a:t>
                      </a:r>
                      <a:r>
                        <a:rPr lang="ja-JP" sz="2000" b="1" kern="100" dirty="0">
                          <a:solidFill>
                            <a:schemeClr val="tx1"/>
                          </a:solidFill>
                          <a:effectLst/>
                        </a:rPr>
                        <a:t>円</a:t>
                      </a:r>
                      <a:endParaRPr lang="ja-JP" sz="2000" b="1" kern="100" dirty="0">
                        <a:solidFill>
                          <a:schemeClr val="tx1"/>
                        </a:solidFill>
                        <a:effectLst/>
                        <a:latin typeface="HG丸ｺﾞｼｯｸM-PRO"/>
                        <a:cs typeface="Times New Roman"/>
                      </a:endParaRPr>
                    </a:p>
                  </a:txBody>
                  <a:tcPr marL="62872" marR="6287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FCC"/>
                    </a:solidFill>
                  </a:tcPr>
                </a:tc>
                <a:tc>
                  <a:txBody>
                    <a:bodyPr/>
                    <a:lstStyle/>
                    <a:p>
                      <a:pPr algn="ctr">
                        <a:lnSpc>
                          <a:spcPts val="2000"/>
                        </a:lnSpc>
                        <a:spcAft>
                          <a:spcPts val="0"/>
                        </a:spcAft>
                      </a:pPr>
                      <a:r>
                        <a:rPr lang="ja-JP" altLang="ja-JP" sz="2000" kern="100" dirty="0" smtClean="0">
                          <a:effectLst/>
                        </a:rPr>
                        <a:t>○</a:t>
                      </a:r>
                      <a:endParaRPr lang="ja-JP" altLang="ja-JP" sz="2000" kern="100" dirty="0">
                        <a:effectLst/>
                        <a:latin typeface="HG丸ｺﾞｼｯｸM-PRO"/>
                        <a:cs typeface="Times New Roman"/>
                      </a:endParaRPr>
                    </a:p>
                  </a:txBody>
                  <a:tcPr marL="62872" marR="6287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40344">
                <a:tc>
                  <a:txBody>
                    <a:bodyPr/>
                    <a:lstStyle/>
                    <a:p>
                      <a:pPr algn="l">
                        <a:lnSpc>
                          <a:spcPts val="2000"/>
                        </a:lnSpc>
                        <a:spcAft>
                          <a:spcPts val="0"/>
                        </a:spcAft>
                      </a:pPr>
                      <a:r>
                        <a:rPr lang="ja-JP" sz="1800" kern="0" dirty="0">
                          <a:effectLst/>
                        </a:rPr>
                        <a:t>歯科診療所群</a:t>
                      </a:r>
                      <a:endParaRPr lang="ja-JP" sz="1800" kern="100" dirty="0">
                        <a:effectLst/>
                        <a:latin typeface="HG丸ｺﾞｼｯｸM-PRO"/>
                        <a:cs typeface="Times New Roman"/>
                      </a:endParaRPr>
                    </a:p>
                  </a:txBody>
                  <a:tcPr marL="62872" marR="6287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spcAft>
                          <a:spcPts val="0"/>
                        </a:spcAft>
                      </a:pPr>
                      <a:r>
                        <a:rPr lang="en-US" sz="2000" b="0" kern="100" dirty="0" smtClean="0">
                          <a:effectLst/>
                        </a:rPr>
                        <a:t>2</a:t>
                      </a:r>
                      <a:r>
                        <a:rPr lang="ja-JP" sz="2000" b="0" kern="100" dirty="0" smtClean="0">
                          <a:effectLst/>
                        </a:rPr>
                        <a:t>億</a:t>
                      </a:r>
                      <a:r>
                        <a:rPr lang="en-US" altLang="ja-JP" sz="2000" b="0" kern="100" dirty="0" smtClean="0">
                          <a:effectLst/>
                        </a:rPr>
                        <a:t>45</a:t>
                      </a:r>
                      <a:r>
                        <a:rPr lang="en-US" sz="2000" b="0" kern="100" dirty="0" smtClean="0">
                          <a:effectLst/>
                        </a:rPr>
                        <a:t>00</a:t>
                      </a:r>
                      <a:r>
                        <a:rPr lang="ja-JP" sz="2000" b="0" kern="100" dirty="0">
                          <a:effectLst/>
                        </a:rPr>
                        <a:t>万円</a:t>
                      </a:r>
                      <a:endParaRPr lang="ja-JP" sz="2000" b="0" kern="100" dirty="0">
                        <a:effectLst/>
                        <a:latin typeface="HG丸ｺﾞｼｯｸM-PRO"/>
                        <a:cs typeface="Times New Roman"/>
                      </a:endParaRPr>
                    </a:p>
                  </a:txBody>
                  <a:tcPr marL="62872" marR="6287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spcAft>
                          <a:spcPts val="0"/>
                        </a:spcAft>
                      </a:pPr>
                      <a:r>
                        <a:rPr lang="ja-JP" sz="2000" b="0" kern="100" dirty="0">
                          <a:effectLst/>
                        </a:rPr>
                        <a:t>○</a:t>
                      </a:r>
                      <a:endParaRPr lang="ja-JP" sz="2000" b="0" kern="100" dirty="0">
                        <a:effectLst/>
                        <a:latin typeface="HG丸ｺﾞｼｯｸM-PRO"/>
                        <a:cs typeface="Times New Roman"/>
                      </a:endParaRPr>
                    </a:p>
                  </a:txBody>
                  <a:tcPr marL="62872" marR="6287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spcAft>
                          <a:spcPts val="0"/>
                        </a:spcAft>
                      </a:pPr>
                      <a:r>
                        <a:rPr lang="en-US" sz="2000" b="0" kern="100" dirty="0" smtClean="0">
                          <a:effectLst/>
                        </a:rPr>
                        <a:t>2</a:t>
                      </a:r>
                      <a:r>
                        <a:rPr lang="ja-JP" sz="2000" b="0" kern="100" dirty="0" smtClean="0">
                          <a:effectLst/>
                        </a:rPr>
                        <a:t>億</a:t>
                      </a:r>
                      <a:r>
                        <a:rPr lang="en-US" altLang="ja-JP" sz="2000" b="0" kern="100" dirty="0" smtClean="0">
                          <a:effectLst/>
                        </a:rPr>
                        <a:t>4260</a:t>
                      </a:r>
                      <a:r>
                        <a:rPr lang="ja-JP" sz="2000" b="0" kern="100" dirty="0" smtClean="0">
                          <a:effectLst/>
                        </a:rPr>
                        <a:t>万</a:t>
                      </a:r>
                      <a:r>
                        <a:rPr lang="ja-JP" sz="2000" b="0" kern="100" dirty="0">
                          <a:effectLst/>
                        </a:rPr>
                        <a:t>円</a:t>
                      </a:r>
                      <a:endParaRPr lang="ja-JP" sz="2000" b="0" kern="100" dirty="0">
                        <a:effectLst/>
                        <a:latin typeface="HG丸ｺﾞｼｯｸM-PRO"/>
                        <a:cs typeface="Times New Roman"/>
                      </a:endParaRPr>
                    </a:p>
                  </a:txBody>
                  <a:tcPr marL="62872" marR="6287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ts val="2000"/>
                        </a:lnSpc>
                        <a:spcBef>
                          <a:spcPts val="0"/>
                        </a:spcBef>
                        <a:spcAft>
                          <a:spcPts val="0"/>
                        </a:spcAft>
                        <a:buClrTx/>
                        <a:buSzTx/>
                        <a:buFontTx/>
                        <a:buNone/>
                        <a:tabLst/>
                        <a:defRPr/>
                      </a:pPr>
                      <a:r>
                        <a:rPr lang="ja-JP" altLang="ja-JP" sz="2000" b="0" kern="0" dirty="0" smtClean="0">
                          <a:solidFill>
                            <a:srgbClr val="FF0000"/>
                          </a:solidFill>
                          <a:effectLst/>
                        </a:rPr>
                        <a:t>▲</a:t>
                      </a:r>
                      <a:endParaRPr lang="ja-JP" altLang="ja-JP" sz="2000" b="0" kern="100" dirty="0" smtClean="0">
                        <a:solidFill>
                          <a:srgbClr val="FF0000"/>
                        </a:solidFill>
                        <a:effectLst/>
                        <a:latin typeface="HG丸ｺﾞｼｯｸM-PRO"/>
                        <a:cs typeface="Times New Roman"/>
                      </a:endParaRPr>
                    </a:p>
                  </a:txBody>
                  <a:tcPr marL="62872" marR="6287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spcAft>
                          <a:spcPts val="0"/>
                        </a:spcAft>
                      </a:pPr>
                      <a:r>
                        <a:rPr lang="en-US" sz="2000" b="0" kern="100" dirty="0" smtClean="0">
                          <a:effectLst/>
                        </a:rPr>
                        <a:t>2</a:t>
                      </a:r>
                      <a:r>
                        <a:rPr lang="ja-JP" sz="2000" b="0" kern="100" dirty="0" smtClean="0">
                          <a:effectLst/>
                        </a:rPr>
                        <a:t>億</a:t>
                      </a:r>
                      <a:r>
                        <a:rPr lang="en-US" altLang="ja-JP" sz="2000" b="0" kern="100" dirty="0" smtClean="0">
                          <a:effectLst/>
                        </a:rPr>
                        <a:t>5900</a:t>
                      </a:r>
                      <a:r>
                        <a:rPr lang="ja-JP" sz="2000" b="0" kern="100" dirty="0" smtClean="0">
                          <a:effectLst/>
                        </a:rPr>
                        <a:t>万</a:t>
                      </a:r>
                      <a:r>
                        <a:rPr lang="ja-JP" sz="2000" b="0" kern="100" dirty="0">
                          <a:effectLst/>
                        </a:rPr>
                        <a:t>円</a:t>
                      </a:r>
                      <a:endParaRPr lang="ja-JP" sz="2000" b="0" kern="100" dirty="0">
                        <a:effectLst/>
                        <a:latin typeface="HG丸ｺﾞｼｯｸM-PRO"/>
                        <a:cs typeface="Times New Roman"/>
                      </a:endParaRPr>
                    </a:p>
                  </a:txBody>
                  <a:tcPr marL="62872" marR="6287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spcAft>
                          <a:spcPts val="0"/>
                        </a:spcAft>
                      </a:pPr>
                      <a:r>
                        <a:rPr lang="ja-JP" altLang="ja-JP" sz="2000" b="0" kern="100" dirty="0" smtClean="0">
                          <a:effectLst/>
                        </a:rPr>
                        <a:t>○</a:t>
                      </a:r>
                      <a:endParaRPr lang="ja-JP" altLang="ja-JP" sz="2000" b="0" kern="100" dirty="0">
                        <a:effectLst/>
                        <a:latin typeface="HG丸ｺﾞｼｯｸM-PRO"/>
                        <a:cs typeface="Times New Roman"/>
                      </a:endParaRPr>
                    </a:p>
                  </a:txBody>
                  <a:tcPr marL="62872" marR="6287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spcAft>
                          <a:spcPts val="0"/>
                        </a:spcAft>
                      </a:pPr>
                      <a:r>
                        <a:rPr lang="en-US" sz="2000" b="0" kern="100" dirty="0" smtClean="0">
                          <a:solidFill>
                            <a:schemeClr val="tx1"/>
                          </a:solidFill>
                          <a:effectLst/>
                        </a:rPr>
                        <a:t>2</a:t>
                      </a:r>
                      <a:r>
                        <a:rPr lang="ja-JP" sz="2000" b="0" kern="100" dirty="0" smtClean="0">
                          <a:solidFill>
                            <a:schemeClr val="tx1"/>
                          </a:solidFill>
                          <a:effectLst/>
                        </a:rPr>
                        <a:t>億</a:t>
                      </a:r>
                      <a:r>
                        <a:rPr lang="en-US" altLang="ja-JP" sz="2000" b="0" kern="100" dirty="0" smtClean="0">
                          <a:solidFill>
                            <a:schemeClr val="tx1"/>
                          </a:solidFill>
                          <a:effectLst/>
                        </a:rPr>
                        <a:t>6100</a:t>
                      </a:r>
                      <a:r>
                        <a:rPr lang="ja-JP" sz="2000" b="0" kern="100" dirty="0" smtClean="0">
                          <a:solidFill>
                            <a:schemeClr val="tx1"/>
                          </a:solidFill>
                          <a:effectLst/>
                        </a:rPr>
                        <a:t>万</a:t>
                      </a:r>
                      <a:r>
                        <a:rPr lang="ja-JP" sz="2000" b="0" kern="100" dirty="0">
                          <a:solidFill>
                            <a:schemeClr val="tx1"/>
                          </a:solidFill>
                          <a:effectLst/>
                        </a:rPr>
                        <a:t>円</a:t>
                      </a:r>
                      <a:endParaRPr lang="ja-JP" sz="2000" b="0" kern="100" dirty="0">
                        <a:solidFill>
                          <a:schemeClr val="tx1"/>
                        </a:solidFill>
                        <a:effectLst/>
                        <a:latin typeface="HG丸ｺﾞｼｯｸM-PRO"/>
                        <a:cs typeface="Times New Roman"/>
                      </a:endParaRPr>
                    </a:p>
                  </a:txBody>
                  <a:tcPr marL="62872" marR="6287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spcAft>
                          <a:spcPts val="0"/>
                        </a:spcAft>
                      </a:pPr>
                      <a:r>
                        <a:rPr lang="ja-JP" altLang="ja-JP" sz="2000" b="0" kern="100" dirty="0" smtClean="0">
                          <a:effectLst/>
                        </a:rPr>
                        <a:t>○</a:t>
                      </a:r>
                      <a:endParaRPr lang="ja-JP" altLang="ja-JP" sz="2000" b="0" kern="100" dirty="0">
                        <a:effectLst/>
                        <a:latin typeface="HG丸ｺﾞｼｯｸM-PRO"/>
                        <a:cs typeface="Times New Roman"/>
                      </a:endParaRPr>
                    </a:p>
                  </a:txBody>
                  <a:tcPr marL="62872" marR="6287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spcAft>
                          <a:spcPts val="0"/>
                        </a:spcAft>
                      </a:pPr>
                      <a:r>
                        <a:rPr lang="en-US" sz="2000" b="1" kern="100" dirty="0" smtClean="0">
                          <a:solidFill>
                            <a:schemeClr val="tx1"/>
                          </a:solidFill>
                          <a:effectLst/>
                        </a:rPr>
                        <a:t>2</a:t>
                      </a:r>
                      <a:r>
                        <a:rPr lang="ja-JP" sz="2000" b="1" kern="100" dirty="0" smtClean="0">
                          <a:solidFill>
                            <a:schemeClr val="tx1"/>
                          </a:solidFill>
                          <a:effectLst/>
                        </a:rPr>
                        <a:t>億</a:t>
                      </a:r>
                      <a:r>
                        <a:rPr lang="en-US" altLang="ja-JP" sz="2000" b="1" kern="100" dirty="0" smtClean="0">
                          <a:solidFill>
                            <a:schemeClr val="tx1"/>
                          </a:solidFill>
                          <a:effectLst/>
                        </a:rPr>
                        <a:t>6880</a:t>
                      </a:r>
                      <a:r>
                        <a:rPr lang="ja-JP" sz="2000" b="1" kern="100" dirty="0" smtClean="0">
                          <a:solidFill>
                            <a:schemeClr val="tx1"/>
                          </a:solidFill>
                          <a:effectLst/>
                        </a:rPr>
                        <a:t>万</a:t>
                      </a:r>
                      <a:r>
                        <a:rPr lang="ja-JP" sz="2000" b="1" kern="100" dirty="0">
                          <a:solidFill>
                            <a:schemeClr val="tx1"/>
                          </a:solidFill>
                          <a:effectLst/>
                        </a:rPr>
                        <a:t>円</a:t>
                      </a:r>
                      <a:endParaRPr lang="ja-JP" sz="2000" b="1" kern="100" dirty="0">
                        <a:solidFill>
                          <a:schemeClr val="tx1"/>
                        </a:solidFill>
                        <a:effectLst/>
                        <a:latin typeface="HG丸ｺﾞｼｯｸM-PRO"/>
                        <a:cs typeface="Times New Roman"/>
                      </a:endParaRPr>
                    </a:p>
                  </a:txBody>
                  <a:tcPr marL="62872" marR="6287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FCC"/>
                    </a:solidFill>
                  </a:tcPr>
                </a:tc>
                <a:tc>
                  <a:txBody>
                    <a:bodyPr/>
                    <a:lstStyle/>
                    <a:p>
                      <a:pPr algn="ctr">
                        <a:lnSpc>
                          <a:spcPts val="2000"/>
                        </a:lnSpc>
                        <a:spcAft>
                          <a:spcPts val="0"/>
                        </a:spcAft>
                      </a:pPr>
                      <a:r>
                        <a:rPr lang="ja-JP" altLang="ja-JP" sz="2000" kern="100" dirty="0" smtClean="0">
                          <a:effectLst/>
                        </a:rPr>
                        <a:t>○</a:t>
                      </a:r>
                      <a:endParaRPr lang="ja-JP" altLang="ja-JP" sz="2000" kern="100" dirty="0">
                        <a:effectLst/>
                        <a:latin typeface="HG丸ｺﾞｼｯｸM-PRO"/>
                        <a:cs typeface="Times New Roman"/>
                      </a:endParaRPr>
                    </a:p>
                  </a:txBody>
                  <a:tcPr marL="62872" marR="6287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40344">
                <a:tc>
                  <a:txBody>
                    <a:bodyPr/>
                    <a:lstStyle/>
                    <a:p>
                      <a:pPr algn="l">
                        <a:lnSpc>
                          <a:spcPts val="2000"/>
                        </a:lnSpc>
                        <a:spcAft>
                          <a:spcPts val="0"/>
                        </a:spcAft>
                      </a:pPr>
                      <a:r>
                        <a:rPr lang="ja-JP" sz="1800" kern="0" dirty="0">
                          <a:effectLst/>
                        </a:rPr>
                        <a:t>訪看群</a:t>
                      </a:r>
                      <a:endParaRPr lang="ja-JP" sz="1800" kern="100" dirty="0">
                        <a:effectLst/>
                        <a:latin typeface="HG丸ｺﾞｼｯｸM-PRO"/>
                        <a:cs typeface="Times New Roman"/>
                      </a:endParaRPr>
                    </a:p>
                  </a:txBody>
                  <a:tcPr marL="62872" marR="6287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spcAft>
                          <a:spcPts val="0"/>
                        </a:spcAft>
                      </a:pPr>
                      <a:r>
                        <a:rPr lang="en-US" sz="2000" b="0" kern="100" dirty="0" smtClean="0">
                          <a:effectLst/>
                        </a:rPr>
                        <a:t>3</a:t>
                      </a:r>
                      <a:r>
                        <a:rPr lang="ja-JP" sz="2000" b="0" kern="100" dirty="0" smtClean="0">
                          <a:effectLst/>
                        </a:rPr>
                        <a:t>億</a:t>
                      </a:r>
                      <a:r>
                        <a:rPr lang="en-US" altLang="ja-JP" sz="2000" b="0" kern="100" dirty="0" smtClean="0">
                          <a:effectLst/>
                        </a:rPr>
                        <a:t>26</a:t>
                      </a:r>
                      <a:r>
                        <a:rPr lang="en-US" sz="2000" b="0" kern="100" dirty="0" smtClean="0">
                          <a:effectLst/>
                        </a:rPr>
                        <a:t>00</a:t>
                      </a:r>
                      <a:r>
                        <a:rPr lang="ja-JP" sz="2000" b="0" kern="100" dirty="0">
                          <a:effectLst/>
                        </a:rPr>
                        <a:t>万円</a:t>
                      </a:r>
                      <a:endParaRPr lang="ja-JP" sz="2000" b="0" kern="100" dirty="0">
                        <a:effectLst/>
                        <a:latin typeface="HG丸ｺﾞｼｯｸM-PRO"/>
                        <a:cs typeface="Times New Roman"/>
                      </a:endParaRPr>
                    </a:p>
                  </a:txBody>
                  <a:tcPr marL="62872" marR="6287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spcAft>
                          <a:spcPts val="0"/>
                        </a:spcAft>
                      </a:pPr>
                      <a:r>
                        <a:rPr lang="ja-JP" sz="2000" b="0" kern="100" dirty="0">
                          <a:effectLst/>
                        </a:rPr>
                        <a:t>○</a:t>
                      </a:r>
                      <a:endParaRPr lang="ja-JP" sz="2000" b="0" kern="100" dirty="0">
                        <a:effectLst/>
                        <a:latin typeface="HG丸ｺﾞｼｯｸM-PRO"/>
                        <a:cs typeface="Times New Roman"/>
                      </a:endParaRPr>
                    </a:p>
                  </a:txBody>
                  <a:tcPr marL="62872" marR="6287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spcAft>
                          <a:spcPts val="0"/>
                        </a:spcAft>
                      </a:pPr>
                      <a:r>
                        <a:rPr lang="en-US" sz="2000" b="0" kern="100" dirty="0" smtClean="0">
                          <a:effectLst/>
                        </a:rPr>
                        <a:t>3</a:t>
                      </a:r>
                      <a:r>
                        <a:rPr lang="ja-JP" sz="2000" b="0" kern="100" dirty="0" smtClean="0">
                          <a:effectLst/>
                        </a:rPr>
                        <a:t>億</a:t>
                      </a:r>
                      <a:r>
                        <a:rPr lang="en-US" altLang="ja-JP" sz="2000" b="0" kern="100" dirty="0" smtClean="0">
                          <a:effectLst/>
                        </a:rPr>
                        <a:t>30</a:t>
                      </a:r>
                      <a:r>
                        <a:rPr lang="en-US" sz="2000" b="0" kern="100" dirty="0" smtClean="0">
                          <a:effectLst/>
                        </a:rPr>
                        <a:t>00</a:t>
                      </a:r>
                      <a:r>
                        <a:rPr lang="ja-JP" sz="2000" b="0" kern="100" dirty="0">
                          <a:effectLst/>
                        </a:rPr>
                        <a:t>万円</a:t>
                      </a:r>
                      <a:endParaRPr lang="ja-JP" sz="2000" b="0" kern="100" dirty="0">
                        <a:effectLst/>
                        <a:latin typeface="HG丸ｺﾞｼｯｸM-PRO"/>
                        <a:cs typeface="Times New Roman"/>
                      </a:endParaRPr>
                    </a:p>
                  </a:txBody>
                  <a:tcPr marL="62872" marR="6287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spcAft>
                          <a:spcPts val="0"/>
                        </a:spcAft>
                      </a:pPr>
                      <a:r>
                        <a:rPr lang="ja-JP" sz="2000" b="0" kern="100" dirty="0">
                          <a:effectLst/>
                        </a:rPr>
                        <a:t>○</a:t>
                      </a:r>
                      <a:endParaRPr lang="ja-JP" sz="2000" b="0" kern="100" dirty="0">
                        <a:effectLst/>
                        <a:latin typeface="HG丸ｺﾞｼｯｸM-PRO"/>
                        <a:cs typeface="Times New Roman"/>
                      </a:endParaRPr>
                    </a:p>
                  </a:txBody>
                  <a:tcPr marL="62872" marR="6287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spcAft>
                          <a:spcPts val="0"/>
                        </a:spcAft>
                      </a:pPr>
                      <a:r>
                        <a:rPr lang="en-US" sz="2000" b="0" kern="100" dirty="0" smtClean="0">
                          <a:effectLst/>
                        </a:rPr>
                        <a:t>3</a:t>
                      </a:r>
                      <a:r>
                        <a:rPr lang="ja-JP" sz="2000" b="0" kern="100" dirty="0" smtClean="0">
                          <a:effectLst/>
                        </a:rPr>
                        <a:t>億</a:t>
                      </a:r>
                      <a:r>
                        <a:rPr lang="en-US" altLang="ja-JP" sz="2000" b="0" kern="100" dirty="0" smtClean="0">
                          <a:effectLst/>
                        </a:rPr>
                        <a:t>4110</a:t>
                      </a:r>
                      <a:r>
                        <a:rPr lang="ja-JP" sz="2000" b="0" kern="100" dirty="0" smtClean="0">
                          <a:effectLst/>
                        </a:rPr>
                        <a:t>万</a:t>
                      </a:r>
                      <a:r>
                        <a:rPr lang="ja-JP" sz="2000" b="0" kern="100" dirty="0">
                          <a:effectLst/>
                        </a:rPr>
                        <a:t>円</a:t>
                      </a:r>
                      <a:endParaRPr lang="ja-JP" sz="2000" b="0" kern="100" dirty="0">
                        <a:effectLst/>
                        <a:latin typeface="HG丸ｺﾞｼｯｸM-PRO"/>
                        <a:cs typeface="Times New Roman"/>
                      </a:endParaRPr>
                    </a:p>
                  </a:txBody>
                  <a:tcPr marL="62872" marR="6287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spcAft>
                          <a:spcPts val="0"/>
                        </a:spcAft>
                      </a:pPr>
                      <a:r>
                        <a:rPr lang="ja-JP" sz="2000" b="0" kern="100" dirty="0">
                          <a:effectLst/>
                        </a:rPr>
                        <a:t>○</a:t>
                      </a:r>
                      <a:endParaRPr lang="ja-JP" sz="2000" b="0" kern="100" dirty="0">
                        <a:effectLst/>
                        <a:latin typeface="HG丸ｺﾞｼｯｸM-PRO"/>
                        <a:cs typeface="Times New Roman"/>
                      </a:endParaRPr>
                    </a:p>
                  </a:txBody>
                  <a:tcPr marL="62872" marR="6287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spcAft>
                          <a:spcPts val="0"/>
                        </a:spcAft>
                      </a:pPr>
                      <a:r>
                        <a:rPr lang="en-US" sz="2000" b="0" kern="100" dirty="0" smtClean="0">
                          <a:solidFill>
                            <a:schemeClr val="tx1"/>
                          </a:solidFill>
                          <a:effectLst/>
                        </a:rPr>
                        <a:t>3</a:t>
                      </a:r>
                      <a:r>
                        <a:rPr lang="ja-JP" sz="2000" b="0" kern="100" dirty="0" smtClean="0">
                          <a:solidFill>
                            <a:schemeClr val="tx1"/>
                          </a:solidFill>
                          <a:effectLst/>
                        </a:rPr>
                        <a:t>億</a:t>
                      </a:r>
                      <a:r>
                        <a:rPr lang="en-US" altLang="ja-JP" sz="2000" b="0" kern="100" dirty="0" smtClean="0">
                          <a:solidFill>
                            <a:schemeClr val="tx1"/>
                          </a:solidFill>
                          <a:effectLst/>
                        </a:rPr>
                        <a:t>1540</a:t>
                      </a:r>
                      <a:r>
                        <a:rPr lang="ja-JP" sz="2000" b="0" kern="100" dirty="0" smtClean="0">
                          <a:solidFill>
                            <a:schemeClr val="tx1"/>
                          </a:solidFill>
                          <a:effectLst/>
                        </a:rPr>
                        <a:t>万</a:t>
                      </a:r>
                      <a:r>
                        <a:rPr lang="ja-JP" sz="2000" b="0" kern="100" dirty="0">
                          <a:solidFill>
                            <a:schemeClr val="tx1"/>
                          </a:solidFill>
                          <a:effectLst/>
                        </a:rPr>
                        <a:t>円</a:t>
                      </a:r>
                      <a:endParaRPr lang="ja-JP" sz="2000" b="0" kern="100" dirty="0">
                        <a:solidFill>
                          <a:schemeClr val="tx1"/>
                        </a:solidFill>
                        <a:effectLst/>
                        <a:latin typeface="HG丸ｺﾞｼｯｸM-PRO"/>
                        <a:cs typeface="Times New Roman"/>
                      </a:endParaRPr>
                    </a:p>
                  </a:txBody>
                  <a:tcPr marL="62872" marR="6287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spcAft>
                          <a:spcPts val="0"/>
                        </a:spcAft>
                      </a:pPr>
                      <a:r>
                        <a:rPr lang="ja-JP" altLang="ja-JP" sz="2000" b="0" kern="0" dirty="0" smtClean="0">
                          <a:solidFill>
                            <a:srgbClr val="FF0000"/>
                          </a:solidFill>
                          <a:effectLst/>
                        </a:rPr>
                        <a:t>▲</a:t>
                      </a:r>
                      <a:endParaRPr lang="ja-JP" altLang="ja-JP" sz="2000" b="0" kern="100" dirty="0">
                        <a:solidFill>
                          <a:srgbClr val="FF0000"/>
                        </a:solidFill>
                        <a:effectLst/>
                        <a:latin typeface="HG丸ｺﾞｼｯｸM-PRO"/>
                        <a:cs typeface="Times New Roman"/>
                      </a:endParaRPr>
                    </a:p>
                  </a:txBody>
                  <a:tcPr marL="62872" marR="6287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spcAft>
                          <a:spcPts val="0"/>
                        </a:spcAft>
                      </a:pPr>
                      <a:r>
                        <a:rPr lang="en-US" sz="2000" b="1" kern="100" dirty="0" smtClean="0">
                          <a:solidFill>
                            <a:schemeClr val="tx1"/>
                          </a:solidFill>
                          <a:effectLst/>
                        </a:rPr>
                        <a:t>3</a:t>
                      </a:r>
                      <a:r>
                        <a:rPr lang="ja-JP" sz="2000" b="1" kern="100" dirty="0" smtClean="0">
                          <a:solidFill>
                            <a:schemeClr val="tx1"/>
                          </a:solidFill>
                          <a:effectLst/>
                        </a:rPr>
                        <a:t>億</a:t>
                      </a:r>
                      <a:r>
                        <a:rPr lang="en-US" altLang="ja-JP" sz="2000" b="1" kern="100" dirty="0" smtClean="0">
                          <a:solidFill>
                            <a:schemeClr val="tx1"/>
                          </a:solidFill>
                          <a:effectLst/>
                        </a:rPr>
                        <a:t>2700</a:t>
                      </a:r>
                      <a:r>
                        <a:rPr lang="ja-JP" sz="2000" b="1" kern="100" dirty="0" smtClean="0">
                          <a:solidFill>
                            <a:schemeClr val="tx1"/>
                          </a:solidFill>
                          <a:effectLst/>
                        </a:rPr>
                        <a:t>万</a:t>
                      </a:r>
                      <a:r>
                        <a:rPr lang="ja-JP" sz="2000" b="1" kern="100" dirty="0">
                          <a:solidFill>
                            <a:schemeClr val="tx1"/>
                          </a:solidFill>
                          <a:effectLst/>
                        </a:rPr>
                        <a:t>円</a:t>
                      </a:r>
                      <a:endParaRPr lang="ja-JP" sz="2000" b="1" kern="100" dirty="0">
                        <a:solidFill>
                          <a:schemeClr val="tx1"/>
                        </a:solidFill>
                        <a:effectLst/>
                        <a:latin typeface="HG丸ｺﾞｼｯｸM-PRO"/>
                        <a:cs typeface="Times New Roman"/>
                      </a:endParaRPr>
                    </a:p>
                  </a:txBody>
                  <a:tcPr marL="62872" marR="6287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FCC"/>
                    </a:solidFill>
                  </a:tcPr>
                </a:tc>
                <a:tc>
                  <a:txBody>
                    <a:bodyPr/>
                    <a:lstStyle/>
                    <a:p>
                      <a:pPr algn="ctr">
                        <a:lnSpc>
                          <a:spcPts val="2000"/>
                        </a:lnSpc>
                        <a:spcAft>
                          <a:spcPts val="0"/>
                        </a:spcAft>
                      </a:pPr>
                      <a:r>
                        <a:rPr lang="ja-JP" altLang="ja-JP" sz="2000" kern="100" dirty="0" smtClean="0">
                          <a:effectLst/>
                        </a:rPr>
                        <a:t>○</a:t>
                      </a:r>
                      <a:endParaRPr lang="ja-JP" altLang="ja-JP" sz="2000" kern="100" dirty="0">
                        <a:effectLst/>
                        <a:latin typeface="HG丸ｺﾞｼｯｸM-PRO"/>
                        <a:cs typeface="Times New Roman"/>
                      </a:endParaRPr>
                    </a:p>
                  </a:txBody>
                  <a:tcPr marL="62872" marR="6287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705425">
                <a:tc>
                  <a:txBody>
                    <a:bodyPr/>
                    <a:lstStyle/>
                    <a:p>
                      <a:pPr algn="l">
                        <a:lnSpc>
                          <a:spcPts val="2000"/>
                        </a:lnSpc>
                        <a:spcAft>
                          <a:spcPts val="0"/>
                        </a:spcAft>
                      </a:pPr>
                      <a:r>
                        <a:rPr lang="ja-JP" sz="1800" kern="0" dirty="0">
                          <a:effectLst/>
                        </a:rPr>
                        <a:t>ヘルパー群</a:t>
                      </a:r>
                      <a:endParaRPr lang="ja-JP" sz="1800" kern="100" dirty="0">
                        <a:effectLst/>
                        <a:latin typeface="HG丸ｺﾞｼｯｸM-PRO"/>
                        <a:cs typeface="Times New Roman"/>
                      </a:endParaRPr>
                    </a:p>
                  </a:txBody>
                  <a:tcPr marL="62872" marR="6287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spcAft>
                          <a:spcPts val="0"/>
                        </a:spcAft>
                      </a:pPr>
                      <a:r>
                        <a:rPr lang="en-US" altLang="ja-JP" sz="2000" b="0" kern="100" dirty="0" smtClean="0">
                          <a:effectLst/>
                        </a:rPr>
                        <a:t>1</a:t>
                      </a:r>
                      <a:r>
                        <a:rPr lang="ja-JP" sz="2000" b="0" kern="100" dirty="0" smtClean="0">
                          <a:effectLst/>
                        </a:rPr>
                        <a:t>億</a:t>
                      </a:r>
                      <a:r>
                        <a:rPr lang="en-US" altLang="ja-JP" sz="2000" b="0" kern="100" dirty="0" smtClean="0">
                          <a:effectLst/>
                        </a:rPr>
                        <a:t>860</a:t>
                      </a:r>
                      <a:r>
                        <a:rPr lang="en-US" sz="2000" b="0" kern="100" dirty="0" smtClean="0">
                          <a:effectLst/>
                        </a:rPr>
                        <a:t>0</a:t>
                      </a:r>
                      <a:r>
                        <a:rPr lang="ja-JP" sz="2000" b="0" kern="100" dirty="0">
                          <a:effectLst/>
                        </a:rPr>
                        <a:t>万円</a:t>
                      </a:r>
                      <a:endParaRPr lang="ja-JP" sz="2000" b="0" kern="100" dirty="0">
                        <a:effectLst/>
                        <a:latin typeface="HG丸ｺﾞｼｯｸM-PRO"/>
                        <a:cs typeface="Times New Roman"/>
                      </a:endParaRPr>
                    </a:p>
                  </a:txBody>
                  <a:tcPr marL="62872" marR="6287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ts val="2000"/>
                        </a:lnSpc>
                        <a:spcBef>
                          <a:spcPts val="0"/>
                        </a:spcBef>
                        <a:spcAft>
                          <a:spcPts val="0"/>
                        </a:spcAft>
                        <a:buClrTx/>
                        <a:buSzTx/>
                        <a:buFontTx/>
                        <a:buNone/>
                        <a:tabLst/>
                        <a:defRPr/>
                      </a:pPr>
                      <a:r>
                        <a:rPr lang="ja-JP" altLang="ja-JP" sz="2000" b="0" kern="0" dirty="0" smtClean="0">
                          <a:solidFill>
                            <a:srgbClr val="FF0000"/>
                          </a:solidFill>
                          <a:effectLst/>
                        </a:rPr>
                        <a:t>▲</a:t>
                      </a:r>
                      <a:endParaRPr lang="ja-JP" altLang="ja-JP" sz="2000" b="0" kern="100" dirty="0" smtClean="0">
                        <a:solidFill>
                          <a:srgbClr val="FF0000"/>
                        </a:solidFill>
                        <a:effectLst/>
                        <a:latin typeface="HG丸ｺﾞｼｯｸM-PRO"/>
                        <a:cs typeface="Times New Roman"/>
                      </a:endParaRPr>
                    </a:p>
                  </a:txBody>
                  <a:tcPr marL="62872" marR="6287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spcAft>
                          <a:spcPts val="0"/>
                        </a:spcAft>
                      </a:pPr>
                      <a:r>
                        <a:rPr lang="en-US" altLang="ja-JP" sz="2000" b="0" kern="100" dirty="0" smtClean="0">
                          <a:effectLst/>
                        </a:rPr>
                        <a:t>1</a:t>
                      </a:r>
                      <a:r>
                        <a:rPr lang="ja-JP" sz="2000" b="0" kern="100" dirty="0" smtClean="0">
                          <a:effectLst/>
                        </a:rPr>
                        <a:t>億</a:t>
                      </a:r>
                      <a:r>
                        <a:rPr lang="en-US" altLang="ja-JP" sz="2000" b="0" kern="100" dirty="0" smtClean="0">
                          <a:effectLst/>
                        </a:rPr>
                        <a:t>900</a:t>
                      </a:r>
                      <a:r>
                        <a:rPr lang="en-US" sz="2000" b="0" kern="100" dirty="0" smtClean="0">
                          <a:effectLst/>
                        </a:rPr>
                        <a:t>0</a:t>
                      </a:r>
                      <a:r>
                        <a:rPr lang="ja-JP" sz="2000" b="0" kern="100" dirty="0">
                          <a:effectLst/>
                        </a:rPr>
                        <a:t>万円</a:t>
                      </a:r>
                      <a:endParaRPr lang="ja-JP" sz="2000" b="0" kern="100" dirty="0">
                        <a:effectLst/>
                        <a:latin typeface="HG丸ｺﾞｼｯｸM-PRO"/>
                        <a:cs typeface="Times New Roman"/>
                      </a:endParaRPr>
                    </a:p>
                  </a:txBody>
                  <a:tcPr marL="62872" marR="6287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ts val="2000"/>
                        </a:lnSpc>
                        <a:spcBef>
                          <a:spcPts val="0"/>
                        </a:spcBef>
                        <a:spcAft>
                          <a:spcPts val="0"/>
                        </a:spcAft>
                        <a:buClrTx/>
                        <a:buSzTx/>
                        <a:buFontTx/>
                        <a:buNone/>
                        <a:tabLst/>
                        <a:defRPr/>
                      </a:pPr>
                      <a:r>
                        <a:rPr lang="ja-JP" altLang="ja-JP" sz="2000" b="0" kern="100" dirty="0" smtClean="0">
                          <a:effectLst/>
                        </a:rPr>
                        <a:t>○</a:t>
                      </a:r>
                      <a:endParaRPr lang="ja-JP" altLang="ja-JP" sz="2000" b="0" kern="100" dirty="0" smtClean="0">
                        <a:effectLst/>
                        <a:latin typeface="HG丸ｺﾞｼｯｸM-PRO"/>
                        <a:cs typeface="Times New Roman"/>
                      </a:endParaRPr>
                    </a:p>
                  </a:txBody>
                  <a:tcPr marL="62872" marR="6287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spcAft>
                          <a:spcPts val="0"/>
                        </a:spcAft>
                      </a:pPr>
                      <a:r>
                        <a:rPr lang="en-US" altLang="ja-JP" sz="2000" b="0" kern="100" dirty="0" smtClean="0">
                          <a:effectLst/>
                        </a:rPr>
                        <a:t>1</a:t>
                      </a:r>
                      <a:r>
                        <a:rPr lang="ja-JP" sz="2000" b="0" kern="100" dirty="0" smtClean="0">
                          <a:effectLst/>
                        </a:rPr>
                        <a:t>億</a:t>
                      </a:r>
                      <a:r>
                        <a:rPr lang="en-US" altLang="ja-JP" sz="2000" b="0" kern="100" dirty="0" smtClean="0">
                          <a:effectLst/>
                        </a:rPr>
                        <a:t>8800</a:t>
                      </a:r>
                      <a:r>
                        <a:rPr lang="ja-JP" sz="2000" b="0" kern="100" dirty="0" smtClean="0">
                          <a:effectLst/>
                        </a:rPr>
                        <a:t>万</a:t>
                      </a:r>
                      <a:r>
                        <a:rPr lang="ja-JP" sz="2000" b="0" kern="100" dirty="0">
                          <a:effectLst/>
                        </a:rPr>
                        <a:t>円</a:t>
                      </a:r>
                      <a:endParaRPr lang="ja-JP" sz="2000" b="0" kern="100" dirty="0">
                        <a:effectLst/>
                        <a:latin typeface="HG丸ｺﾞｼｯｸM-PRO"/>
                        <a:cs typeface="Times New Roman"/>
                      </a:endParaRPr>
                    </a:p>
                  </a:txBody>
                  <a:tcPr marL="62872" marR="6287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spcAft>
                          <a:spcPts val="0"/>
                        </a:spcAft>
                      </a:pPr>
                      <a:r>
                        <a:rPr lang="ja-JP" altLang="ja-JP" sz="2000" b="0" kern="0" dirty="0" smtClean="0">
                          <a:solidFill>
                            <a:srgbClr val="FF0000"/>
                          </a:solidFill>
                          <a:effectLst/>
                        </a:rPr>
                        <a:t>▲</a:t>
                      </a:r>
                      <a:endParaRPr lang="ja-JP" altLang="ja-JP" sz="2000" b="0" kern="100" dirty="0">
                        <a:solidFill>
                          <a:srgbClr val="FF0000"/>
                        </a:solidFill>
                        <a:effectLst/>
                        <a:latin typeface="HG丸ｺﾞｼｯｸM-PRO"/>
                        <a:cs typeface="Times New Roman"/>
                      </a:endParaRPr>
                    </a:p>
                  </a:txBody>
                  <a:tcPr marL="62872" marR="6287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spcAft>
                          <a:spcPts val="0"/>
                        </a:spcAft>
                      </a:pPr>
                      <a:r>
                        <a:rPr lang="en-US" altLang="ja-JP" sz="2000" b="0" kern="100" dirty="0" smtClean="0">
                          <a:solidFill>
                            <a:schemeClr val="tx1"/>
                          </a:solidFill>
                          <a:effectLst/>
                        </a:rPr>
                        <a:t>2</a:t>
                      </a:r>
                      <a:r>
                        <a:rPr lang="ja-JP" sz="2000" b="0" kern="100" dirty="0" smtClean="0">
                          <a:solidFill>
                            <a:schemeClr val="tx1"/>
                          </a:solidFill>
                          <a:effectLst/>
                        </a:rPr>
                        <a:t>億</a:t>
                      </a:r>
                      <a:r>
                        <a:rPr lang="en-US" altLang="ja-JP" sz="2000" b="0" kern="100" dirty="0" smtClean="0">
                          <a:solidFill>
                            <a:schemeClr val="tx1"/>
                          </a:solidFill>
                          <a:effectLst/>
                        </a:rPr>
                        <a:t>1690</a:t>
                      </a:r>
                      <a:r>
                        <a:rPr lang="ja-JP" sz="2000" b="0" kern="100" dirty="0" smtClean="0">
                          <a:solidFill>
                            <a:schemeClr val="tx1"/>
                          </a:solidFill>
                          <a:effectLst/>
                        </a:rPr>
                        <a:t>万</a:t>
                      </a:r>
                      <a:r>
                        <a:rPr lang="ja-JP" sz="2000" b="0" kern="100" dirty="0">
                          <a:solidFill>
                            <a:schemeClr val="tx1"/>
                          </a:solidFill>
                          <a:effectLst/>
                        </a:rPr>
                        <a:t>円</a:t>
                      </a:r>
                      <a:endParaRPr lang="ja-JP" sz="2000" b="0" kern="100" dirty="0">
                        <a:solidFill>
                          <a:schemeClr val="tx1"/>
                        </a:solidFill>
                        <a:effectLst/>
                        <a:latin typeface="HG丸ｺﾞｼｯｸM-PRO"/>
                        <a:cs typeface="Times New Roman"/>
                      </a:endParaRPr>
                    </a:p>
                  </a:txBody>
                  <a:tcPr marL="62872" marR="6287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spcAft>
                          <a:spcPts val="0"/>
                        </a:spcAft>
                      </a:pPr>
                      <a:r>
                        <a:rPr lang="ja-JP" altLang="ja-JP" sz="2000" b="0" kern="100" dirty="0" smtClean="0">
                          <a:effectLst/>
                        </a:rPr>
                        <a:t>○</a:t>
                      </a:r>
                      <a:endParaRPr lang="ja-JP" altLang="ja-JP" sz="2000" b="0" kern="100" dirty="0">
                        <a:effectLst/>
                        <a:latin typeface="HG丸ｺﾞｼｯｸM-PRO"/>
                        <a:cs typeface="Times New Roman"/>
                      </a:endParaRPr>
                    </a:p>
                  </a:txBody>
                  <a:tcPr marL="62872" marR="6287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ts val="2000"/>
                        </a:lnSpc>
                        <a:spcAft>
                          <a:spcPts val="0"/>
                        </a:spcAft>
                      </a:pPr>
                      <a:r>
                        <a:rPr lang="en-US" altLang="ja-JP" sz="2000" b="1" kern="100" dirty="0" smtClean="0">
                          <a:solidFill>
                            <a:schemeClr val="tx1"/>
                          </a:solidFill>
                          <a:effectLst/>
                        </a:rPr>
                        <a:t>2</a:t>
                      </a:r>
                      <a:r>
                        <a:rPr lang="ja-JP" sz="2000" b="1" kern="100" dirty="0" smtClean="0">
                          <a:solidFill>
                            <a:schemeClr val="tx1"/>
                          </a:solidFill>
                          <a:effectLst/>
                        </a:rPr>
                        <a:t>億</a:t>
                      </a:r>
                      <a:r>
                        <a:rPr lang="en-US" altLang="ja-JP" sz="2000" b="1" kern="100" dirty="0" smtClean="0">
                          <a:solidFill>
                            <a:schemeClr val="tx1"/>
                          </a:solidFill>
                          <a:effectLst/>
                        </a:rPr>
                        <a:t>3900</a:t>
                      </a:r>
                      <a:r>
                        <a:rPr lang="ja-JP" sz="2000" b="1" kern="100" dirty="0" smtClean="0">
                          <a:solidFill>
                            <a:schemeClr val="tx1"/>
                          </a:solidFill>
                          <a:effectLst/>
                        </a:rPr>
                        <a:t>万</a:t>
                      </a:r>
                      <a:r>
                        <a:rPr lang="ja-JP" sz="2000" b="1" kern="100" dirty="0">
                          <a:solidFill>
                            <a:schemeClr val="tx1"/>
                          </a:solidFill>
                          <a:effectLst/>
                        </a:rPr>
                        <a:t>円</a:t>
                      </a:r>
                      <a:endParaRPr lang="ja-JP" sz="2000" b="1" kern="100" dirty="0">
                        <a:solidFill>
                          <a:schemeClr val="tx1"/>
                        </a:solidFill>
                        <a:effectLst/>
                        <a:latin typeface="HG丸ｺﾞｼｯｸM-PRO"/>
                        <a:cs typeface="Times New Roman"/>
                      </a:endParaRPr>
                    </a:p>
                  </a:txBody>
                  <a:tcPr marL="62872" marR="6287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FFCC"/>
                    </a:solidFill>
                  </a:tcPr>
                </a:tc>
                <a:tc>
                  <a:txBody>
                    <a:bodyPr/>
                    <a:lstStyle/>
                    <a:p>
                      <a:pPr algn="ctr">
                        <a:lnSpc>
                          <a:spcPts val="2000"/>
                        </a:lnSpc>
                        <a:spcAft>
                          <a:spcPts val="0"/>
                        </a:spcAft>
                      </a:pPr>
                      <a:r>
                        <a:rPr lang="ja-JP" altLang="ja-JP" sz="2000" kern="100" dirty="0" smtClean="0">
                          <a:effectLst/>
                        </a:rPr>
                        <a:t>○</a:t>
                      </a:r>
                      <a:endParaRPr lang="ja-JP" altLang="ja-JP" sz="2000" kern="100" dirty="0">
                        <a:effectLst/>
                        <a:latin typeface="HG丸ｺﾞｼｯｸM-PRO"/>
                        <a:cs typeface="Times New Roman"/>
                      </a:endParaRPr>
                    </a:p>
                  </a:txBody>
                  <a:tcPr marL="62872" marR="6287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9523705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タイトル 1"/>
          <p:cNvSpPr>
            <a:spLocks noGrp="1"/>
          </p:cNvSpPr>
          <p:nvPr>
            <p:ph type="title" idx="4294967295"/>
          </p:nvPr>
        </p:nvSpPr>
        <p:spPr>
          <a:xfrm>
            <a:off x="252000" y="252000"/>
            <a:ext cx="8640000" cy="720725"/>
          </a:xfrm>
        </p:spPr>
        <p:txBody>
          <a:bodyPr/>
          <a:lstStyle/>
          <a:p>
            <a:r>
              <a:rPr lang="ja-JP" altLang="en-US" sz="3600" b="1" dirty="0" smtClean="0">
                <a:solidFill>
                  <a:srgbClr val="FF0000"/>
                </a:solidFill>
                <a:latin typeface="メイリオ" panose="020B0604030504040204" pitchFamily="50" charset="-128"/>
                <a:ea typeface="メイリオ" panose="020B0604030504040204" pitchFamily="50" charset="-128"/>
              </a:rPr>
              <a:t>決算関係書類</a:t>
            </a:r>
            <a:r>
              <a:rPr lang="ja-JP" altLang="en-US" sz="3600" b="1" dirty="0" smtClean="0">
                <a:latin typeface="メイリオ" panose="020B0604030504040204" pitchFamily="50" charset="-128"/>
                <a:ea typeface="メイリオ" panose="020B0604030504040204" pitchFamily="50" charset="-128"/>
              </a:rPr>
              <a:t>等の構成は</a:t>
            </a:r>
          </a:p>
        </p:txBody>
      </p:sp>
      <p:sp>
        <p:nvSpPr>
          <p:cNvPr id="4099" name="コンテンツ プレースホルダー 2"/>
          <p:cNvSpPr>
            <a:spLocks noGrp="1"/>
          </p:cNvSpPr>
          <p:nvPr>
            <p:ph idx="4294967295"/>
          </p:nvPr>
        </p:nvSpPr>
        <p:spPr>
          <a:xfrm>
            <a:off x="540000" y="1080000"/>
            <a:ext cx="8100000" cy="5112990"/>
          </a:xfrm>
        </p:spPr>
        <p:txBody>
          <a:bodyPr>
            <a:normAutofit fontScale="92500" lnSpcReduction="20000"/>
          </a:bodyPr>
          <a:lstStyle/>
          <a:p>
            <a:pPr marL="0" indent="0">
              <a:buNone/>
            </a:pPr>
            <a:r>
              <a:rPr lang="ja-JP" altLang="en-US" dirty="0" smtClean="0">
                <a:latin typeface="メイリオ" panose="020B0604030504040204" pitchFamily="50" charset="-128"/>
                <a:ea typeface="メイリオ" panose="020B0604030504040204" pitchFamily="50" charset="-128"/>
              </a:rPr>
              <a:t>①決算関係書類</a:t>
            </a:r>
            <a:endParaRPr lang="en-US" altLang="ja-JP" dirty="0" smtClean="0">
              <a:latin typeface="メイリオ" panose="020B0604030504040204" pitchFamily="50" charset="-128"/>
              <a:ea typeface="メイリオ" panose="020B0604030504040204" pitchFamily="50" charset="-128"/>
            </a:endParaRPr>
          </a:p>
          <a:p>
            <a:r>
              <a:rPr lang="ja-JP" altLang="en-US" dirty="0" smtClean="0">
                <a:latin typeface="メイリオ" panose="020B0604030504040204" pitchFamily="50" charset="-128"/>
                <a:ea typeface="メイリオ" panose="020B0604030504040204" pitchFamily="50" charset="-128"/>
              </a:rPr>
              <a:t>貸借対照表（</a:t>
            </a:r>
            <a:r>
              <a:rPr lang="en-US" altLang="ja-JP" dirty="0" smtClean="0">
                <a:latin typeface="メイリオ" panose="020B0604030504040204" pitchFamily="50" charset="-128"/>
                <a:ea typeface="メイリオ" panose="020B0604030504040204" pitchFamily="50" charset="-128"/>
              </a:rPr>
              <a:t>P1)</a:t>
            </a:r>
          </a:p>
          <a:p>
            <a:r>
              <a:rPr lang="ja-JP" altLang="en-US" dirty="0" smtClean="0">
                <a:latin typeface="メイリオ" panose="020B0604030504040204" pitchFamily="50" charset="-128"/>
                <a:ea typeface="メイリオ" panose="020B0604030504040204" pitchFamily="50" charset="-128"/>
              </a:rPr>
              <a:t>損益計算書（</a:t>
            </a:r>
            <a:r>
              <a:rPr lang="en-US" altLang="ja-JP" dirty="0" smtClean="0">
                <a:latin typeface="メイリオ" panose="020B0604030504040204" pitchFamily="50" charset="-128"/>
                <a:ea typeface="メイリオ" panose="020B0604030504040204" pitchFamily="50" charset="-128"/>
              </a:rPr>
              <a:t>P2)</a:t>
            </a:r>
          </a:p>
          <a:p>
            <a:r>
              <a:rPr lang="ja-JP" altLang="en-US" dirty="0">
                <a:latin typeface="メイリオ" panose="020B0604030504040204" pitchFamily="50" charset="-128"/>
                <a:ea typeface="メイリオ" panose="020B0604030504040204" pitchFamily="50" charset="-128"/>
              </a:rPr>
              <a:t>剰余金処分</a:t>
            </a:r>
            <a:r>
              <a:rPr lang="ja-JP" altLang="en-US" dirty="0" smtClean="0">
                <a:latin typeface="メイリオ" panose="020B0604030504040204" pitchFamily="50" charset="-128"/>
                <a:ea typeface="メイリオ" panose="020B0604030504040204" pitchFamily="50" charset="-128"/>
              </a:rPr>
              <a:t>案（</a:t>
            </a:r>
            <a:r>
              <a:rPr lang="en-US" altLang="ja-JP" dirty="0" smtClean="0">
                <a:latin typeface="メイリオ" panose="020B0604030504040204" pitchFamily="50" charset="-128"/>
                <a:ea typeface="メイリオ" panose="020B0604030504040204" pitchFamily="50" charset="-128"/>
              </a:rPr>
              <a:t>P3)</a:t>
            </a:r>
          </a:p>
          <a:p>
            <a:r>
              <a:rPr lang="ja-JP" altLang="en-US" dirty="0" smtClean="0">
                <a:latin typeface="メイリオ" panose="020B0604030504040204" pitchFamily="50" charset="-128"/>
                <a:ea typeface="メイリオ" panose="020B0604030504040204" pitchFamily="50" charset="-128"/>
              </a:rPr>
              <a:t>注記（</a:t>
            </a:r>
            <a:r>
              <a:rPr lang="en-US" altLang="ja-JP" dirty="0" smtClean="0">
                <a:latin typeface="メイリオ" panose="020B0604030504040204" pitchFamily="50" charset="-128"/>
                <a:ea typeface="メイリオ" panose="020B0604030504040204" pitchFamily="50" charset="-128"/>
              </a:rPr>
              <a:t>P4</a:t>
            </a:r>
            <a:r>
              <a:rPr lang="ja-JP" altLang="en-US" dirty="0" smtClean="0">
                <a:latin typeface="メイリオ" panose="020B0604030504040204" pitchFamily="50" charset="-128"/>
                <a:ea typeface="メイリオ" panose="020B0604030504040204" pitchFamily="50" charset="-128"/>
              </a:rPr>
              <a:t>～）</a:t>
            </a:r>
            <a:endParaRPr lang="en-US" altLang="ja-JP" dirty="0" smtClean="0">
              <a:latin typeface="メイリオ" panose="020B0604030504040204" pitchFamily="50" charset="-128"/>
              <a:ea typeface="メイリオ" panose="020B0604030504040204" pitchFamily="50" charset="-128"/>
            </a:endParaRPr>
          </a:p>
          <a:p>
            <a:pPr marL="0" indent="0">
              <a:buNone/>
            </a:pPr>
            <a:r>
              <a:rPr lang="ja-JP" altLang="en-US" dirty="0" smtClean="0">
                <a:latin typeface="メイリオ" panose="020B0604030504040204" pitchFamily="50" charset="-128"/>
                <a:ea typeface="メイリオ" panose="020B0604030504040204" pitchFamily="50" charset="-128"/>
              </a:rPr>
              <a:t>②事業報告書（</a:t>
            </a:r>
            <a:r>
              <a:rPr lang="en-US" altLang="ja-JP" dirty="0" smtClean="0">
                <a:latin typeface="メイリオ" panose="020B0604030504040204" pitchFamily="50" charset="-128"/>
                <a:ea typeface="メイリオ" panose="020B0604030504040204" pitchFamily="50" charset="-128"/>
              </a:rPr>
              <a:t>P7</a:t>
            </a:r>
            <a:r>
              <a:rPr lang="ja-JP" altLang="en-US" dirty="0" smtClean="0">
                <a:latin typeface="メイリオ" panose="020B0604030504040204" pitchFamily="50" charset="-128"/>
                <a:ea typeface="メイリオ" panose="020B0604030504040204" pitchFamily="50" charset="-128"/>
              </a:rPr>
              <a:t>～）</a:t>
            </a:r>
            <a:endParaRPr lang="en-US" altLang="ja-JP" dirty="0" smtClean="0">
              <a:latin typeface="メイリオ" panose="020B0604030504040204" pitchFamily="50" charset="-128"/>
              <a:ea typeface="メイリオ" panose="020B0604030504040204" pitchFamily="50" charset="-128"/>
            </a:endParaRPr>
          </a:p>
          <a:p>
            <a:pPr marL="0" indent="0">
              <a:buNone/>
            </a:pPr>
            <a:r>
              <a:rPr lang="ja-JP" altLang="en-US" dirty="0" smtClean="0">
                <a:latin typeface="メイリオ" panose="020B0604030504040204" pitchFamily="50" charset="-128"/>
                <a:ea typeface="メイリオ" panose="020B0604030504040204" pitchFamily="50" charset="-128"/>
              </a:rPr>
              <a:t>③附属</a:t>
            </a:r>
            <a:r>
              <a:rPr lang="ja-JP" altLang="en-US" dirty="0">
                <a:latin typeface="メイリオ" panose="020B0604030504040204" pitchFamily="50" charset="-128"/>
                <a:ea typeface="メイリオ" panose="020B0604030504040204" pitchFamily="50" charset="-128"/>
              </a:rPr>
              <a:t>明細書（</a:t>
            </a:r>
            <a:r>
              <a:rPr lang="en-US" altLang="ja-JP" dirty="0" smtClean="0">
                <a:latin typeface="メイリオ" panose="020B0604030504040204" pitchFamily="50" charset="-128"/>
                <a:ea typeface="メイリオ" panose="020B0604030504040204" pitchFamily="50" charset="-128"/>
              </a:rPr>
              <a:t>P17</a:t>
            </a:r>
            <a:r>
              <a:rPr lang="ja-JP" altLang="en-US" dirty="0" smtClean="0">
                <a:latin typeface="メイリオ" panose="020B0604030504040204" pitchFamily="50" charset="-128"/>
                <a:ea typeface="メイリオ" panose="020B0604030504040204" pitchFamily="50" charset="-128"/>
              </a:rPr>
              <a:t>～</a:t>
            </a:r>
            <a:r>
              <a:rPr lang="ja-JP" altLang="en-US" dirty="0">
                <a:latin typeface="メイリオ" panose="020B0604030504040204" pitchFamily="50" charset="-128"/>
                <a:ea typeface="メイリオ" panose="020B0604030504040204" pitchFamily="50" charset="-128"/>
              </a:rPr>
              <a:t>）</a:t>
            </a:r>
            <a:endParaRPr lang="en-US" altLang="ja-JP" dirty="0">
              <a:latin typeface="メイリオ" panose="020B0604030504040204" pitchFamily="50" charset="-128"/>
              <a:ea typeface="メイリオ" panose="020B0604030504040204" pitchFamily="50" charset="-128"/>
            </a:endParaRPr>
          </a:p>
          <a:p>
            <a:r>
              <a:rPr lang="ja-JP" altLang="en-US" dirty="0">
                <a:latin typeface="メイリオ" panose="020B0604030504040204" pitchFamily="50" charset="-128"/>
                <a:ea typeface="メイリオ" panose="020B0604030504040204" pitchFamily="50" charset="-128"/>
              </a:rPr>
              <a:t>決算関係</a:t>
            </a:r>
            <a:r>
              <a:rPr lang="ja-JP" altLang="en-US" dirty="0" smtClean="0">
                <a:latin typeface="メイリオ" panose="020B0604030504040204" pitchFamily="50" charset="-128"/>
                <a:ea typeface="メイリオ" panose="020B0604030504040204" pitchFamily="50" charset="-128"/>
              </a:rPr>
              <a:t>書類</a:t>
            </a:r>
            <a:endParaRPr lang="en-US" altLang="ja-JP" dirty="0" smtClean="0">
              <a:latin typeface="メイリオ" panose="020B0604030504040204" pitchFamily="50" charset="-128"/>
              <a:ea typeface="メイリオ" panose="020B0604030504040204" pitchFamily="50" charset="-128"/>
            </a:endParaRPr>
          </a:p>
          <a:p>
            <a:r>
              <a:rPr lang="ja-JP" altLang="en-US" dirty="0" smtClean="0">
                <a:latin typeface="メイリオ" panose="020B0604030504040204" pitchFamily="50" charset="-128"/>
                <a:ea typeface="メイリオ" panose="020B0604030504040204" pitchFamily="50" charset="-128"/>
              </a:rPr>
              <a:t>事業報告書</a:t>
            </a:r>
            <a:endParaRPr lang="en-US" altLang="ja-JP" dirty="0" smtClean="0">
              <a:latin typeface="メイリオ" panose="020B0604030504040204" pitchFamily="50" charset="-128"/>
              <a:ea typeface="メイリオ" panose="020B0604030504040204" pitchFamily="50" charset="-128"/>
            </a:endParaRPr>
          </a:p>
          <a:p>
            <a:r>
              <a:rPr lang="ja-JP" altLang="en-US" dirty="0" smtClean="0">
                <a:latin typeface="メイリオ" panose="020B0604030504040204" pitchFamily="50" charset="-128"/>
                <a:ea typeface="メイリオ" panose="020B0604030504040204" pitchFamily="50" charset="-128"/>
              </a:rPr>
              <a:t>キャッシュフロー</a:t>
            </a:r>
            <a:r>
              <a:rPr lang="ja-JP" altLang="en-US" dirty="0" smtClean="0">
                <a:latin typeface="メイリオ" panose="020B0604030504040204" pitchFamily="50" charset="-128"/>
                <a:ea typeface="メイリオ" panose="020B0604030504040204" pitchFamily="50" charset="-128"/>
              </a:rPr>
              <a:t>計算書（</a:t>
            </a:r>
            <a:r>
              <a:rPr lang="en-US" altLang="ja-JP" dirty="0" smtClean="0">
                <a:latin typeface="メイリオ" panose="020B0604030504040204" pitchFamily="50" charset="-128"/>
                <a:ea typeface="メイリオ" panose="020B0604030504040204" pitchFamily="50" charset="-128"/>
              </a:rPr>
              <a:t>P27</a:t>
            </a:r>
            <a:r>
              <a:rPr lang="ja-JP" altLang="en-US" dirty="0" smtClean="0">
                <a:latin typeface="メイリオ" panose="020B0604030504040204" pitchFamily="50" charset="-128"/>
                <a:ea typeface="メイリオ" panose="020B0604030504040204" pitchFamily="50" charset="-128"/>
              </a:rPr>
              <a:t>）</a:t>
            </a:r>
            <a:endParaRPr lang="en-US" altLang="ja-JP" dirty="0" smtClean="0">
              <a:latin typeface="メイリオ" panose="020B0604030504040204" pitchFamily="50" charset="-128"/>
              <a:ea typeface="メイリオ" panose="020B0604030504040204" pitchFamily="50" charset="-128"/>
            </a:endParaRPr>
          </a:p>
          <a:p>
            <a:pPr marL="0" indent="0">
              <a:buNone/>
            </a:pPr>
            <a:r>
              <a:rPr lang="ja-JP" altLang="en-US" dirty="0" smtClean="0">
                <a:latin typeface="メイリオ" panose="020B0604030504040204" pitchFamily="50" charset="-128"/>
                <a:ea typeface="メイリオ" panose="020B0604030504040204" pitchFamily="50" charset="-128"/>
              </a:rPr>
              <a:t>④勘定科目の説明</a:t>
            </a:r>
            <a:endParaRPr lang="en-US" altLang="ja-JP" dirty="0" smtClean="0">
              <a:latin typeface="メイリオ" panose="020B0604030504040204" pitchFamily="50" charset="-128"/>
              <a:ea typeface="メイリオ" panose="020B0604030504040204" pitchFamily="50" charset="-128"/>
            </a:endParaRPr>
          </a:p>
        </p:txBody>
      </p:sp>
      <p:sp>
        <p:nvSpPr>
          <p:cNvPr id="5" name="タイトル 1"/>
          <p:cNvSpPr txBox="1">
            <a:spLocks/>
          </p:cNvSpPr>
          <p:nvPr/>
        </p:nvSpPr>
        <p:spPr bwMode="gray">
          <a:xfrm>
            <a:off x="5364088" y="5479679"/>
            <a:ext cx="3189040" cy="72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kumimoji="1" sz="3200">
                <a:solidFill>
                  <a:schemeClr val="tx2"/>
                </a:solidFill>
                <a:latin typeface="+mj-lt"/>
                <a:ea typeface="+mj-ea"/>
                <a:cs typeface="+mj-cs"/>
              </a:defRPr>
            </a:lvl1pPr>
            <a:lvl2pPr algn="l" rtl="0" eaLnBrk="0" fontAlgn="base" hangingPunct="0">
              <a:spcBef>
                <a:spcPct val="0"/>
              </a:spcBef>
              <a:spcAft>
                <a:spcPct val="0"/>
              </a:spcAft>
              <a:defRPr kumimoji="1" sz="3200">
                <a:solidFill>
                  <a:schemeClr val="tx2"/>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3200">
                <a:solidFill>
                  <a:schemeClr val="tx2"/>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3200">
                <a:solidFill>
                  <a:schemeClr val="tx2"/>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3200">
                <a:solidFill>
                  <a:schemeClr val="tx2"/>
                </a:solidFill>
                <a:latin typeface="HGP創英角ｺﾞｼｯｸUB" pitchFamily="50" charset="-128"/>
                <a:ea typeface="HGP創英角ｺﾞｼｯｸUB" pitchFamily="50" charset="-128"/>
              </a:defRPr>
            </a:lvl5pPr>
            <a:lvl6pPr marL="457200" algn="l" rtl="0" fontAlgn="base">
              <a:spcBef>
                <a:spcPct val="0"/>
              </a:spcBef>
              <a:spcAft>
                <a:spcPct val="0"/>
              </a:spcAft>
              <a:defRPr kumimoji="1" sz="3200">
                <a:solidFill>
                  <a:schemeClr val="tx2"/>
                </a:solidFill>
                <a:latin typeface="HGP創英角ｺﾞｼｯｸUB" pitchFamily="50" charset="-128"/>
                <a:ea typeface="HGP創英角ｺﾞｼｯｸUB" pitchFamily="50" charset="-128"/>
              </a:defRPr>
            </a:lvl6pPr>
            <a:lvl7pPr marL="914400" algn="l" rtl="0" fontAlgn="base">
              <a:spcBef>
                <a:spcPct val="0"/>
              </a:spcBef>
              <a:spcAft>
                <a:spcPct val="0"/>
              </a:spcAft>
              <a:defRPr kumimoji="1" sz="3200">
                <a:solidFill>
                  <a:schemeClr val="tx2"/>
                </a:solidFill>
                <a:latin typeface="HGP創英角ｺﾞｼｯｸUB" pitchFamily="50" charset="-128"/>
                <a:ea typeface="HGP創英角ｺﾞｼｯｸUB" pitchFamily="50" charset="-128"/>
              </a:defRPr>
            </a:lvl7pPr>
            <a:lvl8pPr marL="1371600" algn="l" rtl="0" fontAlgn="base">
              <a:spcBef>
                <a:spcPct val="0"/>
              </a:spcBef>
              <a:spcAft>
                <a:spcPct val="0"/>
              </a:spcAft>
              <a:defRPr kumimoji="1" sz="3200">
                <a:solidFill>
                  <a:schemeClr val="tx2"/>
                </a:solidFill>
                <a:latin typeface="HGP創英角ｺﾞｼｯｸUB" pitchFamily="50" charset="-128"/>
                <a:ea typeface="HGP創英角ｺﾞｼｯｸUB" pitchFamily="50" charset="-128"/>
              </a:defRPr>
            </a:lvl8pPr>
            <a:lvl9pPr marL="1828800" algn="l" rtl="0" fontAlgn="base">
              <a:spcBef>
                <a:spcPct val="0"/>
              </a:spcBef>
              <a:spcAft>
                <a:spcPct val="0"/>
              </a:spcAft>
              <a:defRPr kumimoji="1" sz="3200">
                <a:solidFill>
                  <a:schemeClr val="tx2"/>
                </a:solidFill>
                <a:latin typeface="HGP創英角ｺﾞｼｯｸUB" pitchFamily="50" charset="-128"/>
                <a:ea typeface="HGP創英角ｺﾞｼｯｸUB" pitchFamily="50" charset="-128"/>
              </a:defRPr>
            </a:lvl9pPr>
          </a:lstStyle>
          <a:p>
            <a:r>
              <a:rPr lang="ja-JP" altLang="en-US" sz="2800" kern="0" dirty="0" smtClean="0">
                <a:latin typeface="メイリオ" panose="020B0604030504040204" pitchFamily="50" charset="-128"/>
                <a:ea typeface="メイリオ" panose="020B0604030504040204" pitchFamily="50" charset="-128"/>
              </a:rPr>
              <a:t>と　なっています</a:t>
            </a:r>
          </a:p>
        </p:txBody>
      </p:sp>
      <p:sp>
        <p:nvSpPr>
          <p:cNvPr id="2" name="スライド番号プレースホルダー 1"/>
          <p:cNvSpPr>
            <a:spLocks noGrp="1"/>
          </p:cNvSpPr>
          <p:nvPr>
            <p:ph type="sldNum" sz="quarter" idx="12"/>
          </p:nvPr>
        </p:nvSpPr>
        <p:spPr/>
        <p:txBody>
          <a:bodyPr/>
          <a:lstStyle/>
          <a:p>
            <a:fld id="{92B89562-88E4-45EA-817D-2C454DC40A95}" type="slidenum">
              <a:rPr lang="ja-JP" altLang="zh-CN" smtClean="0"/>
              <a:pPr/>
              <a:t>2</a:t>
            </a:fld>
            <a:endParaRPr lang="ja-JP" altLang="zh-CN" dirty="0"/>
          </a:p>
        </p:txBody>
      </p:sp>
    </p:spTree>
    <p:extLst>
      <p:ext uri="{BB962C8B-B14F-4D97-AF65-F5344CB8AC3E}">
        <p14:creationId xmlns:p14="http://schemas.microsoft.com/office/powerpoint/2010/main" val="387015786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スライド番号プレースホルダー 5"/>
          <p:cNvSpPr>
            <a:spLocks noGrp="1"/>
          </p:cNvSpPr>
          <p:nvPr>
            <p:ph type="sldNum" sz="quarter" idx="12"/>
          </p:nvPr>
        </p:nvSpPr>
        <p:spPr>
          <a:noFill/>
        </p:spPr>
        <p:txBody>
          <a:bodyPr/>
          <a:lstStyle>
            <a:lvl1pPr eaLnBrk="0" hangingPunct="0">
              <a:spcBef>
                <a:spcPct val="20000"/>
              </a:spcBef>
              <a:buChar char="•"/>
              <a:defRPr kumimoji="1" sz="2800">
                <a:solidFill>
                  <a:schemeClr val="tx1"/>
                </a:solidFill>
                <a:latin typeface="ＭＳ Ｐゴシック" pitchFamily="50" charset="-128"/>
                <a:ea typeface="ＭＳ Ｐゴシック" pitchFamily="50" charset="-128"/>
              </a:defRPr>
            </a:lvl1pPr>
            <a:lvl2pPr marL="742950" indent="-285750" eaLnBrk="0" hangingPunct="0">
              <a:spcBef>
                <a:spcPct val="20000"/>
              </a:spcBef>
              <a:buChar char="–"/>
              <a:defRPr kumimoji="1" sz="24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0"/>
              </a:spcBef>
              <a:buFontTx/>
              <a:buNone/>
            </a:pPr>
            <a:fld id="{0748A3F0-6A42-4A54-A8FF-87CCDE5DD56B}" type="slidenum">
              <a:rPr lang="en-US" altLang="ja-JP" sz="1200" smtClean="0">
                <a:latin typeface="Arial" charset="0"/>
              </a:rPr>
              <a:pPr eaLnBrk="1" hangingPunct="1">
                <a:spcBef>
                  <a:spcPct val="0"/>
                </a:spcBef>
                <a:buFontTx/>
                <a:buNone/>
              </a:pPr>
              <a:t>20</a:t>
            </a:fld>
            <a:endParaRPr lang="en-US" altLang="ja-JP" sz="1200" smtClean="0">
              <a:latin typeface="Arial" charset="0"/>
            </a:endParaRPr>
          </a:p>
        </p:txBody>
      </p:sp>
      <p:sp>
        <p:nvSpPr>
          <p:cNvPr id="16387" name="Rectangle 4"/>
          <p:cNvSpPr>
            <a:spLocks noGrp="1" noChangeArrowheads="1"/>
          </p:cNvSpPr>
          <p:nvPr>
            <p:ph type="title" idx="4294967295"/>
          </p:nvPr>
        </p:nvSpPr>
        <p:spPr>
          <a:xfrm>
            <a:off x="252000" y="252000"/>
            <a:ext cx="8640000" cy="720000"/>
          </a:xfrm>
        </p:spPr>
        <p:txBody>
          <a:bodyPr/>
          <a:lstStyle/>
          <a:p>
            <a:pPr eaLnBrk="1" hangingPunct="1"/>
            <a:r>
              <a:rPr lang="ja-JP" altLang="en-US" sz="3600" b="1" dirty="0" smtClean="0">
                <a:solidFill>
                  <a:srgbClr val="FF0000"/>
                </a:solidFill>
                <a:latin typeface="メイリオ" panose="020B0604030504040204" pitchFamily="50" charset="-128"/>
                <a:ea typeface="メイリオ" panose="020B0604030504040204" pitchFamily="50" charset="-128"/>
              </a:rPr>
              <a:t>病院群の収益</a:t>
            </a:r>
            <a:endParaRPr lang="ja-JP" altLang="en-US" sz="3600" b="1" dirty="0" smtClean="0">
              <a:latin typeface="メイリオ" panose="020B0604030504040204" pitchFamily="50" charset="-128"/>
              <a:ea typeface="メイリオ" panose="020B0604030504040204" pitchFamily="50" charset="-128"/>
            </a:endParaRPr>
          </a:p>
        </p:txBody>
      </p:sp>
      <p:graphicFrame>
        <p:nvGraphicFramePr>
          <p:cNvPr id="2" name="Object 5"/>
          <p:cNvGraphicFramePr>
            <a:graphicFrameLocks noGrp="1" noChangeAspect="1"/>
          </p:cNvGraphicFramePr>
          <p:nvPr>
            <p:ph idx="4294967295"/>
            <p:extLst>
              <p:ext uri="{D42A27DB-BD31-4B8C-83A1-F6EECF244321}">
                <p14:modId xmlns:p14="http://schemas.microsoft.com/office/powerpoint/2010/main" val="434667278"/>
              </p:ext>
            </p:extLst>
          </p:nvPr>
        </p:nvGraphicFramePr>
        <p:xfrm>
          <a:off x="540000" y="1080000"/>
          <a:ext cx="8100000" cy="5121167"/>
        </p:xfrm>
        <a:graphic>
          <a:graphicData uri="http://schemas.openxmlformats.org/drawingml/2006/chart">
            <c:chart xmlns:c="http://schemas.openxmlformats.org/drawingml/2006/chart" xmlns:r="http://schemas.openxmlformats.org/officeDocument/2006/relationships" r:id="rId3"/>
          </a:graphicData>
        </a:graphic>
      </p:graphicFrame>
      <p:sp>
        <p:nvSpPr>
          <p:cNvPr id="3" name="テキスト ボックス 2"/>
          <p:cNvSpPr txBox="1"/>
          <p:nvPr/>
        </p:nvSpPr>
        <p:spPr>
          <a:xfrm>
            <a:off x="365919" y="1844824"/>
            <a:ext cx="461665" cy="1477328"/>
          </a:xfrm>
          <a:prstGeom prst="rect">
            <a:avLst/>
          </a:prstGeom>
          <a:noFill/>
        </p:spPr>
        <p:txBody>
          <a:bodyPr vert="eaVert" wrap="square" rtlCol="0">
            <a:spAutoFit/>
          </a:bodyPr>
          <a:lstStyle/>
          <a:p>
            <a:r>
              <a:rPr kumimoji="1" lang="ja-JP" altLang="en-US" dirty="0" smtClean="0">
                <a:latin typeface="ＭＳ Ｐゴシック" pitchFamily="50" charset="-128"/>
                <a:ea typeface="ＭＳ Ｐゴシック" pitchFamily="50" charset="-128"/>
              </a:rPr>
              <a:t>南生協病院</a:t>
            </a:r>
            <a:endParaRPr kumimoji="1" lang="ja-JP" altLang="en-US" dirty="0">
              <a:latin typeface="ＭＳ Ｐゴシック" pitchFamily="50" charset="-128"/>
              <a:ea typeface="ＭＳ Ｐゴシック" pitchFamily="50" charset="-128"/>
            </a:endParaRPr>
          </a:p>
        </p:txBody>
      </p:sp>
      <p:sp>
        <p:nvSpPr>
          <p:cNvPr id="6" name="テキスト ボックス 5"/>
          <p:cNvSpPr txBox="1"/>
          <p:nvPr/>
        </p:nvSpPr>
        <p:spPr>
          <a:xfrm>
            <a:off x="8502823" y="2060848"/>
            <a:ext cx="461665" cy="1477328"/>
          </a:xfrm>
          <a:prstGeom prst="rect">
            <a:avLst/>
          </a:prstGeom>
          <a:noFill/>
        </p:spPr>
        <p:txBody>
          <a:bodyPr vert="eaVert" wrap="square" rtlCol="0">
            <a:spAutoFit/>
          </a:bodyPr>
          <a:lstStyle/>
          <a:p>
            <a:r>
              <a:rPr kumimoji="1" lang="ja-JP" altLang="en-US" dirty="0" smtClean="0">
                <a:latin typeface="ＭＳ Ｐゴシック" pitchFamily="50" charset="-128"/>
                <a:ea typeface="ＭＳ Ｐゴシック" pitchFamily="50" charset="-128"/>
              </a:rPr>
              <a:t>かなめ病院</a:t>
            </a:r>
            <a:endParaRPr kumimoji="1" lang="ja-JP" altLang="en-US" dirty="0">
              <a:latin typeface="ＭＳ Ｐゴシック" pitchFamily="50" charset="-128"/>
              <a:ea typeface="ＭＳ Ｐゴシック" pitchFamily="50" charset="-128"/>
            </a:endParaRPr>
          </a:p>
        </p:txBody>
      </p:sp>
    </p:spTree>
    <p:extLst>
      <p:ext uri="{BB962C8B-B14F-4D97-AF65-F5344CB8AC3E}">
        <p14:creationId xmlns:p14="http://schemas.microsoft.com/office/powerpoint/2010/main" val="137638390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スライド番号プレースホルダー 6"/>
          <p:cNvSpPr>
            <a:spLocks noGrp="1"/>
          </p:cNvSpPr>
          <p:nvPr>
            <p:ph type="sldNum" sz="quarter" idx="12"/>
          </p:nvPr>
        </p:nvSpPr>
        <p:spPr>
          <a:noFill/>
        </p:spPr>
        <p:txBody>
          <a:bodyPr/>
          <a:lstStyle>
            <a:lvl1pPr eaLnBrk="0" hangingPunct="0">
              <a:spcBef>
                <a:spcPct val="20000"/>
              </a:spcBef>
              <a:buChar char="•"/>
              <a:defRPr kumimoji="1" sz="2800">
                <a:solidFill>
                  <a:schemeClr val="tx1"/>
                </a:solidFill>
                <a:latin typeface="ＭＳ Ｐゴシック" pitchFamily="50" charset="-128"/>
                <a:ea typeface="ＭＳ Ｐゴシック" pitchFamily="50" charset="-128"/>
              </a:defRPr>
            </a:lvl1pPr>
            <a:lvl2pPr marL="742950" indent="-285750" eaLnBrk="0" hangingPunct="0">
              <a:spcBef>
                <a:spcPct val="20000"/>
              </a:spcBef>
              <a:buChar char="–"/>
              <a:defRPr kumimoji="1" sz="24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0"/>
              </a:spcBef>
              <a:buFontTx/>
              <a:buNone/>
            </a:pPr>
            <a:fld id="{1B87D314-A5CC-4D19-915F-1DF9B24D3ABF}" type="slidenum">
              <a:rPr lang="en-US" altLang="ja-JP" sz="1200" smtClean="0">
                <a:latin typeface="Arial" charset="0"/>
              </a:rPr>
              <a:pPr eaLnBrk="1" hangingPunct="1">
                <a:spcBef>
                  <a:spcPct val="0"/>
                </a:spcBef>
                <a:buFontTx/>
                <a:buNone/>
              </a:pPr>
              <a:t>21</a:t>
            </a:fld>
            <a:endParaRPr lang="en-US" altLang="ja-JP" sz="1200" smtClean="0">
              <a:latin typeface="Arial" charset="0"/>
            </a:endParaRPr>
          </a:p>
        </p:txBody>
      </p:sp>
      <p:sp>
        <p:nvSpPr>
          <p:cNvPr id="17411" name="Rectangle 2"/>
          <p:cNvSpPr>
            <a:spLocks noGrp="1" noChangeArrowheads="1"/>
          </p:cNvSpPr>
          <p:nvPr>
            <p:ph type="title" idx="4294967295"/>
          </p:nvPr>
        </p:nvSpPr>
        <p:spPr>
          <a:xfrm>
            <a:off x="252000" y="252000"/>
            <a:ext cx="8640000" cy="720000"/>
          </a:xfrm>
        </p:spPr>
        <p:txBody>
          <a:bodyPr/>
          <a:lstStyle/>
          <a:p>
            <a:pPr eaLnBrk="1" hangingPunct="1"/>
            <a:r>
              <a:rPr lang="ja-JP" altLang="en-US" sz="3600" b="1" dirty="0" smtClean="0">
                <a:solidFill>
                  <a:srgbClr val="FF0000"/>
                </a:solidFill>
                <a:latin typeface="メイリオ" panose="020B0604030504040204" pitchFamily="50" charset="-128"/>
                <a:ea typeface="メイリオ" panose="020B0604030504040204" pitchFamily="50" charset="-128"/>
              </a:rPr>
              <a:t>診療所群の収益</a:t>
            </a:r>
            <a:endParaRPr lang="ja-JP" altLang="en-US" sz="3600" b="1" dirty="0" smtClean="0">
              <a:latin typeface="メイリオ" panose="020B0604030504040204" pitchFamily="50" charset="-128"/>
              <a:ea typeface="メイリオ" panose="020B0604030504040204" pitchFamily="50" charset="-128"/>
            </a:endParaRPr>
          </a:p>
        </p:txBody>
      </p:sp>
      <p:graphicFrame>
        <p:nvGraphicFramePr>
          <p:cNvPr id="3" name="Object 6"/>
          <p:cNvGraphicFramePr>
            <a:graphicFrameLocks noGrp="1" noChangeAspect="1"/>
          </p:cNvGraphicFramePr>
          <p:nvPr>
            <p:ph sz="half" idx="4294967295"/>
            <p:extLst>
              <p:ext uri="{D42A27DB-BD31-4B8C-83A1-F6EECF244321}">
                <p14:modId xmlns:p14="http://schemas.microsoft.com/office/powerpoint/2010/main" val="4215877626"/>
              </p:ext>
            </p:extLst>
          </p:nvPr>
        </p:nvGraphicFramePr>
        <p:xfrm>
          <a:off x="4680000" y="1080000"/>
          <a:ext cx="4006850" cy="508317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 name="Object 5"/>
          <p:cNvGraphicFramePr>
            <a:graphicFrameLocks noGrp="1" noChangeAspect="1"/>
          </p:cNvGraphicFramePr>
          <p:nvPr>
            <p:ph sz="half" idx="4294967295"/>
            <p:extLst>
              <p:ext uri="{D42A27DB-BD31-4B8C-83A1-F6EECF244321}">
                <p14:modId xmlns:p14="http://schemas.microsoft.com/office/powerpoint/2010/main" val="4284859196"/>
              </p:ext>
            </p:extLst>
          </p:nvPr>
        </p:nvGraphicFramePr>
        <p:xfrm>
          <a:off x="252000" y="1080000"/>
          <a:ext cx="4037013" cy="5256212"/>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79052993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スライド番号プレースホルダー 6"/>
          <p:cNvSpPr>
            <a:spLocks noGrp="1"/>
          </p:cNvSpPr>
          <p:nvPr>
            <p:ph type="sldNum" sz="quarter" idx="12"/>
          </p:nvPr>
        </p:nvSpPr>
        <p:spPr>
          <a:noFill/>
        </p:spPr>
        <p:txBody>
          <a:bodyPr/>
          <a:lstStyle>
            <a:lvl1pPr eaLnBrk="0" hangingPunct="0">
              <a:spcBef>
                <a:spcPct val="20000"/>
              </a:spcBef>
              <a:buChar char="•"/>
              <a:defRPr kumimoji="1" sz="2800">
                <a:solidFill>
                  <a:schemeClr val="tx1"/>
                </a:solidFill>
                <a:latin typeface="ＭＳ Ｐゴシック" pitchFamily="50" charset="-128"/>
                <a:ea typeface="ＭＳ Ｐゴシック" pitchFamily="50" charset="-128"/>
              </a:defRPr>
            </a:lvl1pPr>
            <a:lvl2pPr marL="742950" indent="-285750" eaLnBrk="0" hangingPunct="0">
              <a:spcBef>
                <a:spcPct val="20000"/>
              </a:spcBef>
              <a:buChar char="–"/>
              <a:defRPr kumimoji="1" sz="24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0"/>
              </a:spcBef>
              <a:buFontTx/>
              <a:buNone/>
            </a:pPr>
            <a:fld id="{FFBEADF1-D0FE-4341-83F8-7CC0B3219390}" type="slidenum">
              <a:rPr lang="en-US" altLang="ja-JP" sz="1200" smtClean="0">
                <a:latin typeface="Arial" charset="0"/>
              </a:rPr>
              <a:pPr eaLnBrk="1" hangingPunct="1">
                <a:spcBef>
                  <a:spcPct val="0"/>
                </a:spcBef>
                <a:buFontTx/>
                <a:buNone/>
              </a:pPr>
              <a:t>22</a:t>
            </a:fld>
            <a:endParaRPr lang="en-US" altLang="ja-JP" sz="1200" smtClean="0">
              <a:latin typeface="Arial" charset="0"/>
            </a:endParaRPr>
          </a:p>
        </p:txBody>
      </p:sp>
      <p:sp>
        <p:nvSpPr>
          <p:cNvPr id="18435" name="Rectangle 2"/>
          <p:cNvSpPr>
            <a:spLocks noGrp="1" noChangeArrowheads="1"/>
          </p:cNvSpPr>
          <p:nvPr>
            <p:ph type="title" idx="4294967295"/>
          </p:nvPr>
        </p:nvSpPr>
        <p:spPr>
          <a:xfrm>
            <a:off x="252000" y="274638"/>
            <a:ext cx="8640000" cy="720000"/>
          </a:xfrm>
        </p:spPr>
        <p:txBody>
          <a:bodyPr>
            <a:normAutofit/>
          </a:bodyPr>
          <a:lstStyle/>
          <a:p>
            <a:r>
              <a:rPr lang="ja-JP" altLang="en-US" sz="3600" b="1" dirty="0" smtClean="0">
                <a:solidFill>
                  <a:srgbClr val="FF0000"/>
                </a:solidFill>
                <a:latin typeface="メイリオ" panose="020B0604030504040204" pitchFamily="50" charset="-128"/>
                <a:ea typeface="メイリオ" panose="020B0604030504040204" pitchFamily="50" charset="-128"/>
              </a:rPr>
              <a:t>訪</a:t>
            </a:r>
            <a:r>
              <a:rPr lang="ja-JP" altLang="en-US" sz="3600" b="1" dirty="0">
                <a:solidFill>
                  <a:srgbClr val="FF0000"/>
                </a:solidFill>
                <a:latin typeface="メイリオ" panose="020B0604030504040204" pitchFamily="50" charset="-128"/>
                <a:ea typeface="メイリオ" panose="020B0604030504040204" pitchFamily="50" charset="-128"/>
              </a:rPr>
              <a:t>看・</a:t>
            </a:r>
            <a:r>
              <a:rPr lang="ja-JP" altLang="en-US" sz="3600" b="1" dirty="0" smtClean="0">
                <a:solidFill>
                  <a:srgbClr val="FF0000"/>
                </a:solidFill>
                <a:latin typeface="メイリオ" panose="020B0604030504040204" pitchFamily="50" charset="-128"/>
                <a:ea typeface="メイリオ" panose="020B0604030504040204" pitchFamily="50" charset="-128"/>
              </a:rPr>
              <a:t>ヘルパー群の収益</a:t>
            </a:r>
            <a:endParaRPr lang="ja-JP" altLang="en-US" sz="3600" b="1" dirty="0" smtClean="0">
              <a:latin typeface="メイリオ" panose="020B0604030504040204" pitchFamily="50" charset="-128"/>
              <a:ea typeface="メイリオ" panose="020B0604030504040204" pitchFamily="50" charset="-128"/>
            </a:endParaRPr>
          </a:p>
        </p:txBody>
      </p:sp>
      <p:graphicFrame>
        <p:nvGraphicFramePr>
          <p:cNvPr id="2" name="Object 4"/>
          <p:cNvGraphicFramePr>
            <a:graphicFrameLocks noGrp="1" noChangeAspect="1"/>
          </p:cNvGraphicFramePr>
          <p:nvPr>
            <p:ph sz="half" idx="4294967295"/>
            <p:extLst>
              <p:ext uri="{D42A27DB-BD31-4B8C-83A1-F6EECF244321}">
                <p14:modId xmlns:p14="http://schemas.microsoft.com/office/powerpoint/2010/main" val="68114737"/>
              </p:ext>
            </p:extLst>
          </p:nvPr>
        </p:nvGraphicFramePr>
        <p:xfrm>
          <a:off x="360000" y="1080000"/>
          <a:ext cx="3922713" cy="512762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 name="Object 7"/>
          <p:cNvGraphicFramePr>
            <a:graphicFrameLocks noGrp="1" noChangeAspect="1"/>
          </p:cNvGraphicFramePr>
          <p:nvPr>
            <p:ph sz="half" idx="4294967295"/>
            <p:extLst>
              <p:ext uri="{D42A27DB-BD31-4B8C-83A1-F6EECF244321}">
                <p14:modId xmlns:p14="http://schemas.microsoft.com/office/powerpoint/2010/main" val="2253171239"/>
              </p:ext>
            </p:extLst>
          </p:nvPr>
        </p:nvGraphicFramePr>
        <p:xfrm>
          <a:off x="4500000" y="1080000"/>
          <a:ext cx="3933825" cy="4960937"/>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82147392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スライド番号プレースホルダー 4"/>
          <p:cNvSpPr>
            <a:spLocks noGrp="1"/>
          </p:cNvSpPr>
          <p:nvPr>
            <p:ph type="sldNum" sz="quarter" idx="12"/>
          </p:nvPr>
        </p:nvSpPr>
        <p:spPr>
          <a:noFill/>
        </p:spPr>
        <p:txBody>
          <a:bodyPr/>
          <a:lstStyle>
            <a:lvl1pPr eaLnBrk="0" hangingPunct="0">
              <a:spcBef>
                <a:spcPct val="20000"/>
              </a:spcBef>
              <a:buChar char="•"/>
              <a:defRPr kumimoji="1" sz="2800">
                <a:solidFill>
                  <a:schemeClr val="tx1"/>
                </a:solidFill>
                <a:latin typeface="ＭＳ Ｐゴシック" pitchFamily="50" charset="-128"/>
                <a:ea typeface="ＭＳ Ｐゴシック" pitchFamily="50" charset="-128"/>
              </a:defRPr>
            </a:lvl1pPr>
            <a:lvl2pPr marL="742950" indent="-285750" eaLnBrk="0" hangingPunct="0">
              <a:spcBef>
                <a:spcPct val="20000"/>
              </a:spcBef>
              <a:buChar char="–"/>
              <a:defRPr kumimoji="1" sz="24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0"/>
              </a:spcBef>
              <a:buFontTx/>
              <a:buNone/>
            </a:pPr>
            <a:fld id="{934F0C74-D0B2-4F44-8179-6D5612BF173C}" type="slidenum">
              <a:rPr lang="en-US" altLang="ja-JP" sz="1200" smtClean="0">
                <a:latin typeface="Arial" charset="0"/>
              </a:rPr>
              <a:pPr eaLnBrk="1" hangingPunct="1">
                <a:spcBef>
                  <a:spcPct val="0"/>
                </a:spcBef>
                <a:buFontTx/>
                <a:buNone/>
              </a:pPr>
              <a:t>23</a:t>
            </a:fld>
            <a:endParaRPr lang="en-US" altLang="ja-JP" sz="1200" smtClean="0">
              <a:latin typeface="Arial" charset="0"/>
            </a:endParaRPr>
          </a:p>
        </p:txBody>
      </p:sp>
      <p:sp>
        <p:nvSpPr>
          <p:cNvPr id="19458" name="タイトル 1"/>
          <p:cNvSpPr>
            <a:spLocks noGrp="1"/>
          </p:cNvSpPr>
          <p:nvPr>
            <p:ph type="title" idx="4294967295"/>
          </p:nvPr>
        </p:nvSpPr>
        <p:spPr>
          <a:xfrm>
            <a:off x="252000" y="252000"/>
            <a:ext cx="8640000" cy="720000"/>
          </a:xfrm>
        </p:spPr>
        <p:txBody>
          <a:bodyPr/>
          <a:lstStyle/>
          <a:p>
            <a:r>
              <a:rPr lang="ja-JP" altLang="en-US" sz="3600" b="1" dirty="0" smtClean="0">
                <a:solidFill>
                  <a:srgbClr val="FF0000"/>
                </a:solidFill>
                <a:latin typeface="メイリオ" panose="020B0604030504040204" pitchFamily="50" charset="-128"/>
                <a:ea typeface="メイリオ" panose="020B0604030504040204" pitchFamily="50" charset="-128"/>
              </a:rPr>
              <a:t>職員数の増減</a:t>
            </a:r>
            <a:r>
              <a:rPr lang="ja-JP" altLang="en-US" sz="3600" b="1" dirty="0" smtClean="0">
                <a:latin typeface="メイリオ" panose="020B0604030504040204" pitchFamily="50" charset="-128"/>
                <a:ea typeface="メイリオ" panose="020B0604030504040204" pitchFamily="50" charset="-128"/>
              </a:rPr>
              <a:t>（</a:t>
            </a:r>
            <a:r>
              <a:rPr lang="en-US" altLang="ja-JP" sz="3600" b="1" dirty="0" smtClean="0">
                <a:latin typeface="メイリオ" panose="020B0604030504040204" pitchFamily="50" charset="-128"/>
                <a:ea typeface="メイリオ" panose="020B0604030504040204" pitchFamily="50" charset="-128"/>
              </a:rPr>
              <a:t>P12)</a:t>
            </a:r>
            <a:endParaRPr lang="ja-JP" altLang="en-US" sz="3600" b="1" dirty="0" smtClean="0">
              <a:latin typeface="メイリオ" panose="020B0604030504040204" pitchFamily="50" charset="-128"/>
              <a:ea typeface="メイリオ" panose="020B060403050404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1370107941"/>
              </p:ext>
            </p:extLst>
          </p:nvPr>
        </p:nvGraphicFramePr>
        <p:xfrm>
          <a:off x="683568" y="1628800"/>
          <a:ext cx="7559678" cy="4751385"/>
        </p:xfrm>
        <a:graphic>
          <a:graphicData uri="http://schemas.openxmlformats.org/drawingml/2006/table">
            <a:tbl>
              <a:tblPr firstRow="1" bandRow="1">
                <a:tableStyleId>{21E4AEA4-8DFA-4A89-87EB-49C32662AFE0}</a:tableStyleId>
              </a:tblPr>
              <a:tblGrid>
                <a:gridCol w="1079954"/>
                <a:gridCol w="1079954"/>
                <a:gridCol w="1079954"/>
                <a:gridCol w="1079954"/>
                <a:gridCol w="1079954"/>
                <a:gridCol w="1079954"/>
                <a:gridCol w="1079954"/>
              </a:tblGrid>
              <a:tr h="738651">
                <a:tc>
                  <a:txBody>
                    <a:bodyPr/>
                    <a:lstStyle/>
                    <a:p>
                      <a:pPr algn="ctr">
                        <a:lnSpc>
                          <a:spcPts val="1400"/>
                        </a:lnSpc>
                        <a:spcAft>
                          <a:spcPts val="0"/>
                        </a:spcAft>
                      </a:pPr>
                      <a:r>
                        <a:rPr lang="en-US" sz="1000" kern="100" dirty="0">
                          <a:effectLst/>
                          <a:latin typeface="HG丸ｺﾞｼｯｸM-PRO"/>
                          <a:cs typeface="Times New Roman"/>
                        </a:rPr>
                        <a:t> </a:t>
                      </a:r>
                      <a:endParaRPr lang="ja-JP" sz="1000" kern="100" dirty="0">
                        <a:effectLst/>
                        <a:latin typeface="HG丸ｺﾞｼｯｸM-PRO"/>
                        <a:cs typeface="Times New Roman"/>
                      </a:endParaRPr>
                    </a:p>
                  </a:txBody>
                  <a:tcPr marL="68569" marR="68569" marT="0" marB="0" anchor="ctr"/>
                </a:tc>
                <a:tc>
                  <a:txBody>
                    <a:bodyPr/>
                    <a:lstStyle/>
                    <a:p>
                      <a:pPr algn="ctr">
                        <a:lnSpc>
                          <a:spcPts val="1400"/>
                        </a:lnSpc>
                        <a:spcAft>
                          <a:spcPts val="0"/>
                        </a:spcAft>
                      </a:pPr>
                      <a:r>
                        <a:rPr lang="en-US" sz="1200" b="0" kern="100" dirty="0" smtClean="0">
                          <a:effectLst/>
                          <a:latin typeface="HG丸ｺﾞｼｯｸM-PRO"/>
                          <a:cs typeface="Times New Roman"/>
                        </a:rPr>
                        <a:t>201</a:t>
                      </a:r>
                      <a:r>
                        <a:rPr lang="en-US" altLang="ja-JP" sz="1200" b="0" kern="100" dirty="0" smtClean="0">
                          <a:effectLst/>
                          <a:latin typeface="HG丸ｺﾞｼｯｸM-PRO"/>
                          <a:cs typeface="Times New Roman"/>
                        </a:rPr>
                        <a:t>8</a:t>
                      </a:r>
                      <a:r>
                        <a:rPr lang="ja-JP" sz="1200" b="0" kern="100" dirty="0" smtClean="0">
                          <a:effectLst/>
                          <a:latin typeface="HG丸ｺﾞｼｯｸM-PRO"/>
                          <a:cs typeface="Times New Roman"/>
                        </a:rPr>
                        <a:t>年度</a:t>
                      </a:r>
                      <a:r>
                        <a:rPr lang="ja-JP" sz="1200" b="0" kern="100" dirty="0">
                          <a:effectLst/>
                          <a:latin typeface="HG丸ｺﾞｼｯｸM-PRO"/>
                          <a:cs typeface="Times New Roman"/>
                        </a:rPr>
                        <a:t>末</a:t>
                      </a:r>
                    </a:p>
                  </a:txBody>
                  <a:tcPr marL="68569" marR="68569" marT="0" marB="0" anchor="ctr"/>
                </a:tc>
                <a:tc>
                  <a:txBody>
                    <a:bodyPr/>
                    <a:lstStyle/>
                    <a:p>
                      <a:pPr algn="ctr">
                        <a:lnSpc>
                          <a:spcPts val="1400"/>
                        </a:lnSpc>
                        <a:spcAft>
                          <a:spcPts val="0"/>
                        </a:spcAft>
                      </a:pPr>
                      <a:endParaRPr lang="ja-JP" sz="1200" kern="100" dirty="0">
                        <a:effectLst/>
                        <a:latin typeface="HG丸ｺﾞｼｯｸM-PRO"/>
                        <a:cs typeface="Times New Roman"/>
                      </a:endParaRPr>
                    </a:p>
                  </a:txBody>
                  <a:tcPr marL="68569" marR="68569" marT="0" marB="0" anchor="ctr">
                    <a:noFill/>
                  </a:tcPr>
                </a:tc>
                <a:tc>
                  <a:txBody>
                    <a:bodyPr/>
                    <a:lstStyle/>
                    <a:p>
                      <a:pPr algn="ctr">
                        <a:lnSpc>
                          <a:spcPts val="1400"/>
                        </a:lnSpc>
                        <a:spcAft>
                          <a:spcPts val="0"/>
                        </a:spcAft>
                      </a:pPr>
                      <a:r>
                        <a:rPr lang="en-US" sz="1200" b="0" kern="100" dirty="0" smtClean="0">
                          <a:effectLst/>
                          <a:latin typeface="HG丸ｺﾞｼｯｸM-PRO"/>
                          <a:cs typeface="Times New Roman"/>
                        </a:rPr>
                        <a:t>201</a:t>
                      </a:r>
                      <a:r>
                        <a:rPr lang="en-US" altLang="ja-JP" sz="1200" b="0" kern="100" dirty="0" smtClean="0">
                          <a:effectLst/>
                          <a:latin typeface="HG丸ｺﾞｼｯｸM-PRO"/>
                          <a:cs typeface="Times New Roman"/>
                        </a:rPr>
                        <a:t>9</a:t>
                      </a:r>
                      <a:r>
                        <a:rPr lang="ja-JP" sz="1200" b="0" kern="100" dirty="0" smtClean="0">
                          <a:effectLst/>
                          <a:latin typeface="HG丸ｺﾞｼｯｸM-PRO"/>
                          <a:cs typeface="Times New Roman"/>
                        </a:rPr>
                        <a:t>年度</a:t>
                      </a:r>
                      <a:r>
                        <a:rPr lang="ja-JP" sz="1200" b="0" kern="100" dirty="0">
                          <a:effectLst/>
                          <a:latin typeface="HG丸ｺﾞｼｯｸM-PRO"/>
                          <a:cs typeface="Times New Roman"/>
                        </a:rPr>
                        <a:t>末</a:t>
                      </a:r>
                    </a:p>
                  </a:txBody>
                  <a:tcPr marL="68569" marR="68569" marT="0" marB="0" anchor="ctr"/>
                </a:tc>
                <a:tc>
                  <a:txBody>
                    <a:bodyPr/>
                    <a:lstStyle/>
                    <a:p>
                      <a:pPr algn="ctr">
                        <a:lnSpc>
                          <a:spcPts val="1400"/>
                        </a:lnSpc>
                        <a:spcAft>
                          <a:spcPts val="0"/>
                        </a:spcAft>
                      </a:pPr>
                      <a:endParaRPr lang="en-US" sz="1200" kern="100" dirty="0">
                        <a:effectLst/>
                        <a:latin typeface="HG丸ｺﾞｼｯｸM-PRO"/>
                        <a:cs typeface="Times New Roman"/>
                      </a:endParaRPr>
                    </a:p>
                  </a:txBody>
                  <a:tcPr marL="68569" marR="68569" marT="0" marB="0" anchor="ctr">
                    <a:noFill/>
                  </a:tcPr>
                </a:tc>
                <a:tc>
                  <a:txBody>
                    <a:bodyPr/>
                    <a:lstStyle/>
                    <a:p>
                      <a:pPr algn="ctr">
                        <a:lnSpc>
                          <a:spcPts val="1400"/>
                        </a:lnSpc>
                        <a:spcAft>
                          <a:spcPts val="0"/>
                        </a:spcAft>
                      </a:pPr>
                      <a:r>
                        <a:rPr lang="en-US" sz="1200" b="1" kern="100" dirty="0" smtClean="0">
                          <a:effectLst/>
                          <a:latin typeface="HG丸ｺﾞｼｯｸM-PRO"/>
                          <a:cs typeface="Times New Roman"/>
                        </a:rPr>
                        <a:t>20</a:t>
                      </a:r>
                      <a:r>
                        <a:rPr lang="en-US" altLang="ja-JP" sz="1200" b="1" kern="100" dirty="0" smtClean="0">
                          <a:effectLst/>
                          <a:latin typeface="HG丸ｺﾞｼｯｸM-PRO"/>
                          <a:cs typeface="Times New Roman"/>
                        </a:rPr>
                        <a:t>20</a:t>
                      </a:r>
                      <a:r>
                        <a:rPr lang="ja-JP" sz="1200" b="1" kern="100" dirty="0" smtClean="0">
                          <a:effectLst/>
                          <a:latin typeface="HG丸ｺﾞｼｯｸM-PRO"/>
                          <a:cs typeface="Times New Roman"/>
                        </a:rPr>
                        <a:t>年度</a:t>
                      </a:r>
                      <a:r>
                        <a:rPr lang="ja-JP" sz="1200" b="1" kern="100" dirty="0">
                          <a:effectLst/>
                          <a:latin typeface="HG丸ｺﾞｼｯｸM-PRO"/>
                          <a:cs typeface="Times New Roman"/>
                        </a:rPr>
                        <a:t>末</a:t>
                      </a:r>
                      <a:endParaRPr lang="ja-JP" sz="1200" kern="100" dirty="0">
                        <a:effectLst/>
                        <a:latin typeface="HG丸ｺﾞｼｯｸM-PRO"/>
                        <a:cs typeface="Times New Roman"/>
                      </a:endParaRPr>
                    </a:p>
                  </a:txBody>
                  <a:tcPr marL="68569" marR="68569" marT="0" marB="0" anchor="ctr"/>
                </a:tc>
                <a:tc>
                  <a:txBody>
                    <a:bodyPr/>
                    <a:lstStyle/>
                    <a:p>
                      <a:pPr algn="ctr">
                        <a:lnSpc>
                          <a:spcPts val="1400"/>
                        </a:lnSpc>
                        <a:spcAft>
                          <a:spcPts val="0"/>
                        </a:spcAft>
                      </a:pPr>
                      <a:r>
                        <a:rPr lang="ja-JP" sz="1200" kern="100" dirty="0" smtClean="0">
                          <a:effectLst/>
                          <a:latin typeface="HG丸ｺﾞｼｯｸM-PRO"/>
                          <a:cs typeface="Times New Roman"/>
                        </a:rPr>
                        <a:t>前年比</a:t>
                      </a:r>
                      <a:endParaRPr lang="ja-JP" sz="1200" kern="100" dirty="0">
                        <a:effectLst/>
                        <a:latin typeface="HG丸ｺﾞｼｯｸM-PRO"/>
                        <a:cs typeface="Times New Roman"/>
                      </a:endParaRPr>
                    </a:p>
                  </a:txBody>
                  <a:tcPr marL="68569" marR="68569" marT="0" marB="0" anchor="ctr"/>
                </a:tc>
              </a:tr>
              <a:tr h="738651">
                <a:tc>
                  <a:txBody>
                    <a:bodyPr/>
                    <a:lstStyle/>
                    <a:p>
                      <a:pPr algn="ctr">
                        <a:lnSpc>
                          <a:spcPts val="1400"/>
                        </a:lnSpc>
                        <a:spcAft>
                          <a:spcPts val="0"/>
                        </a:spcAft>
                      </a:pPr>
                      <a:r>
                        <a:rPr lang="ja-JP" sz="1600" b="1" kern="100" dirty="0">
                          <a:effectLst/>
                          <a:latin typeface="HG丸ｺﾞｼｯｸM-PRO"/>
                          <a:cs typeface="Times New Roman"/>
                        </a:rPr>
                        <a:t>医師</a:t>
                      </a:r>
                    </a:p>
                  </a:txBody>
                  <a:tcPr marL="68569" marR="68569" marT="0" marB="0" anchor="ctr"/>
                </a:tc>
                <a:tc>
                  <a:txBody>
                    <a:bodyPr/>
                    <a:lstStyle/>
                    <a:p>
                      <a:pPr algn="ctr">
                        <a:lnSpc>
                          <a:spcPts val="1400"/>
                        </a:lnSpc>
                        <a:spcAft>
                          <a:spcPts val="0"/>
                        </a:spcAft>
                      </a:pPr>
                      <a:r>
                        <a:rPr lang="en-US" altLang="ja-JP" sz="1400" b="0" kern="100" dirty="0" smtClean="0">
                          <a:effectLst/>
                          <a:latin typeface="HG丸ｺﾞｼｯｸM-PRO" panose="020F0600000000000000" pitchFamily="50" charset="-128"/>
                          <a:ea typeface="HG丸ｺﾞｼｯｸM-PRO" panose="020F0600000000000000" pitchFamily="50" charset="-128"/>
                          <a:cs typeface="Times New Roman"/>
                        </a:rPr>
                        <a:t>101.6</a:t>
                      </a:r>
                      <a:r>
                        <a:rPr lang="ja-JP" sz="1400" b="0" kern="100" dirty="0" smtClean="0">
                          <a:effectLst/>
                          <a:latin typeface="HG丸ｺﾞｼｯｸM-PRO" panose="020F0600000000000000" pitchFamily="50" charset="-128"/>
                          <a:ea typeface="HG丸ｺﾞｼｯｸM-PRO" panose="020F0600000000000000" pitchFamily="50" charset="-128"/>
                          <a:cs typeface="Times New Roman"/>
                        </a:rPr>
                        <a:t>人</a:t>
                      </a:r>
                      <a:endParaRPr lang="ja-JP" sz="1400" b="0" kern="100" dirty="0">
                        <a:effectLst/>
                        <a:latin typeface="HG丸ｺﾞｼｯｸM-PRO" panose="020F0600000000000000" pitchFamily="50" charset="-128"/>
                        <a:ea typeface="HG丸ｺﾞｼｯｸM-PRO" panose="020F0600000000000000" pitchFamily="50" charset="-128"/>
                        <a:cs typeface="Times New Roman"/>
                      </a:endParaRPr>
                    </a:p>
                  </a:txBody>
                  <a:tcPr marL="68569" marR="68569" marT="0" marB="0" anchor="ctr"/>
                </a:tc>
                <a:tc>
                  <a:txBody>
                    <a:bodyPr/>
                    <a:lstStyle/>
                    <a:p>
                      <a:pPr algn="ctr">
                        <a:lnSpc>
                          <a:spcPts val="1400"/>
                        </a:lnSpc>
                        <a:spcAft>
                          <a:spcPts val="0"/>
                        </a:spcAft>
                      </a:pPr>
                      <a:endParaRPr lang="ja-JP" sz="1400" kern="100" dirty="0">
                        <a:effectLst/>
                        <a:latin typeface="HG丸ｺﾞｼｯｸM-PRO" panose="020F0600000000000000" pitchFamily="50" charset="-128"/>
                        <a:ea typeface="HG丸ｺﾞｼｯｸM-PRO" panose="020F0600000000000000" pitchFamily="50" charset="-128"/>
                        <a:cs typeface="Times New Roman"/>
                      </a:endParaRPr>
                    </a:p>
                  </a:txBody>
                  <a:tcPr marL="68569" marR="68569" marT="0" marB="0" anchor="ctr">
                    <a:noFill/>
                  </a:tcPr>
                </a:tc>
                <a:tc>
                  <a:txBody>
                    <a:bodyPr/>
                    <a:lstStyle/>
                    <a:p>
                      <a:pPr algn="ctr">
                        <a:lnSpc>
                          <a:spcPts val="1400"/>
                        </a:lnSpc>
                        <a:spcAft>
                          <a:spcPts val="0"/>
                        </a:spcAft>
                      </a:pPr>
                      <a:r>
                        <a:rPr lang="en-US" altLang="ja-JP" sz="1400" b="0" kern="100" dirty="0" smtClean="0">
                          <a:effectLst/>
                          <a:latin typeface="HG丸ｺﾞｼｯｸM-PRO" panose="020F0600000000000000" pitchFamily="50" charset="-128"/>
                          <a:ea typeface="HG丸ｺﾞｼｯｸM-PRO" panose="020F0600000000000000" pitchFamily="50" charset="-128"/>
                          <a:cs typeface="Times New Roman"/>
                        </a:rPr>
                        <a:t>93.7</a:t>
                      </a:r>
                      <a:r>
                        <a:rPr lang="ja-JP" sz="1400" b="0" kern="100" dirty="0" smtClean="0">
                          <a:effectLst/>
                          <a:latin typeface="HG丸ｺﾞｼｯｸM-PRO" panose="020F0600000000000000" pitchFamily="50" charset="-128"/>
                          <a:ea typeface="HG丸ｺﾞｼｯｸM-PRO" panose="020F0600000000000000" pitchFamily="50" charset="-128"/>
                          <a:cs typeface="Times New Roman"/>
                        </a:rPr>
                        <a:t>人</a:t>
                      </a:r>
                      <a:endParaRPr lang="ja-JP" sz="1400" b="0" kern="100" dirty="0">
                        <a:effectLst/>
                        <a:latin typeface="HG丸ｺﾞｼｯｸM-PRO" panose="020F0600000000000000" pitchFamily="50" charset="-128"/>
                        <a:ea typeface="HG丸ｺﾞｼｯｸM-PRO" panose="020F0600000000000000" pitchFamily="50" charset="-128"/>
                        <a:cs typeface="Times New Roman"/>
                      </a:endParaRPr>
                    </a:p>
                  </a:txBody>
                  <a:tcPr marL="68569" marR="68569" marT="0" marB="0" anchor="ctr"/>
                </a:tc>
                <a:tc>
                  <a:txBody>
                    <a:bodyPr/>
                    <a:lstStyle/>
                    <a:p>
                      <a:pPr algn="ctr">
                        <a:lnSpc>
                          <a:spcPts val="1400"/>
                        </a:lnSpc>
                        <a:spcAft>
                          <a:spcPts val="0"/>
                        </a:spcAft>
                      </a:pPr>
                      <a:endParaRPr lang="en-US" sz="1400" kern="100" dirty="0">
                        <a:effectLst/>
                        <a:latin typeface="HG丸ｺﾞｼｯｸM-PRO" panose="020F0600000000000000" pitchFamily="50" charset="-128"/>
                        <a:ea typeface="HG丸ｺﾞｼｯｸM-PRO" panose="020F0600000000000000" pitchFamily="50" charset="-128"/>
                        <a:cs typeface="Times New Roman"/>
                      </a:endParaRPr>
                    </a:p>
                  </a:txBody>
                  <a:tcPr marL="68569" marR="68569" marT="0" marB="0" anchor="ctr">
                    <a:noFill/>
                  </a:tcPr>
                </a:tc>
                <a:tc>
                  <a:txBody>
                    <a:bodyPr/>
                    <a:lstStyle/>
                    <a:p>
                      <a:pPr algn="ctr">
                        <a:lnSpc>
                          <a:spcPts val="1400"/>
                        </a:lnSpc>
                        <a:spcAft>
                          <a:spcPts val="0"/>
                        </a:spcAft>
                      </a:pPr>
                      <a:r>
                        <a:rPr lang="en-US" altLang="ja-JP" sz="1400" b="1" kern="100" dirty="0" smtClean="0">
                          <a:effectLst/>
                          <a:latin typeface="HG丸ｺﾞｼｯｸM-PRO" panose="020F0600000000000000" pitchFamily="50" charset="-128"/>
                          <a:ea typeface="HG丸ｺﾞｼｯｸM-PRO" panose="020F0600000000000000" pitchFamily="50" charset="-128"/>
                          <a:cs typeface="Times New Roman"/>
                        </a:rPr>
                        <a:t>96.5</a:t>
                      </a:r>
                      <a:r>
                        <a:rPr lang="ja-JP" sz="1400" b="1" kern="100" dirty="0" smtClean="0">
                          <a:effectLst/>
                          <a:latin typeface="HG丸ｺﾞｼｯｸM-PRO" panose="020F0600000000000000" pitchFamily="50" charset="-128"/>
                          <a:ea typeface="HG丸ｺﾞｼｯｸM-PRO" panose="020F0600000000000000" pitchFamily="50" charset="-128"/>
                          <a:cs typeface="Times New Roman"/>
                        </a:rPr>
                        <a:t>人</a:t>
                      </a:r>
                      <a:endParaRPr lang="ja-JP" sz="1400" kern="100" dirty="0">
                        <a:effectLst/>
                        <a:latin typeface="HG丸ｺﾞｼｯｸM-PRO" panose="020F0600000000000000" pitchFamily="50" charset="-128"/>
                        <a:ea typeface="HG丸ｺﾞｼｯｸM-PRO" panose="020F0600000000000000" pitchFamily="50" charset="-128"/>
                        <a:cs typeface="Times New Roman"/>
                      </a:endParaRPr>
                    </a:p>
                  </a:txBody>
                  <a:tcPr marL="68569" marR="68569" marT="0" marB="0" anchor="ctr"/>
                </a:tc>
                <a:tc>
                  <a:txBody>
                    <a:bodyPr/>
                    <a:lstStyle/>
                    <a:p>
                      <a:pPr algn="ctr">
                        <a:lnSpc>
                          <a:spcPts val="1400"/>
                        </a:lnSpc>
                        <a:spcAft>
                          <a:spcPts val="0"/>
                        </a:spcAft>
                      </a:pPr>
                      <a:r>
                        <a:rPr lang="en-US" altLang="ja-JP" sz="1400" b="1" kern="100" dirty="0" smtClean="0">
                          <a:effectLst/>
                          <a:latin typeface="HG丸ｺﾞｼｯｸM-PRO" panose="020F0600000000000000" pitchFamily="50" charset="-128"/>
                          <a:ea typeface="HG丸ｺﾞｼｯｸM-PRO" panose="020F0600000000000000" pitchFamily="50" charset="-128"/>
                          <a:cs typeface="Times New Roman"/>
                        </a:rPr>
                        <a:t>103</a:t>
                      </a:r>
                      <a:r>
                        <a:rPr lang="ja-JP" sz="1400" b="1" kern="100" dirty="0" smtClean="0">
                          <a:effectLst/>
                          <a:latin typeface="HG丸ｺﾞｼｯｸM-PRO" panose="020F0600000000000000" pitchFamily="50" charset="-128"/>
                          <a:ea typeface="HG丸ｺﾞｼｯｸM-PRO" panose="020F0600000000000000" pitchFamily="50" charset="-128"/>
                          <a:cs typeface="Times New Roman"/>
                        </a:rPr>
                        <a:t>％</a:t>
                      </a:r>
                      <a:endParaRPr lang="ja-JP" sz="1400" kern="100" dirty="0">
                        <a:effectLst/>
                        <a:latin typeface="HG丸ｺﾞｼｯｸM-PRO" panose="020F0600000000000000" pitchFamily="50" charset="-128"/>
                        <a:ea typeface="HG丸ｺﾞｼｯｸM-PRO" panose="020F0600000000000000" pitchFamily="50" charset="-128"/>
                        <a:cs typeface="Times New Roman"/>
                      </a:endParaRPr>
                    </a:p>
                  </a:txBody>
                  <a:tcPr marL="68569" marR="68569" marT="0" marB="0" anchor="ctr"/>
                </a:tc>
              </a:tr>
              <a:tr h="738651">
                <a:tc>
                  <a:txBody>
                    <a:bodyPr/>
                    <a:lstStyle/>
                    <a:p>
                      <a:pPr algn="ctr">
                        <a:lnSpc>
                          <a:spcPts val="1400"/>
                        </a:lnSpc>
                        <a:spcAft>
                          <a:spcPts val="0"/>
                        </a:spcAft>
                      </a:pPr>
                      <a:r>
                        <a:rPr lang="ja-JP" sz="1600" b="1" kern="100" dirty="0">
                          <a:effectLst/>
                          <a:latin typeface="HG丸ｺﾞｼｯｸM-PRO"/>
                          <a:cs typeface="Times New Roman"/>
                        </a:rPr>
                        <a:t>看護師</a:t>
                      </a:r>
                    </a:p>
                  </a:txBody>
                  <a:tcPr marL="68569" marR="68569" marT="0" marB="0" anchor="ctr"/>
                </a:tc>
                <a:tc>
                  <a:txBody>
                    <a:bodyPr/>
                    <a:lstStyle/>
                    <a:p>
                      <a:pPr algn="ctr">
                        <a:lnSpc>
                          <a:spcPts val="1400"/>
                        </a:lnSpc>
                        <a:spcAft>
                          <a:spcPts val="0"/>
                        </a:spcAft>
                      </a:pPr>
                      <a:r>
                        <a:rPr lang="en-US" sz="1400" b="0" kern="100" dirty="0" smtClean="0">
                          <a:effectLst/>
                          <a:latin typeface="HG丸ｺﾞｼｯｸM-PRO" panose="020F0600000000000000" pitchFamily="50" charset="-128"/>
                          <a:ea typeface="HG丸ｺﾞｼｯｸM-PRO" panose="020F0600000000000000" pitchFamily="50" charset="-128"/>
                          <a:cs typeface="Times New Roman"/>
                        </a:rPr>
                        <a:t>3</a:t>
                      </a:r>
                      <a:r>
                        <a:rPr lang="en-US" altLang="ja-JP" sz="1400" b="0" kern="100" dirty="0" smtClean="0">
                          <a:effectLst/>
                          <a:latin typeface="HG丸ｺﾞｼｯｸM-PRO" panose="020F0600000000000000" pitchFamily="50" charset="-128"/>
                          <a:ea typeface="HG丸ｺﾞｼｯｸM-PRO" panose="020F0600000000000000" pitchFamily="50" charset="-128"/>
                          <a:cs typeface="Times New Roman"/>
                        </a:rPr>
                        <a:t>86.8</a:t>
                      </a:r>
                      <a:r>
                        <a:rPr lang="ja-JP" sz="1400" b="0" kern="100" dirty="0" smtClean="0">
                          <a:effectLst/>
                          <a:latin typeface="HG丸ｺﾞｼｯｸM-PRO" panose="020F0600000000000000" pitchFamily="50" charset="-128"/>
                          <a:ea typeface="HG丸ｺﾞｼｯｸM-PRO" panose="020F0600000000000000" pitchFamily="50" charset="-128"/>
                          <a:cs typeface="Times New Roman"/>
                        </a:rPr>
                        <a:t>人</a:t>
                      </a:r>
                      <a:endParaRPr lang="ja-JP" sz="1400" b="0" kern="100" dirty="0">
                        <a:effectLst/>
                        <a:latin typeface="HG丸ｺﾞｼｯｸM-PRO" panose="020F0600000000000000" pitchFamily="50" charset="-128"/>
                        <a:ea typeface="HG丸ｺﾞｼｯｸM-PRO" panose="020F0600000000000000" pitchFamily="50" charset="-128"/>
                        <a:cs typeface="Times New Roman"/>
                      </a:endParaRPr>
                    </a:p>
                  </a:txBody>
                  <a:tcPr marL="68569" marR="68569" marT="0" marB="0" anchor="ctr"/>
                </a:tc>
                <a:tc>
                  <a:txBody>
                    <a:bodyPr/>
                    <a:lstStyle/>
                    <a:p>
                      <a:pPr algn="ctr">
                        <a:lnSpc>
                          <a:spcPts val="1400"/>
                        </a:lnSpc>
                        <a:spcAft>
                          <a:spcPts val="0"/>
                        </a:spcAft>
                      </a:pPr>
                      <a:endParaRPr lang="ja-JP" sz="1400" kern="100" dirty="0">
                        <a:effectLst/>
                        <a:latin typeface="HG丸ｺﾞｼｯｸM-PRO" panose="020F0600000000000000" pitchFamily="50" charset="-128"/>
                        <a:ea typeface="HG丸ｺﾞｼｯｸM-PRO" panose="020F0600000000000000" pitchFamily="50" charset="-128"/>
                        <a:cs typeface="Times New Roman"/>
                      </a:endParaRPr>
                    </a:p>
                  </a:txBody>
                  <a:tcPr marL="68569" marR="68569" marT="0" marB="0" anchor="ctr">
                    <a:noFill/>
                  </a:tcPr>
                </a:tc>
                <a:tc>
                  <a:txBody>
                    <a:bodyPr/>
                    <a:lstStyle/>
                    <a:p>
                      <a:pPr algn="ctr">
                        <a:lnSpc>
                          <a:spcPts val="1400"/>
                        </a:lnSpc>
                        <a:spcAft>
                          <a:spcPts val="0"/>
                        </a:spcAft>
                      </a:pPr>
                      <a:r>
                        <a:rPr lang="en-US" sz="1400" b="0" kern="100" dirty="0" smtClean="0">
                          <a:effectLst/>
                          <a:latin typeface="HG丸ｺﾞｼｯｸM-PRO" panose="020F0600000000000000" pitchFamily="50" charset="-128"/>
                          <a:ea typeface="HG丸ｺﾞｼｯｸM-PRO" panose="020F0600000000000000" pitchFamily="50" charset="-128"/>
                          <a:cs typeface="Times New Roman"/>
                        </a:rPr>
                        <a:t>3</a:t>
                      </a:r>
                      <a:r>
                        <a:rPr lang="en-US" altLang="ja-JP" sz="1400" b="0" kern="100" dirty="0" smtClean="0">
                          <a:effectLst/>
                          <a:latin typeface="HG丸ｺﾞｼｯｸM-PRO" panose="020F0600000000000000" pitchFamily="50" charset="-128"/>
                          <a:ea typeface="HG丸ｺﾞｼｯｸM-PRO" panose="020F0600000000000000" pitchFamily="50" charset="-128"/>
                          <a:cs typeface="Times New Roman"/>
                        </a:rPr>
                        <a:t>72.9</a:t>
                      </a:r>
                      <a:r>
                        <a:rPr lang="ja-JP" sz="1400" b="0" kern="100" dirty="0" smtClean="0">
                          <a:effectLst/>
                          <a:latin typeface="HG丸ｺﾞｼｯｸM-PRO" panose="020F0600000000000000" pitchFamily="50" charset="-128"/>
                          <a:ea typeface="HG丸ｺﾞｼｯｸM-PRO" panose="020F0600000000000000" pitchFamily="50" charset="-128"/>
                          <a:cs typeface="Times New Roman"/>
                        </a:rPr>
                        <a:t>人</a:t>
                      </a:r>
                      <a:endParaRPr lang="ja-JP" sz="1400" b="0" kern="100" dirty="0">
                        <a:effectLst/>
                        <a:latin typeface="HG丸ｺﾞｼｯｸM-PRO" panose="020F0600000000000000" pitchFamily="50" charset="-128"/>
                        <a:ea typeface="HG丸ｺﾞｼｯｸM-PRO" panose="020F0600000000000000" pitchFamily="50" charset="-128"/>
                        <a:cs typeface="Times New Roman"/>
                      </a:endParaRPr>
                    </a:p>
                  </a:txBody>
                  <a:tcPr marL="68569" marR="68569" marT="0" marB="0" anchor="ctr"/>
                </a:tc>
                <a:tc>
                  <a:txBody>
                    <a:bodyPr/>
                    <a:lstStyle/>
                    <a:p>
                      <a:pPr algn="ctr">
                        <a:lnSpc>
                          <a:spcPts val="1400"/>
                        </a:lnSpc>
                        <a:spcAft>
                          <a:spcPts val="0"/>
                        </a:spcAft>
                      </a:pPr>
                      <a:endParaRPr lang="en-US" sz="1400" kern="100" dirty="0">
                        <a:effectLst/>
                        <a:latin typeface="HG丸ｺﾞｼｯｸM-PRO" panose="020F0600000000000000" pitchFamily="50" charset="-128"/>
                        <a:ea typeface="HG丸ｺﾞｼｯｸM-PRO" panose="020F0600000000000000" pitchFamily="50" charset="-128"/>
                        <a:cs typeface="Times New Roman"/>
                      </a:endParaRPr>
                    </a:p>
                  </a:txBody>
                  <a:tcPr marL="68569" marR="68569" marT="0" marB="0" anchor="ctr">
                    <a:noFill/>
                  </a:tcPr>
                </a:tc>
                <a:tc>
                  <a:txBody>
                    <a:bodyPr/>
                    <a:lstStyle/>
                    <a:p>
                      <a:pPr algn="ctr">
                        <a:lnSpc>
                          <a:spcPts val="1400"/>
                        </a:lnSpc>
                        <a:spcAft>
                          <a:spcPts val="0"/>
                        </a:spcAft>
                      </a:pPr>
                      <a:r>
                        <a:rPr lang="en-US" sz="1400" b="1" kern="100" dirty="0" smtClean="0">
                          <a:effectLst/>
                          <a:latin typeface="HG丸ｺﾞｼｯｸM-PRO" panose="020F0600000000000000" pitchFamily="50" charset="-128"/>
                          <a:ea typeface="HG丸ｺﾞｼｯｸM-PRO" panose="020F0600000000000000" pitchFamily="50" charset="-128"/>
                          <a:cs typeface="Times New Roman"/>
                        </a:rPr>
                        <a:t>3</a:t>
                      </a:r>
                      <a:r>
                        <a:rPr lang="en-US" altLang="ja-JP" sz="1400" b="1" kern="100" dirty="0" smtClean="0">
                          <a:effectLst/>
                          <a:latin typeface="HG丸ｺﾞｼｯｸM-PRO" panose="020F0600000000000000" pitchFamily="50" charset="-128"/>
                          <a:ea typeface="HG丸ｺﾞｼｯｸM-PRO" panose="020F0600000000000000" pitchFamily="50" charset="-128"/>
                          <a:cs typeface="Times New Roman"/>
                        </a:rPr>
                        <a:t>79.9</a:t>
                      </a:r>
                      <a:r>
                        <a:rPr lang="ja-JP" sz="1400" b="1" kern="100" dirty="0" smtClean="0">
                          <a:effectLst/>
                          <a:latin typeface="HG丸ｺﾞｼｯｸM-PRO" panose="020F0600000000000000" pitchFamily="50" charset="-128"/>
                          <a:ea typeface="HG丸ｺﾞｼｯｸM-PRO" panose="020F0600000000000000" pitchFamily="50" charset="-128"/>
                          <a:cs typeface="Times New Roman"/>
                        </a:rPr>
                        <a:t>人</a:t>
                      </a:r>
                      <a:endParaRPr lang="ja-JP" sz="1400" kern="100" dirty="0">
                        <a:effectLst/>
                        <a:latin typeface="HG丸ｺﾞｼｯｸM-PRO" panose="020F0600000000000000" pitchFamily="50" charset="-128"/>
                        <a:ea typeface="HG丸ｺﾞｼｯｸM-PRO" panose="020F0600000000000000" pitchFamily="50" charset="-128"/>
                        <a:cs typeface="Times New Roman"/>
                      </a:endParaRPr>
                    </a:p>
                  </a:txBody>
                  <a:tcPr marL="68569" marR="68569" marT="0" marB="0" anchor="ctr"/>
                </a:tc>
                <a:tc>
                  <a:txBody>
                    <a:bodyPr/>
                    <a:lstStyle/>
                    <a:p>
                      <a:pPr algn="ctr">
                        <a:lnSpc>
                          <a:spcPts val="1400"/>
                        </a:lnSpc>
                        <a:spcAft>
                          <a:spcPts val="0"/>
                        </a:spcAft>
                      </a:pPr>
                      <a:r>
                        <a:rPr lang="en-US" altLang="ja-JP" sz="1400" b="1" kern="100" dirty="0" smtClean="0">
                          <a:effectLst/>
                          <a:latin typeface="HG丸ｺﾞｼｯｸM-PRO" panose="020F0600000000000000" pitchFamily="50" charset="-128"/>
                          <a:ea typeface="HG丸ｺﾞｼｯｸM-PRO" panose="020F0600000000000000" pitchFamily="50" charset="-128"/>
                          <a:cs typeface="Times New Roman"/>
                        </a:rPr>
                        <a:t>102</a:t>
                      </a:r>
                      <a:r>
                        <a:rPr lang="ja-JP" sz="1400" b="1" kern="100" dirty="0" smtClean="0">
                          <a:effectLst/>
                          <a:latin typeface="HG丸ｺﾞｼｯｸM-PRO" panose="020F0600000000000000" pitchFamily="50" charset="-128"/>
                          <a:ea typeface="HG丸ｺﾞｼｯｸM-PRO" panose="020F0600000000000000" pitchFamily="50" charset="-128"/>
                          <a:cs typeface="Times New Roman"/>
                        </a:rPr>
                        <a:t>％</a:t>
                      </a:r>
                      <a:endParaRPr lang="ja-JP" sz="1400" kern="100" dirty="0">
                        <a:effectLst/>
                        <a:latin typeface="HG丸ｺﾞｼｯｸM-PRO" panose="020F0600000000000000" pitchFamily="50" charset="-128"/>
                        <a:ea typeface="HG丸ｺﾞｼｯｸM-PRO" panose="020F0600000000000000" pitchFamily="50" charset="-128"/>
                        <a:cs typeface="Times New Roman"/>
                      </a:endParaRPr>
                    </a:p>
                  </a:txBody>
                  <a:tcPr marL="68569" marR="68569" marT="0" marB="0" anchor="ctr"/>
                </a:tc>
              </a:tr>
              <a:tr h="738651">
                <a:tc>
                  <a:txBody>
                    <a:bodyPr/>
                    <a:lstStyle/>
                    <a:p>
                      <a:pPr algn="ctr">
                        <a:lnSpc>
                          <a:spcPts val="1400"/>
                        </a:lnSpc>
                        <a:spcAft>
                          <a:spcPts val="0"/>
                        </a:spcAft>
                      </a:pPr>
                      <a:r>
                        <a:rPr lang="ja-JP" sz="1600" b="1" kern="100" dirty="0">
                          <a:effectLst/>
                          <a:latin typeface="HG丸ｺﾞｼｯｸM-PRO"/>
                          <a:cs typeface="Times New Roman"/>
                        </a:rPr>
                        <a:t>リハビリ</a:t>
                      </a:r>
                    </a:p>
                  </a:txBody>
                  <a:tcPr marL="68569" marR="68569" marT="0" marB="0" anchor="ctr"/>
                </a:tc>
                <a:tc>
                  <a:txBody>
                    <a:bodyPr/>
                    <a:lstStyle/>
                    <a:p>
                      <a:pPr algn="ctr">
                        <a:lnSpc>
                          <a:spcPts val="1400"/>
                        </a:lnSpc>
                        <a:spcAft>
                          <a:spcPts val="0"/>
                        </a:spcAft>
                      </a:pPr>
                      <a:r>
                        <a:rPr lang="en-US" altLang="ja-JP" sz="1400" b="0" kern="100" dirty="0" smtClean="0">
                          <a:effectLst/>
                          <a:latin typeface="HG丸ｺﾞｼｯｸM-PRO" panose="020F0600000000000000" pitchFamily="50" charset="-128"/>
                          <a:ea typeface="HG丸ｺﾞｼｯｸM-PRO" panose="020F0600000000000000" pitchFamily="50" charset="-128"/>
                          <a:cs typeface="Times New Roman"/>
                        </a:rPr>
                        <a:t>81.7</a:t>
                      </a:r>
                      <a:r>
                        <a:rPr lang="ja-JP" sz="1400" b="0" kern="100" dirty="0" smtClean="0">
                          <a:effectLst/>
                          <a:latin typeface="HG丸ｺﾞｼｯｸM-PRO" panose="020F0600000000000000" pitchFamily="50" charset="-128"/>
                          <a:ea typeface="HG丸ｺﾞｼｯｸM-PRO" panose="020F0600000000000000" pitchFamily="50" charset="-128"/>
                          <a:cs typeface="Times New Roman"/>
                        </a:rPr>
                        <a:t>人</a:t>
                      </a:r>
                      <a:endParaRPr lang="ja-JP" sz="1400" b="0" kern="100" dirty="0">
                        <a:effectLst/>
                        <a:latin typeface="HG丸ｺﾞｼｯｸM-PRO" panose="020F0600000000000000" pitchFamily="50" charset="-128"/>
                        <a:ea typeface="HG丸ｺﾞｼｯｸM-PRO" panose="020F0600000000000000" pitchFamily="50" charset="-128"/>
                        <a:cs typeface="Times New Roman"/>
                      </a:endParaRPr>
                    </a:p>
                  </a:txBody>
                  <a:tcPr marL="68569" marR="68569" marT="0" marB="0" anchor="ctr"/>
                </a:tc>
                <a:tc>
                  <a:txBody>
                    <a:bodyPr/>
                    <a:lstStyle/>
                    <a:p>
                      <a:pPr algn="ctr">
                        <a:lnSpc>
                          <a:spcPts val="1400"/>
                        </a:lnSpc>
                        <a:spcAft>
                          <a:spcPts val="0"/>
                        </a:spcAft>
                      </a:pPr>
                      <a:endParaRPr lang="ja-JP" sz="1400" kern="100" dirty="0">
                        <a:effectLst/>
                        <a:latin typeface="HG丸ｺﾞｼｯｸM-PRO" panose="020F0600000000000000" pitchFamily="50" charset="-128"/>
                        <a:ea typeface="HG丸ｺﾞｼｯｸM-PRO" panose="020F0600000000000000" pitchFamily="50" charset="-128"/>
                        <a:cs typeface="Times New Roman"/>
                      </a:endParaRPr>
                    </a:p>
                  </a:txBody>
                  <a:tcPr marL="68569" marR="68569" marT="0" marB="0" anchor="ctr">
                    <a:noFill/>
                  </a:tcPr>
                </a:tc>
                <a:tc>
                  <a:txBody>
                    <a:bodyPr/>
                    <a:lstStyle/>
                    <a:p>
                      <a:pPr algn="ctr">
                        <a:lnSpc>
                          <a:spcPts val="1400"/>
                        </a:lnSpc>
                        <a:spcAft>
                          <a:spcPts val="0"/>
                        </a:spcAft>
                      </a:pPr>
                      <a:r>
                        <a:rPr lang="en-US" altLang="ja-JP" sz="1400" b="0" kern="100" dirty="0" smtClean="0">
                          <a:effectLst/>
                          <a:latin typeface="HG丸ｺﾞｼｯｸM-PRO" panose="020F0600000000000000" pitchFamily="50" charset="-128"/>
                          <a:ea typeface="HG丸ｺﾞｼｯｸM-PRO" panose="020F0600000000000000" pitchFamily="50" charset="-128"/>
                          <a:cs typeface="Times New Roman"/>
                        </a:rPr>
                        <a:t>82.3</a:t>
                      </a:r>
                      <a:r>
                        <a:rPr lang="ja-JP" sz="1400" b="0" kern="100" dirty="0" smtClean="0">
                          <a:effectLst/>
                          <a:latin typeface="HG丸ｺﾞｼｯｸM-PRO" panose="020F0600000000000000" pitchFamily="50" charset="-128"/>
                          <a:ea typeface="HG丸ｺﾞｼｯｸM-PRO" panose="020F0600000000000000" pitchFamily="50" charset="-128"/>
                          <a:cs typeface="Times New Roman"/>
                        </a:rPr>
                        <a:t>人</a:t>
                      </a:r>
                      <a:endParaRPr lang="ja-JP" sz="1400" b="0" kern="100" dirty="0">
                        <a:effectLst/>
                        <a:latin typeface="HG丸ｺﾞｼｯｸM-PRO" panose="020F0600000000000000" pitchFamily="50" charset="-128"/>
                        <a:ea typeface="HG丸ｺﾞｼｯｸM-PRO" panose="020F0600000000000000" pitchFamily="50" charset="-128"/>
                        <a:cs typeface="Times New Roman"/>
                      </a:endParaRPr>
                    </a:p>
                  </a:txBody>
                  <a:tcPr marL="68569" marR="68569" marT="0" marB="0" anchor="ctr"/>
                </a:tc>
                <a:tc>
                  <a:txBody>
                    <a:bodyPr/>
                    <a:lstStyle/>
                    <a:p>
                      <a:pPr algn="ctr">
                        <a:lnSpc>
                          <a:spcPts val="1400"/>
                        </a:lnSpc>
                        <a:spcAft>
                          <a:spcPts val="0"/>
                        </a:spcAft>
                      </a:pPr>
                      <a:endParaRPr lang="en-US" sz="1400" kern="100" dirty="0">
                        <a:effectLst/>
                        <a:latin typeface="HG丸ｺﾞｼｯｸM-PRO" panose="020F0600000000000000" pitchFamily="50" charset="-128"/>
                        <a:ea typeface="HG丸ｺﾞｼｯｸM-PRO" panose="020F0600000000000000" pitchFamily="50" charset="-128"/>
                        <a:cs typeface="Times New Roman"/>
                      </a:endParaRPr>
                    </a:p>
                  </a:txBody>
                  <a:tcPr marL="68569" marR="68569" marT="0" marB="0" anchor="ctr">
                    <a:noFill/>
                  </a:tcPr>
                </a:tc>
                <a:tc>
                  <a:txBody>
                    <a:bodyPr/>
                    <a:lstStyle/>
                    <a:p>
                      <a:pPr algn="ctr">
                        <a:lnSpc>
                          <a:spcPts val="1400"/>
                        </a:lnSpc>
                        <a:spcAft>
                          <a:spcPts val="0"/>
                        </a:spcAft>
                      </a:pPr>
                      <a:r>
                        <a:rPr lang="en-US" altLang="ja-JP" sz="1400" b="1" kern="100" dirty="0" smtClean="0">
                          <a:effectLst/>
                          <a:latin typeface="HG丸ｺﾞｼｯｸM-PRO" panose="020F0600000000000000" pitchFamily="50" charset="-128"/>
                          <a:ea typeface="HG丸ｺﾞｼｯｸM-PRO" panose="020F0600000000000000" pitchFamily="50" charset="-128"/>
                          <a:cs typeface="Times New Roman"/>
                        </a:rPr>
                        <a:t>84.7</a:t>
                      </a:r>
                      <a:r>
                        <a:rPr lang="ja-JP" sz="1400" b="1" kern="100" dirty="0" smtClean="0">
                          <a:effectLst/>
                          <a:latin typeface="HG丸ｺﾞｼｯｸM-PRO" panose="020F0600000000000000" pitchFamily="50" charset="-128"/>
                          <a:ea typeface="HG丸ｺﾞｼｯｸM-PRO" panose="020F0600000000000000" pitchFamily="50" charset="-128"/>
                          <a:cs typeface="Times New Roman"/>
                        </a:rPr>
                        <a:t>人</a:t>
                      </a:r>
                      <a:endParaRPr lang="ja-JP" sz="1400" kern="100" dirty="0">
                        <a:effectLst/>
                        <a:latin typeface="HG丸ｺﾞｼｯｸM-PRO" panose="020F0600000000000000" pitchFamily="50" charset="-128"/>
                        <a:ea typeface="HG丸ｺﾞｼｯｸM-PRO" panose="020F0600000000000000" pitchFamily="50" charset="-128"/>
                        <a:cs typeface="Times New Roman"/>
                      </a:endParaRPr>
                    </a:p>
                  </a:txBody>
                  <a:tcPr marL="68569" marR="68569" marT="0" marB="0" anchor="ctr"/>
                </a:tc>
                <a:tc>
                  <a:txBody>
                    <a:bodyPr/>
                    <a:lstStyle/>
                    <a:p>
                      <a:pPr algn="ctr">
                        <a:lnSpc>
                          <a:spcPts val="1400"/>
                        </a:lnSpc>
                        <a:spcAft>
                          <a:spcPts val="0"/>
                        </a:spcAft>
                      </a:pPr>
                      <a:r>
                        <a:rPr lang="en-US" altLang="ja-JP" sz="1400" b="1" kern="100" dirty="0" smtClean="0">
                          <a:effectLst/>
                          <a:latin typeface="HG丸ｺﾞｼｯｸM-PRO" panose="020F0600000000000000" pitchFamily="50" charset="-128"/>
                          <a:ea typeface="HG丸ｺﾞｼｯｸM-PRO" panose="020F0600000000000000" pitchFamily="50" charset="-128"/>
                          <a:cs typeface="Times New Roman"/>
                        </a:rPr>
                        <a:t>103</a:t>
                      </a:r>
                      <a:r>
                        <a:rPr lang="ja-JP" sz="1400" b="1" kern="100" dirty="0" smtClean="0">
                          <a:effectLst/>
                          <a:latin typeface="HG丸ｺﾞｼｯｸM-PRO" panose="020F0600000000000000" pitchFamily="50" charset="-128"/>
                          <a:ea typeface="HG丸ｺﾞｼｯｸM-PRO" panose="020F0600000000000000" pitchFamily="50" charset="-128"/>
                          <a:cs typeface="Times New Roman"/>
                        </a:rPr>
                        <a:t>％</a:t>
                      </a:r>
                      <a:endParaRPr lang="ja-JP" sz="1400" kern="100" dirty="0">
                        <a:effectLst/>
                        <a:latin typeface="HG丸ｺﾞｼｯｸM-PRO" panose="020F0600000000000000" pitchFamily="50" charset="-128"/>
                        <a:ea typeface="HG丸ｺﾞｼｯｸM-PRO" panose="020F0600000000000000" pitchFamily="50" charset="-128"/>
                        <a:cs typeface="Times New Roman"/>
                      </a:endParaRPr>
                    </a:p>
                  </a:txBody>
                  <a:tcPr marL="68569" marR="68569" marT="0" marB="0" anchor="ctr"/>
                </a:tc>
              </a:tr>
              <a:tr h="738651">
                <a:tc>
                  <a:txBody>
                    <a:bodyPr/>
                    <a:lstStyle/>
                    <a:p>
                      <a:pPr algn="ctr">
                        <a:lnSpc>
                          <a:spcPts val="1400"/>
                        </a:lnSpc>
                        <a:spcAft>
                          <a:spcPts val="0"/>
                        </a:spcAft>
                      </a:pPr>
                      <a:r>
                        <a:rPr lang="ja-JP" sz="1600" b="1" kern="100" dirty="0">
                          <a:effectLst/>
                          <a:latin typeface="HG丸ｺﾞｼｯｸM-PRO"/>
                          <a:cs typeface="Times New Roman"/>
                        </a:rPr>
                        <a:t>介護職</a:t>
                      </a:r>
                    </a:p>
                  </a:txBody>
                  <a:tcPr marL="68569" marR="68569" marT="0" marB="0" anchor="ctr"/>
                </a:tc>
                <a:tc>
                  <a:txBody>
                    <a:bodyPr/>
                    <a:lstStyle/>
                    <a:p>
                      <a:pPr algn="ctr">
                        <a:lnSpc>
                          <a:spcPts val="1400"/>
                        </a:lnSpc>
                        <a:spcAft>
                          <a:spcPts val="0"/>
                        </a:spcAft>
                      </a:pPr>
                      <a:r>
                        <a:rPr lang="en-US" sz="1400" b="0" kern="100" dirty="0" smtClean="0">
                          <a:effectLst/>
                          <a:latin typeface="HG丸ｺﾞｼｯｸM-PRO" panose="020F0600000000000000" pitchFamily="50" charset="-128"/>
                          <a:ea typeface="HG丸ｺﾞｼｯｸM-PRO" panose="020F0600000000000000" pitchFamily="50" charset="-128"/>
                          <a:cs typeface="Times New Roman"/>
                        </a:rPr>
                        <a:t>2</a:t>
                      </a:r>
                      <a:r>
                        <a:rPr lang="en-US" altLang="ja-JP" sz="1400" b="0" kern="100" dirty="0" smtClean="0">
                          <a:effectLst/>
                          <a:latin typeface="HG丸ｺﾞｼｯｸM-PRO" panose="020F0600000000000000" pitchFamily="50" charset="-128"/>
                          <a:ea typeface="HG丸ｺﾞｼｯｸM-PRO" panose="020F0600000000000000" pitchFamily="50" charset="-128"/>
                          <a:cs typeface="Times New Roman"/>
                        </a:rPr>
                        <a:t>44.0</a:t>
                      </a:r>
                      <a:r>
                        <a:rPr lang="ja-JP" sz="1400" b="0" kern="100" dirty="0" smtClean="0">
                          <a:effectLst/>
                          <a:latin typeface="HG丸ｺﾞｼｯｸM-PRO" panose="020F0600000000000000" pitchFamily="50" charset="-128"/>
                          <a:ea typeface="HG丸ｺﾞｼｯｸM-PRO" panose="020F0600000000000000" pitchFamily="50" charset="-128"/>
                          <a:cs typeface="Times New Roman"/>
                        </a:rPr>
                        <a:t>人</a:t>
                      </a:r>
                      <a:endParaRPr lang="ja-JP" sz="1400" b="0" kern="100" dirty="0">
                        <a:effectLst/>
                        <a:latin typeface="HG丸ｺﾞｼｯｸM-PRO" panose="020F0600000000000000" pitchFamily="50" charset="-128"/>
                        <a:ea typeface="HG丸ｺﾞｼｯｸM-PRO" panose="020F0600000000000000" pitchFamily="50" charset="-128"/>
                        <a:cs typeface="Times New Roman"/>
                      </a:endParaRPr>
                    </a:p>
                  </a:txBody>
                  <a:tcPr marL="68569" marR="68569" marT="0" marB="0" anchor="ctr"/>
                </a:tc>
                <a:tc>
                  <a:txBody>
                    <a:bodyPr/>
                    <a:lstStyle/>
                    <a:p>
                      <a:pPr algn="ctr">
                        <a:lnSpc>
                          <a:spcPts val="1400"/>
                        </a:lnSpc>
                        <a:spcAft>
                          <a:spcPts val="0"/>
                        </a:spcAft>
                      </a:pPr>
                      <a:endParaRPr lang="ja-JP" sz="1400" kern="100" dirty="0">
                        <a:effectLst/>
                        <a:latin typeface="HG丸ｺﾞｼｯｸM-PRO" panose="020F0600000000000000" pitchFamily="50" charset="-128"/>
                        <a:ea typeface="HG丸ｺﾞｼｯｸM-PRO" panose="020F0600000000000000" pitchFamily="50" charset="-128"/>
                        <a:cs typeface="Times New Roman"/>
                      </a:endParaRPr>
                    </a:p>
                  </a:txBody>
                  <a:tcPr marL="68569" marR="68569" marT="0" marB="0" anchor="ctr">
                    <a:noFill/>
                  </a:tcPr>
                </a:tc>
                <a:tc>
                  <a:txBody>
                    <a:bodyPr/>
                    <a:lstStyle/>
                    <a:p>
                      <a:pPr algn="ctr">
                        <a:lnSpc>
                          <a:spcPts val="1400"/>
                        </a:lnSpc>
                        <a:spcAft>
                          <a:spcPts val="0"/>
                        </a:spcAft>
                      </a:pPr>
                      <a:r>
                        <a:rPr lang="en-US" sz="1400" b="0" kern="100" dirty="0" smtClean="0">
                          <a:effectLst/>
                          <a:latin typeface="HG丸ｺﾞｼｯｸM-PRO" panose="020F0600000000000000" pitchFamily="50" charset="-128"/>
                          <a:ea typeface="HG丸ｺﾞｼｯｸM-PRO" panose="020F0600000000000000" pitchFamily="50" charset="-128"/>
                          <a:cs typeface="Times New Roman"/>
                        </a:rPr>
                        <a:t>2</a:t>
                      </a:r>
                      <a:r>
                        <a:rPr lang="en-US" altLang="ja-JP" sz="1400" b="0" kern="100" dirty="0" smtClean="0">
                          <a:effectLst/>
                          <a:latin typeface="HG丸ｺﾞｼｯｸM-PRO" panose="020F0600000000000000" pitchFamily="50" charset="-128"/>
                          <a:ea typeface="HG丸ｺﾞｼｯｸM-PRO" panose="020F0600000000000000" pitchFamily="50" charset="-128"/>
                          <a:cs typeface="Times New Roman"/>
                        </a:rPr>
                        <a:t>48.4</a:t>
                      </a:r>
                      <a:r>
                        <a:rPr lang="ja-JP" sz="1400" b="0" kern="100" dirty="0" smtClean="0">
                          <a:effectLst/>
                          <a:latin typeface="HG丸ｺﾞｼｯｸM-PRO" panose="020F0600000000000000" pitchFamily="50" charset="-128"/>
                          <a:ea typeface="HG丸ｺﾞｼｯｸM-PRO" panose="020F0600000000000000" pitchFamily="50" charset="-128"/>
                          <a:cs typeface="Times New Roman"/>
                        </a:rPr>
                        <a:t>人</a:t>
                      </a:r>
                      <a:endParaRPr lang="ja-JP" sz="1400" b="0" kern="100" dirty="0">
                        <a:effectLst/>
                        <a:latin typeface="HG丸ｺﾞｼｯｸM-PRO" panose="020F0600000000000000" pitchFamily="50" charset="-128"/>
                        <a:ea typeface="HG丸ｺﾞｼｯｸM-PRO" panose="020F0600000000000000" pitchFamily="50" charset="-128"/>
                        <a:cs typeface="Times New Roman"/>
                      </a:endParaRPr>
                    </a:p>
                  </a:txBody>
                  <a:tcPr marL="68569" marR="68569" marT="0" marB="0" anchor="ctr"/>
                </a:tc>
                <a:tc>
                  <a:txBody>
                    <a:bodyPr/>
                    <a:lstStyle/>
                    <a:p>
                      <a:pPr algn="ctr">
                        <a:lnSpc>
                          <a:spcPts val="1400"/>
                        </a:lnSpc>
                        <a:spcAft>
                          <a:spcPts val="0"/>
                        </a:spcAft>
                      </a:pPr>
                      <a:endParaRPr lang="en-US" sz="1400" kern="100" dirty="0">
                        <a:effectLst/>
                        <a:latin typeface="HG丸ｺﾞｼｯｸM-PRO" panose="020F0600000000000000" pitchFamily="50" charset="-128"/>
                        <a:ea typeface="HG丸ｺﾞｼｯｸM-PRO" panose="020F0600000000000000" pitchFamily="50" charset="-128"/>
                        <a:cs typeface="Times New Roman"/>
                      </a:endParaRPr>
                    </a:p>
                  </a:txBody>
                  <a:tcPr marL="68569" marR="68569" marT="0" marB="0" anchor="ctr">
                    <a:noFill/>
                  </a:tcPr>
                </a:tc>
                <a:tc>
                  <a:txBody>
                    <a:bodyPr/>
                    <a:lstStyle/>
                    <a:p>
                      <a:pPr algn="ctr">
                        <a:lnSpc>
                          <a:spcPts val="1400"/>
                        </a:lnSpc>
                        <a:spcAft>
                          <a:spcPts val="0"/>
                        </a:spcAft>
                      </a:pPr>
                      <a:r>
                        <a:rPr lang="en-US" sz="1400" b="1" kern="100" dirty="0" smtClean="0">
                          <a:effectLst/>
                          <a:latin typeface="HG丸ｺﾞｼｯｸM-PRO" panose="020F0600000000000000" pitchFamily="50" charset="-128"/>
                          <a:ea typeface="HG丸ｺﾞｼｯｸM-PRO" panose="020F0600000000000000" pitchFamily="50" charset="-128"/>
                          <a:cs typeface="Times New Roman"/>
                        </a:rPr>
                        <a:t>2</a:t>
                      </a:r>
                      <a:r>
                        <a:rPr lang="en-US" altLang="ja-JP" sz="1400" b="1" kern="100" dirty="0" smtClean="0">
                          <a:effectLst/>
                          <a:latin typeface="HG丸ｺﾞｼｯｸM-PRO" panose="020F0600000000000000" pitchFamily="50" charset="-128"/>
                          <a:ea typeface="HG丸ｺﾞｼｯｸM-PRO" panose="020F0600000000000000" pitchFamily="50" charset="-128"/>
                          <a:cs typeface="Times New Roman"/>
                        </a:rPr>
                        <a:t>58.8</a:t>
                      </a:r>
                      <a:r>
                        <a:rPr lang="ja-JP" sz="1400" b="1" kern="100" dirty="0" smtClean="0">
                          <a:effectLst/>
                          <a:latin typeface="HG丸ｺﾞｼｯｸM-PRO" panose="020F0600000000000000" pitchFamily="50" charset="-128"/>
                          <a:ea typeface="HG丸ｺﾞｼｯｸM-PRO" panose="020F0600000000000000" pitchFamily="50" charset="-128"/>
                          <a:cs typeface="Times New Roman"/>
                        </a:rPr>
                        <a:t>人</a:t>
                      </a:r>
                      <a:endParaRPr lang="ja-JP" sz="1400" kern="100" dirty="0">
                        <a:effectLst/>
                        <a:latin typeface="HG丸ｺﾞｼｯｸM-PRO" panose="020F0600000000000000" pitchFamily="50" charset="-128"/>
                        <a:ea typeface="HG丸ｺﾞｼｯｸM-PRO" panose="020F0600000000000000" pitchFamily="50" charset="-128"/>
                        <a:cs typeface="Times New Roman"/>
                      </a:endParaRPr>
                    </a:p>
                  </a:txBody>
                  <a:tcPr marL="68569" marR="68569" marT="0" marB="0" anchor="ctr"/>
                </a:tc>
                <a:tc>
                  <a:txBody>
                    <a:bodyPr/>
                    <a:lstStyle/>
                    <a:p>
                      <a:pPr algn="ctr">
                        <a:lnSpc>
                          <a:spcPts val="1400"/>
                        </a:lnSpc>
                        <a:spcAft>
                          <a:spcPts val="0"/>
                        </a:spcAft>
                      </a:pPr>
                      <a:r>
                        <a:rPr lang="en-US" altLang="ja-JP" sz="1400" b="1" kern="100" dirty="0" smtClean="0">
                          <a:effectLst/>
                          <a:latin typeface="HG丸ｺﾞｼｯｸM-PRO" panose="020F0600000000000000" pitchFamily="50" charset="-128"/>
                          <a:ea typeface="HG丸ｺﾞｼｯｸM-PRO" panose="020F0600000000000000" pitchFamily="50" charset="-128"/>
                          <a:cs typeface="Times New Roman"/>
                        </a:rPr>
                        <a:t>104</a:t>
                      </a:r>
                      <a:r>
                        <a:rPr lang="ja-JP" sz="1400" b="1" kern="100" dirty="0" smtClean="0">
                          <a:effectLst/>
                          <a:latin typeface="HG丸ｺﾞｼｯｸM-PRO" panose="020F0600000000000000" pitchFamily="50" charset="-128"/>
                          <a:ea typeface="HG丸ｺﾞｼｯｸM-PRO" panose="020F0600000000000000" pitchFamily="50" charset="-128"/>
                          <a:cs typeface="Times New Roman"/>
                        </a:rPr>
                        <a:t>％</a:t>
                      </a:r>
                      <a:endParaRPr lang="ja-JP" sz="1400" kern="100" dirty="0">
                        <a:effectLst/>
                        <a:latin typeface="HG丸ｺﾞｼｯｸM-PRO" panose="020F0600000000000000" pitchFamily="50" charset="-128"/>
                        <a:ea typeface="HG丸ｺﾞｼｯｸM-PRO" panose="020F0600000000000000" pitchFamily="50" charset="-128"/>
                        <a:cs typeface="Times New Roman"/>
                      </a:endParaRPr>
                    </a:p>
                  </a:txBody>
                  <a:tcPr marL="68569" marR="68569" marT="0" marB="0" anchor="ctr"/>
                </a:tc>
              </a:tr>
              <a:tr h="1058130">
                <a:tc>
                  <a:txBody>
                    <a:bodyPr/>
                    <a:lstStyle/>
                    <a:p>
                      <a:pPr algn="ctr">
                        <a:lnSpc>
                          <a:spcPts val="1400"/>
                        </a:lnSpc>
                        <a:spcAft>
                          <a:spcPts val="0"/>
                        </a:spcAft>
                      </a:pPr>
                      <a:r>
                        <a:rPr lang="ja-JP" sz="1600" b="1" kern="100" smtClean="0">
                          <a:effectLst/>
                          <a:latin typeface="HG丸ｺﾞｼｯｸM-PRO"/>
                          <a:cs typeface="Times New Roman"/>
                        </a:rPr>
                        <a:t>合計</a:t>
                      </a:r>
                      <a:endParaRPr lang="ja-JP" sz="1600" b="1" kern="100" dirty="0">
                        <a:effectLst/>
                        <a:latin typeface="HG丸ｺﾞｼｯｸM-PRO"/>
                        <a:cs typeface="Times New Roman"/>
                      </a:endParaRPr>
                    </a:p>
                  </a:txBody>
                  <a:tcPr marL="68569" marR="68569" marT="0" marB="0" anchor="ctr"/>
                </a:tc>
                <a:tc>
                  <a:txBody>
                    <a:bodyPr/>
                    <a:lstStyle/>
                    <a:p>
                      <a:pPr algn="ctr">
                        <a:lnSpc>
                          <a:spcPts val="1400"/>
                        </a:lnSpc>
                        <a:spcAft>
                          <a:spcPts val="0"/>
                        </a:spcAft>
                      </a:pPr>
                      <a:r>
                        <a:rPr lang="en-US" altLang="ja-JP" sz="1400" b="0" kern="100" dirty="0" smtClean="0">
                          <a:effectLst/>
                          <a:latin typeface="HG丸ｺﾞｼｯｸM-PRO" panose="020F0600000000000000" pitchFamily="50" charset="-128"/>
                          <a:ea typeface="HG丸ｺﾞｼｯｸM-PRO" panose="020F0600000000000000" pitchFamily="50" charset="-128"/>
                          <a:cs typeface="Times New Roman"/>
                        </a:rPr>
                        <a:t>1030.5</a:t>
                      </a:r>
                      <a:r>
                        <a:rPr lang="ja-JP" sz="1400" b="0" kern="100" dirty="0" smtClean="0">
                          <a:effectLst/>
                          <a:latin typeface="HG丸ｺﾞｼｯｸM-PRO" panose="020F0600000000000000" pitchFamily="50" charset="-128"/>
                          <a:ea typeface="HG丸ｺﾞｼｯｸM-PRO" panose="020F0600000000000000" pitchFamily="50" charset="-128"/>
                          <a:cs typeface="Times New Roman"/>
                        </a:rPr>
                        <a:t>人</a:t>
                      </a:r>
                      <a:endParaRPr lang="ja-JP" sz="1400" b="0" kern="100" dirty="0">
                        <a:effectLst/>
                        <a:latin typeface="HG丸ｺﾞｼｯｸM-PRO" panose="020F0600000000000000" pitchFamily="50" charset="-128"/>
                        <a:ea typeface="HG丸ｺﾞｼｯｸM-PRO" panose="020F0600000000000000" pitchFamily="50" charset="-128"/>
                        <a:cs typeface="Times New Roman"/>
                      </a:endParaRPr>
                    </a:p>
                  </a:txBody>
                  <a:tcPr marL="68569" marR="68569" marT="0" marB="0" anchor="ctr"/>
                </a:tc>
                <a:tc>
                  <a:txBody>
                    <a:bodyPr/>
                    <a:lstStyle/>
                    <a:p>
                      <a:pPr algn="ctr">
                        <a:lnSpc>
                          <a:spcPts val="1400"/>
                        </a:lnSpc>
                        <a:spcAft>
                          <a:spcPts val="0"/>
                        </a:spcAft>
                      </a:pPr>
                      <a:endParaRPr lang="ja-JP" sz="1400" kern="100" dirty="0">
                        <a:effectLst/>
                        <a:latin typeface="HG丸ｺﾞｼｯｸM-PRO" panose="020F0600000000000000" pitchFamily="50" charset="-128"/>
                        <a:ea typeface="HG丸ｺﾞｼｯｸM-PRO" panose="020F0600000000000000" pitchFamily="50" charset="-128"/>
                        <a:cs typeface="Times New Roman"/>
                      </a:endParaRPr>
                    </a:p>
                  </a:txBody>
                  <a:tcPr marL="68569" marR="68569" marT="0" marB="0" anchor="ctr">
                    <a:noFill/>
                  </a:tcPr>
                </a:tc>
                <a:tc>
                  <a:txBody>
                    <a:bodyPr/>
                    <a:lstStyle/>
                    <a:p>
                      <a:pPr algn="ctr">
                        <a:lnSpc>
                          <a:spcPts val="1400"/>
                        </a:lnSpc>
                        <a:spcAft>
                          <a:spcPts val="0"/>
                        </a:spcAft>
                      </a:pPr>
                      <a:r>
                        <a:rPr lang="en-US" altLang="ja-JP" sz="1400" b="0" kern="100" dirty="0" smtClean="0">
                          <a:effectLst/>
                          <a:latin typeface="HG丸ｺﾞｼｯｸM-PRO" panose="020F0600000000000000" pitchFamily="50" charset="-128"/>
                          <a:ea typeface="HG丸ｺﾞｼｯｸM-PRO" panose="020F0600000000000000" pitchFamily="50" charset="-128"/>
                          <a:cs typeface="Times New Roman"/>
                        </a:rPr>
                        <a:t>1004.4</a:t>
                      </a:r>
                      <a:r>
                        <a:rPr lang="ja-JP" sz="1400" b="0" kern="100" dirty="0" smtClean="0">
                          <a:effectLst/>
                          <a:latin typeface="HG丸ｺﾞｼｯｸM-PRO" panose="020F0600000000000000" pitchFamily="50" charset="-128"/>
                          <a:ea typeface="HG丸ｺﾞｼｯｸM-PRO" panose="020F0600000000000000" pitchFamily="50" charset="-128"/>
                          <a:cs typeface="Times New Roman"/>
                        </a:rPr>
                        <a:t>人</a:t>
                      </a:r>
                      <a:endParaRPr lang="ja-JP" sz="1400" b="0" kern="100" dirty="0">
                        <a:effectLst/>
                        <a:latin typeface="HG丸ｺﾞｼｯｸM-PRO" panose="020F0600000000000000" pitchFamily="50" charset="-128"/>
                        <a:ea typeface="HG丸ｺﾞｼｯｸM-PRO" panose="020F0600000000000000" pitchFamily="50" charset="-128"/>
                        <a:cs typeface="Times New Roman"/>
                      </a:endParaRPr>
                    </a:p>
                  </a:txBody>
                  <a:tcPr marL="68569" marR="68569" marT="0" marB="0" anchor="ctr"/>
                </a:tc>
                <a:tc>
                  <a:txBody>
                    <a:bodyPr/>
                    <a:lstStyle/>
                    <a:p>
                      <a:pPr algn="ctr">
                        <a:lnSpc>
                          <a:spcPts val="1400"/>
                        </a:lnSpc>
                        <a:spcAft>
                          <a:spcPts val="0"/>
                        </a:spcAft>
                      </a:pPr>
                      <a:endParaRPr lang="en-US" sz="1400" kern="100" dirty="0">
                        <a:effectLst/>
                        <a:latin typeface="HG丸ｺﾞｼｯｸM-PRO" panose="020F0600000000000000" pitchFamily="50" charset="-128"/>
                        <a:ea typeface="HG丸ｺﾞｼｯｸM-PRO" panose="020F0600000000000000" pitchFamily="50" charset="-128"/>
                        <a:cs typeface="Times New Roman"/>
                      </a:endParaRPr>
                    </a:p>
                  </a:txBody>
                  <a:tcPr marL="68569" marR="68569" marT="0" marB="0" anchor="ctr">
                    <a:noFill/>
                  </a:tcPr>
                </a:tc>
                <a:tc>
                  <a:txBody>
                    <a:bodyPr/>
                    <a:lstStyle/>
                    <a:p>
                      <a:pPr algn="ctr">
                        <a:lnSpc>
                          <a:spcPts val="1400"/>
                        </a:lnSpc>
                        <a:spcAft>
                          <a:spcPts val="0"/>
                        </a:spcAft>
                      </a:pPr>
                      <a:r>
                        <a:rPr lang="en-US" altLang="ja-JP" sz="1400" b="1" kern="100" dirty="0" smtClean="0">
                          <a:effectLst/>
                          <a:latin typeface="HG丸ｺﾞｼｯｸM-PRO" panose="020F0600000000000000" pitchFamily="50" charset="-128"/>
                          <a:ea typeface="HG丸ｺﾞｼｯｸM-PRO" panose="020F0600000000000000" pitchFamily="50" charset="-128"/>
                          <a:cs typeface="Times New Roman"/>
                        </a:rPr>
                        <a:t>1045.4</a:t>
                      </a:r>
                      <a:r>
                        <a:rPr lang="ja-JP" sz="1400" b="1" kern="100" dirty="0" smtClean="0">
                          <a:effectLst/>
                          <a:latin typeface="HG丸ｺﾞｼｯｸM-PRO" panose="020F0600000000000000" pitchFamily="50" charset="-128"/>
                          <a:ea typeface="HG丸ｺﾞｼｯｸM-PRO" panose="020F0600000000000000" pitchFamily="50" charset="-128"/>
                          <a:cs typeface="Times New Roman"/>
                        </a:rPr>
                        <a:t>人</a:t>
                      </a:r>
                      <a:endParaRPr lang="ja-JP" sz="1400" kern="100" dirty="0">
                        <a:effectLst/>
                        <a:latin typeface="HG丸ｺﾞｼｯｸM-PRO" panose="020F0600000000000000" pitchFamily="50" charset="-128"/>
                        <a:ea typeface="HG丸ｺﾞｼｯｸM-PRO" panose="020F0600000000000000" pitchFamily="50" charset="-128"/>
                        <a:cs typeface="Times New Roman"/>
                      </a:endParaRPr>
                    </a:p>
                  </a:txBody>
                  <a:tcPr marL="68569" marR="68569" marT="0" marB="0" anchor="ctr"/>
                </a:tc>
                <a:tc>
                  <a:txBody>
                    <a:bodyPr/>
                    <a:lstStyle/>
                    <a:p>
                      <a:pPr algn="ctr">
                        <a:lnSpc>
                          <a:spcPts val="1400"/>
                        </a:lnSpc>
                        <a:spcAft>
                          <a:spcPts val="0"/>
                        </a:spcAft>
                      </a:pPr>
                      <a:r>
                        <a:rPr lang="en-US" altLang="ja-JP" sz="1400" b="1" kern="100" dirty="0" smtClean="0">
                          <a:effectLst/>
                          <a:latin typeface="HG丸ｺﾞｼｯｸM-PRO" panose="020F0600000000000000" pitchFamily="50" charset="-128"/>
                          <a:ea typeface="HG丸ｺﾞｼｯｸM-PRO" panose="020F0600000000000000" pitchFamily="50" charset="-128"/>
                          <a:cs typeface="Times New Roman"/>
                        </a:rPr>
                        <a:t>104</a:t>
                      </a:r>
                      <a:r>
                        <a:rPr lang="ja-JP" sz="1400" b="1" kern="100" dirty="0" smtClean="0">
                          <a:effectLst/>
                          <a:latin typeface="HG丸ｺﾞｼｯｸM-PRO" panose="020F0600000000000000" pitchFamily="50" charset="-128"/>
                          <a:ea typeface="HG丸ｺﾞｼｯｸM-PRO" panose="020F0600000000000000" pitchFamily="50" charset="-128"/>
                          <a:cs typeface="Times New Roman"/>
                        </a:rPr>
                        <a:t>％</a:t>
                      </a:r>
                      <a:endParaRPr lang="ja-JP" sz="1400" kern="100" dirty="0">
                        <a:effectLst/>
                        <a:latin typeface="HG丸ｺﾞｼｯｸM-PRO" panose="020F0600000000000000" pitchFamily="50" charset="-128"/>
                        <a:ea typeface="HG丸ｺﾞｼｯｸM-PRO" panose="020F0600000000000000" pitchFamily="50" charset="-128"/>
                        <a:cs typeface="Times New Roman"/>
                      </a:endParaRPr>
                    </a:p>
                  </a:txBody>
                  <a:tcPr marL="68569" marR="68569" marT="0" marB="0" anchor="ctr"/>
                </a:tc>
              </a:tr>
            </a:tbl>
          </a:graphicData>
        </a:graphic>
      </p:graphicFrame>
      <p:sp>
        <p:nvSpPr>
          <p:cNvPr id="19518" name="AutoShape 6"/>
          <p:cNvSpPr>
            <a:spLocks noChangeArrowheads="1"/>
          </p:cNvSpPr>
          <p:nvPr/>
        </p:nvSpPr>
        <p:spPr bwMode="auto">
          <a:xfrm>
            <a:off x="5364163" y="3041650"/>
            <a:ext cx="247650" cy="739775"/>
          </a:xfrm>
          <a:prstGeom prst="rightArrow">
            <a:avLst>
              <a:gd name="adj1" fmla="val 50065"/>
              <a:gd name="adj2" fmla="val 51796"/>
            </a:avLst>
          </a:prstGeom>
          <a:solidFill>
            <a:srgbClr val="00B050"/>
          </a:solidFill>
          <a:ln w="9525">
            <a:solidFill>
              <a:srgbClr val="00B050"/>
            </a:solidFill>
            <a:miter lim="800000"/>
            <a:headEnd/>
            <a:tailEnd/>
          </a:ln>
        </p:spPr>
        <p:txBody>
          <a:bodyPr lIns="74295" tIns="8890" rIns="74295" bIns="8890"/>
          <a:lstStyle>
            <a:lvl1pPr eaLnBrk="0" hangingPunct="0">
              <a:spcBef>
                <a:spcPct val="20000"/>
              </a:spcBef>
              <a:buChar char="•"/>
              <a:defRPr kumimoji="1" sz="2800">
                <a:solidFill>
                  <a:schemeClr val="tx1"/>
                </a:solidFill>
                <a:latin typeface="ＭＳ Ｐゴシック" pitchFamily="50" charset="-128"/>
                <a:ea typeface="ＭＳ Ｐゴシック" pitchFamily="50" charset="-128"/>
              </a:defRPr>
            </a:lvl1pPr>
            <a:lvl2pPr marL="742950" indent="-285750" eaLnBrk="0" hangingPunct="0">
              <a:spcBef>
                <a:spcPct val="20000"/>
              </a:spcBef>
              <a:buChar char="–"/>
              <a:defRPr kumimoji="1" sz="24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0"/>
              </a:spcBef>
              <a:buFontTx/>
              <a:buNone/>
            </a:pPr>
            <a:endParaRPr lang="ja-JP" altLang="en-US" sz="1800">
              <a:latin typeface="Arial" charset="0"/>
            </a:endParaRPr>
          </a:p>
        </p:txBody>
      </p:sp>
      <p:sp>
        <p:nvSpPr>
          <p:cNvPr id="19519" name="AutoShape 6"/>
          <p:cNvSpPr>
            <a:spLocks noChangeArrowheads="1"/>
          </p:cNvSpPr>
          <p:nvPr/>
        </p:nvSpPr>
        <p:spPr bwMode="auto">
          <a:xfrm>
            <a:off x="3276600" y="2984500"/>
            <a:ext cx="247650" cy="739775"/>
          </a:xfrm>
          <a:prstGeom prst="rightArrow">
            <a:avLst>
              <a:gd name="adj1" fmla="val 50065"/>
              <a:gd name="adj2" fmla="val 51796"/>
            </a:avLst>
          </a:prstGeom>
          <a:solidFill>
            <a:srgbClr val="00B050"/>
          </a:solidFill>
          <a:ln w="9525">
            <a:solidFill>
              <a:srgbClr val="00B050"/>
            </a:solidFill>
            <a:miter lim="800000"/>
            <a:headEnd/>
            <a:tailEnd/>
          </a:ln>
        </p:spPr>
        <p:txBody>
          <a:bodyPr lIns="74295" tIns="8890" rIns="74295" bIns="8890"/>
          <a:lstStyle>
            <a:lvl1pPr eaLnBrk="0" hangingPunct="0">
              <a:spcBef>
                <a:spcPct val="20000"/>
              </a:spcBef>
              <a:buChar char="•"/>
              <a:defRPr kumimoji="1" sz="2800">
                <a:solidFill>
                  <a:schemeClr val="tx1"/>
                </a:solidFill>
                <a:latin typeface="ＭＳ Ｐゴシック" pitchFamily="50" charset="-128"/>
                <a:ea typeface="ＭＳ Ｐゴシック" pitchFamily="50" charset="-128"/>
              </a:defRPr>
            </a:lvl1pPr>
            <a:lvl2pPr marL="742950" indent="-285750" eaLnBrk="0" hangingPunct="0">
              <a:spcBef>
                <a:spcPct val="20000"/>
              </a:spcBef>
              <a:buChar char="–"/>
              <a:defRPr kumimoji="1" sz="24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0"/>
              </a:spcBef>
              <a:buFontTx/>
              <a:buNone/>
            </a:pPr>
            <a:endParaRPr lang="ja-JP" altLang="en-US" sz="1800">
              <a:latin typeface="Arial" charset="0"/>
            </a:endParaRPr>
          </a:p>
        </p:txBody>
      </p:sp>
    </p:spTree>
    <p:extLst>
      <p:ext uri="{BB962C8B-B14F-4D97-AF65-F5344CB8AC3E}">
        <p14:creationId xmlns:p14="http://schemas.microsoft.com/office/powerpoint/2010/main" val="384230405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スライド番号プレースホルダー 4"/>
          <p:cNvSpPr>
            <a:spLocks noGrp="1"/>
          </p:cNvSpPr>
          <p:nvPr>
            <p:ph type="sldNum" sz="quarter" idx="12"/>
          </p:nvPr>
        </p:nvSpPr>
        <p:spPr>
          <a:noFill/>
        </p:spPr>
        <p:txBody>
          <a:bodyPr/>
          <a:lstStyle>
            <a:lvl1pPr eaLnBrk="0" hangingPunct="0">
              <a:spcBef>
                <a:spcPct val="20000"/>
              </a:spcBef>
              <a:buChar char="•"/>
              <a:defRPr kumimoji="1" sz="2800">
                <a:solidFill>
                  <a:schemeClr val="tx1"/>
                </a:solidFill>
                <a:latin typeface="ＭＳ Ｐゴシック" pitchFamily="50" charset="-128"/>
                <a:ea typeface="ＭＳ Ｐゴシック" pitchFamily="50" charset="-128"/>
              </a:defRPr>
            </a:lvl1pPr>
            <a:lvl2pPr marL="742950" indent="-285750" eaLnBrk="0" hangingPunct="0">
              <a:spcBef>
                <a:spcPct val="20000"/>
              </a:spcBef>
              <a:buChar char="–"/>
              <a:defRPr kumimoji="1" sz="24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0"/>
              </a:spcBef>
              <a:buFontTx/>
              <a:buNone/>
            </a:pPr>
            <a:fld id="{7259E44E-6E8D-4290-A9DA-45E26C202436}" type="slidenum">
              <a:rPr lang="en-US" altLang="ja-JP" sz="1200" smtClean="0">
                <a:latin typeface="Arial" charset="0"/>
              </a:rPr>
              <a:pPr eaLnBrk="1" hangingPunct="1">
                <a:spcBef>
                  <a:spcPct val="0"/>
                </a:spcBef>
                <a:buFontTx/>
                <a:buNone/>
              </a:pPr>
              <a:t>24</a:t>
            </a:fld>
            <a:endParaRPr lang="en-US" altLang="ja-JP" sz="1200" smtClean="0">
              <a:latin typeface="Arial" charset="0"/>
            </a:endParaRPr>
          </a:p>
        </p:txBody>
      </p:sp>
      <p:sp>
        <p:nvSpPr>
          <p:cNvPr id="20482" name="タイトル 1"/>
          <p:cNvSpPr>
            <a:spLocks noGrp="1"/>
          </p:cNvSpPr>
          <p:nvPr>
            <p:ph type="title" idx="4294967295"/>
          </p:nvPr>
        </p:nvSpPr>
        <p:spPr>
          <a:xfrm>
            <a:off x="252000" y="252000"/>
            <a:ext cx="8640000" cy="720000"/>
          </a:xfrm>
        </p:spPr>
        <p:txBody>
          <a:bodyPr/>
          <a:lstStyle/>
          <a:p>
            <a:r>
              <a:rPr lang="ja-JP" altLang="en-US" sz="3600" b="1" dirty="0" smtClean="0">
                <a:latin typeface="メイリオ" panose="020B0604030504040204" pitchFamily="50" charset="-128"/>
                <a:ea typeface="メイリオ" panose="020B0604030504040204" pitchFamily="50" charset="-128"/>
              </a:rPr>
              <a:t>子法人：</a:t>
            </a:r>
            <a:r>
              <a:rPr lang="ja-JP" altLang="en-US" sz="3600" b="1" dirty="0" smtClean="0">
                <a:solidFill>
                  <a:srgbClr val="FF0000"/>
                </a:solidFill>
                <a:latin typeface="メイリオ" panose="020B0604030504040204" pitchFamily="50" charset="-128"/>
                <a:ea typeface="メイリオ" panose="020B0604030504040204" pitchFamily="50" charset="-128"/>
              </a:rPr>
              <a:t>みなみツーリスト</a:t>
            </a:r>
            <a:r>
              <a:rPr lang="ja-JP" altLang="en-US" sz="3600" b="1" dirty="0" smtClean="0">
                <a:latin typeface="メイリオ" panose="020B0604030504040204" pitchFamily="50" charset="-128"/>
                <a:ea typeface="メイリオ" panose="020B0604030504040204" pitchFamily="50" charset="-128"/>
              </a:rPr>
              <a:t>（</a:t>
            </a:r>
            <a:r>
              <a:rPr lang="en-US" altLang="ja-JP" sz="3600" b="1" dirty="0" smtClean="0">
                <a:latin typeface="メイリオ" panose="020B0604030504040204" pitchFamily="50" charset="-128"/>
                <a:ea typeface="メイリオ" panose="020B0604030504040204" pitchFamily="50" charset="-128"/>
              </a:rPr>
              <a:t>P16</a:t>
            </a:r>
            <a:r>
              <a:rPr lang="ja-JP" altLang="en-US" sz="3600" b="1" dirty="0" smtClean="0">
                <a:latin typeface="メイリオ" panose="020B0604030504040204" pitchFamily="50" charset="-128"/>
                <a:ea typeface="メイリオ" panose="020B0604030504040204" pitchFamily="50" charset="-128"/>
              </a:rPr>
              <a:t>）</a:t>
            </a:r>
          </a:p>
        </p:txBody>
      </p:sp>
      <p:sp>
        <p:nvSpPr>
          <p:cNvPr id="20484" name="正方形/長方形 2"/>
          <p:cNvSpPr>
            <a:spLocks noChangeArrowheads="1"/>
          </p:cNvSpPr>
          <p:nvPr/>
        </p:nvSpPr>
        <p:spPr bwMode="auto">
          <a:xfrm>
            <a:off x="4448175" y="3244850"/>
            <a:ext cx="2476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kumimoji="1" sz="2800">
                <a:solidFill>
                  <a:schemeClr val="tx1"/>
                </a:solidFill>
                <a:latin typeface="ＭＳ Ｐゴシック" pitchFamily="50" charset="-128"/>
                <a:ea typeface="ＭＳ Ｐゴシック" pitchFamily="50" charset="-128"/>
              </a:defRPr>
            </a:lvl1pPr>
            <a:lvl2pPr marL="742950" indent="-285750" eaLnBrk="0" hangingPunct="0">
              <a:spcBef>
                <a:spcPct val="20000"/>
              </a:spcBef>
              <a:buChar char="–"/>
              <a:defRPr kumimoji="1" sz="24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0"/>
              </a:spcBef>
              <a:buFontTx/>
              <a:buNone/>
            </a:pPr>
            <a:r>
              <a:rPr lang="en-US" altLang="ja-JP" sz="1800" b="1">
                <a:latin typeface="Arial" charset="0"/>
              </a:rPr>
              <a:t> </a:t>
            </a:r>
            <a:endParaRPr lang="ja-JP" altLang="ja-JP" sz="1800">
              <a:latin typeface="Arial" charset="0"/>
            </a:endParaRPr>
          </a:p>
        </p:txBody>
      </p:sp>
      <p:sp>
        <p:nvSpPr>
          <p:cNvPr id="20489" name="テキスト ボックス 6"/>
          <p:cNvSpPr txBox="1">
            <a:spLocks noChangeArrowheads="1"/>
          </p:cNvSpPr>
          <p:nvPr/>
        </p:nvSpPr>
        <p:spPr bwMode="auto">
          <a:xfrm>
            <a:off x="1223628" y="1398361"/>
            <a:ext cx="6696744" cy="1477328"/>
          </a:xfrm>
          <a:prstGeom prst="rect">
            <a:avLst/>
          </a:prstGeom>
          <a:solidFill>
            <a:srgbClr val="FFFFFF"/>
          </a:solidFill>
          <a:ln w="9525">
            <a:solidFill>
              <a:schemeClr val="tx1"/>
            </a:solidFill>
            <a:miter lim="800000"/>
            <a:headEnd/>
            <a:tailEnd/>
          </a:ln>
          <a:extLst/>
        </p:spPr>
        <p:txBody>
          <a:bodyPr wrap="square">
            <a:spAutoFit/>
          </a:bodyPr>
          <a:lstStyle>
            <a:lvl1pPr eaLnBrk="0" hangingPunct="0">
              <a:spcBef>
                <a:spcPct val="20000"/>
              </a:spcBef>
              <a:buChar char="•"/>
              <a:defRPr kumimoji="1" sz="2800">
                <a:solidFill>
                  <a:schemeClr val="tx1"/>
                </a:solidFill>
                <a:latin typeface="ＭＳ Ｐゴシック" pitchFamily="50" charset="-128"/>
                <a:ea typeface="ＭＳ Ｐゴシック" pitchFamily="50" charset="-128"/>
              </a:defRPr>
            </a:lvl1pPr>
            <a:lvl2pPr marL="742950" indent="-285750" eaLnBrk="0" hangingPunct="0">
              <a:spcBef>
                <a:spcPct val="20000"/>
              </a:spcBef>
              <a:buChar char="–"/>
              <a:defRPr kumimoji="1" sz="24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0"/>
              </a:spcBef>
              <a:buFontTx/>
              <a:buNone/>
            </a:pPr>
            <a:endParaRPr lang="en-US" altLang="ja-JP" sz="1800" dirty="0" smtClean="0">
              <a:latin typeface="Arial" charset="0"/>
            </a:endParaRPr>
          </a:p>
          <a:p>
            <a:pPr eaLnBrk="1" hangingPunct="1">
              <a:spcBef>
                <a:spcPct val="0"/>
              </a:spcBef>
              <a:buFontTx/>
              <a:buNone/>
            </a:pPr>
            <a:r>
              <a:rPr lang="ja-JP" altLang="en-US" sz="1800" dirty="0" smtClean="0">
                <a:latin typeface="Arial" charset="0"/>
              </a:rPr>
              <a:t>新型</a:t>
            </a:r>
            <a:r>
              <a:rPr lang="ja-JP" altLang="en-US" sz="1800" dirty="0">
                <a:latin typeface="Arial" charset="0"/>
              </a:rPr>
              <a:t>コロナウイルス感染症の影響をうけ</a:t>
            </a:r>
            <a:r>
              <a:rPr lang="ja-JP" altLang="en-US" sz="1800" dirty="0" smtClean="0">
                <a:latin typeface="Arial" charset="0"/>
              </a:rPr>
              <a:t>、事業収入が大幅に減収し、事業</a:t>
            </a:r>
            <a:r>
              <a:rPr lang="ja-JP" altLang="en-US" sz="1800" dirty="0">
                <a:latin typeface="Arial" charset="0"/>
              </a:rPr>
              <a:t>継続に必要な収入の見込みが</a:t>
            </a:r>
            <a:r>
              <a:rPr lang="ja-JP" altLang="en-US" sz="1800" dirty="0" smtClean="0">
                <a:latin typeface="Arial" charset="0"/>
              </a:rPr>
              <a:t>立たない状況と</a:t>
            </a:r>
            <a:r>
              <a:rPr lang="ja-JP" altLang="en-US" sz="1800" dirty="0">
                <a:latin typeface="Arial" charset="0"/>
              </a:rPr>
              <a:t>なり</a:t>
            </a:r>
            <a:r>
              <a:rPr lang="ja-JP" altLang="en-US" sz="1800" dirty="0" smtClean="0">
                <a:latin typeface="Arial" charset="0"/>
              </a:rPr>
              <a:t>、</a:t>
            </a:r>
            <a:endParaRPr lang="en-US" altLang="ja-JP" sz="1800" dirty="0" smtClean="0">
              <a:latin typeface="Arial" charset="0"/>
            </a:endParaRPr>
          </a:p>
          <a:p>
            <a:pPr eaLnBrk="1" hangingPunct="1">
              <a:spcBef>
                <a:spcPct val="0"/>
              </a:spcBef>
              <a:buFontTx/>
              <a:buNone/>
            </a:pPr>
            <a:r>
              <a:rPr lang="ja-JP" altLang="en-US" sz="1800" dirty="0" smtClean="0">
                <a:latin typeface="Arial" charset="0"/>
              </a:rPr>
              <a:t>みなみ</a:t>
            </a:r>
            <a:r>
              <a:rPr lang="ja-JP" altLang="en-US" sz="1800" dirty="0">
                <a:latin typeface="Arial" charset="0"/>
              </a:rPr>
              <a:t>ツーリストは、</a:t>
            </a:r>
            <a:r>
              <a:rPr lang="en-US" altLang="ja-JP" sz="1800" dirty="0">
                <a:latin typeface="Arial" charset="0"/>
              </a:rPr>
              <a:t>2021</a:t>
            </a:r>
            <a:r>
              <a:rPr lang="ja-JP" altLang="en-US" sz="1800" dirty="0">
                <a:latin typeface="Arial" charset="0"/>
              </a:rPr>
              <a:t>年</a:t>
            </a:r>
            <a:r>
              <a:rPr lang="en-US" altLang="ja-JP" sz="1800" dirty="0">
                <a:latin typeface="Arial" charset="0"/>
              </a:rPr>
              <a:t>1</a:t>
            </a:r>
            <a:r>
              <a:rPr lang="ja-JP" altLang="en-US" sz="1800" dirty="0">
                <a:latin typeface="Arial" charset="0"/>
              </a:rPr>
              <a:t>月末で旅行業を廃業しました。</a:t>
            </a:r>
          </a:p>
          <a:p>
            <a:pPr eaLnBrk="1" hangingPunct="1">
              <a:spcBef>
                <a:spcPct val="0"/>
              </a:spcBef>
              <a:buFontTx/>
              <a:buNone/>
            </a:pPr>
            <a:endParaRPr lang="ja-JP" altLang="en-US" sz="1800" dirty="0">
              <a:latin typeface="Arial" charset="0"/>
            </a:endParaRPr>
          </a:p>
        </p:txBody>
      </p:sp>
      <p:graphicFrame>
        <p:nvGraphicFramePr>
          <p:cNvPr id="2" name="表 1"/>
          <p:cNvGraphicFramePr>
            <a:graphicFrameLocks noGrp="1"/>
          </p:cNvGraphicFramePr>
          <p:nvPr>
            <p:extLst>
              <p:ext uri="{D42A27DB-BD31-4B8C-83A1-F6EECF244321}">
                <p14:modId xmlns:p14="http://schemas.microsoft.com/office/powerpoint/2010/main" val="3218672106"/>
              </p:ext>
            </p:extLst>
          </p:nvPr>
        </p:nvGraphicFramePr>
        <p:xfrm>
          <a:off x="951409" y="3302050"/>
          <a:ext cx="7488832" cy="1828800"/>
        </p:xfrm>
        <a:graphic>
          <a:graphicData uri="http://schemas.openxmlformats.org/drawingml/2006/table">
            <a:tbl>
              <a:tblPr firstRow="1" bandRow="1">
                <a:tableStyleId>{21E4AEA4-8DFA-4A89-87EB-49C32662AFE0}</a:tableStyleId>
              </a:tblPr>
              <a:tblGrid>
                <a:gridCol w="1820391"/>
                <a:gridCol w="1440160"/>
                <a:gridCol w="1368152"/>
                <a:gridCol w="1296144"/>
                <a:gridCol w="1563985"/>
              </a:tblGrid>
              <a:tr h="0">
                <a:tc>
                  <a:txBody>
                    <a:bodyPr/>
                    <a:lstStyle/>
                    <a:p>
                      <a:r>
                        <a:rPr kumimoji="1" lang="ja-JP" altLang="en-US" sz="1600" dirty="0" smtClean="0"/>
                        <a:t>決算状況</a:t>
                      </a:r>
                      <a:endParaRPr kumimoji="1" lang="ja-JP" altLang="en-US" sz="1600" dirty="0"/>
                    </a:p>
                  </a:txBody>
                  <a:tcPr>
                    <a:lnR w="12700" cap="flat" cmpd="sng" algn="ctr">
                      <a:solidFill>
                        <a:schemeClr val="accent3"/>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2017</a:t>
                      </a:r>
                      <a:r>
                        <a:rPr kumimoji="1" lang="ja-JP" altLang="en-US" dirty="0" smtClean="0"/>
                        <a:t>年度</a:t>
                      </a:r>
                      <a:endParaRPr kumimoji="1" lang="ja-JP" altLang="en-US" dirty="0"/>
                    </a:p>
                  </a:txBody>
                  <a:tcP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2018</a:t>
                      </a:r>
                      <a:r>
                        <a:rPr kumimoji="1" lang="ja-JP" altLang="en-US" dirty="0" smtClean="0"/>
                        <a:t>年度</a:t>
                      </a:r>
                      <a:endParaRPr kumimoji="1" lang="ja-JP" altLang="en-US" dirty="0"/>
                    </a:p>
                  </a:txBody>
                  <a:tcP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b="0" dirty="0" smtClean="0"/>
                        <a:t>2019</a:t>
                      </a:r>
                      <a:r>
                        <a:rPr kumimoji="1" lang="ja-JP" altLang="en-US" b="0" dirty="0" smtClean="0"/>
                        <a:t>年度</a:t>
                      </a:r>
                      <a:endParaRPr kumimoji="1" lang="ja-JP" altLang="en-US" b="0" dirty="0"/>
                    </a:p>
                  </a:txBody>
                  <a:tcP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dirty="0" smtClean="0"/>
                        <a:t>2020</a:t>
                      </a:r>
                      <a:r>
                        <a:rPr kumimoji="1" lang="ja-JP" altLang="en-US" dirty="0" smtClean="0"/>
                        <a:t>年度</a:t>
                      </a:r>
                      <a:endParaRPr kumimoji="1" lang="ja-JP" altLang="en-US" dirty="0"/>
                    </a:p>
                  </a:txBody>
                  <a:tcPr>
                    <a:lnL w="12700" cap="flat" cmpd="sng" algn="ctr">
                      <a:solidFill>
                        <a:schemeClr val="accent3"/>
                      </a:solidFill>
                      <a:prstDash val="solid"/>
                      <a:round/>
                      <a:headEnd type="none" w="med" len="med"/>
                      <a:tailEnd type="none" w="med" len="med"/>
                    </a:lnL>
                  </a:tcPr>
                </a:tc>
              </a:tr>
              <a:tr h="363360">
                <a:tc>
                  <a:txBody>
                    <a:bodyPr/>
                    <a:lstStyle/>
                    <a:p>
                      <a:r>
                        <a:rPr kumimoji="1" lang="ja-JP" altLang="en-US" sz="1800" dirty="0" smtClean="0"/>
                        <a:t>売上高</a:t>
                      </a:r>
                      <a:endParaRPr kumimoji="1" lang="ja-JP" altLang="en-US" sz="1800" dirty="0"/>
                    </a:p>
                  </a:txBody>
                  <a:tcPr>
                    <a:lnR w="12700" cap="flat" cmpd="sng" algn="ctr">
                      <a:solidFill>
                        <a:schemeClr val="accent3"/>
                      </a:solidFill>
                      <a:prstDash val="solid"/>
                      <a:round/>
                      <a:headEnd type="none" w="med" len="med"/>
                      <a:tailEnd type="none" w="med" len="med"/>
                    </a:lnR>
                  </a:tcPr>
                </a:tc>
                <a:tc>
                  <a:txBody>
                    <a:bodyPr/>
                    <a:lstStyle/>
                    <a:p>
                      <a:pPr algn="r"/>
                      <a:r>
                        <a:rPr kumimoji="1" lang="en-US" altLang="ja-JP" b="0" dirty="0" smtClean="0">
                          <a:solidFill>
                            <a:schemeClr val="tx1"/>
                          </a:solidFill>
                        </a:rPr>
                        <a:t>5392</a:t>
                      </a:r>
                      <a:r>
                        <a:rPr kumimoji="1" lang="ja-JP" altLang="en-US" b="0" dirty="0" smtClean="0">
                          <a:solidFill>
                            <a:schemeClr val="tx1"/>
                          </a:solidFill>
                        </a:rPr>
                        <a:t>万円</a:t>
                      </a:r>
                      <a:endParaRPr kumimoji="1" lang="ja-JP" altLang="en-US" b="0" dirty="0">
                        <a:solidFill>
                          <a:schemeClr val="tx1"/>
                        </a:solidFill>
                      </a:endParaRPr>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tcPr>
                </a:tc>
                <a:tc>
                  <a:txBody>
                    <a:bodyPr/>
                    <a:lstStyle/>
                    <a:p>
                      <a:pPr algn="r"/>
                      <a:r>
                        <a:rPr kumimoji="1" lang="en-US" altLang="ja-JP" b="0" dirty="0" smtClean="0">
                          <a:solidFill>
                            <a:schemeClr val="tx1"/>
                          </a:solidFill>
                        </a:rPr>
                        <a:t>5247</a:t>
                      </a:r>
                      <a:r>
                        <a:rPr kumimoji="1" lang="ja-JP" altLang="en-US" b="0" dirty="0" smtClean="0">
                          <a:solidFill>
                            <a:schemeClr val="tx1"/>
                          </a:solidFill>
                        </a:rPr>
                        <a:t>万円</a:t>
                      </a:r>
                      <a:endParaRPr kumimoji="1" lang="ja-JP" altLang="en-US" b="0" dirty="0">
                        <a:solidFill>
                          <a:schemeClr val="tx1"/>
                        </a:solidFill>
                      </a:endParaRPr>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tcPr>
                </a:tc>
                <a:tc>
                  <a:txBody>
                    <a:bodyPr/>
                    <a:lstStyle/>
                    <a:p>
                      <a:pPr algn="r"/>
                      <a:r>
                        <a:rPr kumimoji="1" lang="en-US" altLang="ja-JP" b="0" dirty="0" smtClean="0">
                          <a:solidFill>
                            <a:schemeClr val="tx1"/>
                          </a:solidFill>
                        </a:rPr>
                        <a:t>4224</a:t>
                      </a:r>
                      <a:r>
                        <a:rPr kumimoji="1" lang="ja-JP" altLang="en-US" b="0" dirty="0" smtClean="0">
                          <a:solidFill>
                            <a:schemeClr val="tx1"/>
                          </a:solidFill>
                        </a:rPr>
                        <a:t>万円</a:t>
                      </a:r>
                      <a:endParaRPr kumimoji="1" lang="ja-JP" altLang="en-US" b="0" dirty="0">
                        <a:solidFill>
                          <a:schemeClr val="tx1"/>
                        </a:solidFill>
                      </a:endParaRPr>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tcPr>
                </a:tc>
                <a:tc>
                  <a:txBody>
                    <a:bodyPr/>
                    <a:lstStyle/>
                    <a:p>
                      <a:pPr algn="r"/>
                      <a:r>
                        <a:rPr kumimoji="1" lang="en-US" altLang="ja-JP" b="1" dirty="0" smtClean="0">
                          <a:solidFill>
                            <a:schemeClr val="tx1"/>
                          </a:solidFill>
                        </a:rPr>
                        <a:t>1018</a:t>
                      </a:r>
                      <a:r>
                        <a:rPr kumimoji="1" lang="ja-JP" altLang="en-US" b="1" dirty="0" smtClean="0">
                          <a:solidFill>
                            <a:schemeClr val="tx1"/>
                          </a:solidFill>
                        </a:rPr>
                        <a:t>万円</a:t>
                      </a:r>
                      <a:endParaRPr kumimoji="1" lang="ja-JP" altLang="en-US" b="1" dirty="0">
                        <a:solidFill>
                          <a:schemeClr val="tx1"/>
                        </a:solidFill>
                      </a:endParaRPr>
                    </a:p>
                  </a:txBody>
                  <a:tcPr anchor="ctr">
                    <a:lnL w="12700" cap="flat" cmpd="sng" algn="ctr">
                      <a:solidFill>
                        <a:schemeClr val="accent3"/>
                      </a:solidFill>
                      <a:prstDash val="solid"/>
                      <a:round/>
                      <a:headEnd type="none" w="med" len="med"/>
                      <a:tailEnd type="none" w="med" len="med"/>
                    </a:lnL>
                  </a:tcPr>
                </a:tc>
              </a:tr>
              <a:tr h="0">
                <a:tc>
                  <a:txBody>
                    <a:bodyPr/>
                    <a:lstStyle/>
                    <a:p>
                      <a:r>
                        <a:rPr kumimoji="1" lang="ja-JP" altLang="en-US" dirty="0" smtClean="0"/>
                        <a:t>営業利益</a:t>
                      </a:r>
                      <a:endParaRPr kumimoji="1" lang="ja-JP" altLang="en-US" dirty="0"/>
                    </a:p>
                  </a:txBody>
                  <a:tcPr>
                    <a:lnR w="12700" cap="flat" cmpd="sng" algn="ctr">
                      <a:solidFill>
                        <a:schemeClr val="accent3"/>
                      </a:solidFill>
                      <a:prstDash val="solid"/>
                      <a:round/>
                      <a:headEnd type="none" w="med" len="med"/>
                      <a:tailEnd type="none" w="med" len="med"/>
                    </a:lnR>
                  </a:tcPr>
                </a:tc>
                <a:tc>
                  <a:txBody>
                    <a:bodyPr/>
                    <a:lstStyle/>
                    <a:p>
                      <a:pPr algn="r"/>
                      <a:r>
                        <a:rPr kumimoji="1" lang="en-US" altLang="ja-JP" b="0" dirty="0" smtClean="0">
                          <a:solidFill>
                            <a:schemeClr val="tx1"/>
                          </a:solidFill>
                        </a:rPr>
                        <a:t>12</a:t>
                      </a:r>
                      <a:r>
                        <a:rPr kumimoji="1" lang="ja-JP" altLang="en-US" b="0" dirty="0" smtClean="0">
                          <a:solidFill>
                            <a:schemeClr val="tx1"/>
                          </a:solidFill>
                        </a:rPr>
                        <a:t>万円</a:t>
                      </a:r>
                      <a:endParaRPr kumimoji="1" lang="ja-JP" altLang="en-US" b="0" dirty="0">
                        <a:solidFill>
                          <a:schemeClr val="tx1"/>
                        </a:solidFill>
                      </a:endParaRPr>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tcPr>
                </a:tc>
                <a:tc>
                  <a:txBody>
                    <a:bodyPr/>
                    <a:lstStyle/>
                    <a:p>
                      <a:pPr algn="r"/>
                      <a:r>
                        <a:rPr kumimoji="1" lang="ja-JP" altLang="en-US" b="0" dirty="0" smtClean="0">
                          <a:solidFill>
                            <a:schemeClr val="tx1"/>
                          </a:solidFill>
                        </a:rPr>
                        <a:t>▲</a:t>
                      </a:r>
                      <a:r>
                        <a:rPr kumimoji="1" lang="en-US" altLang="ja-JP" b="0" dirty="0" smtClean="0">
                          <a:solidFill>
                            <a:schemeClr val="tx1"/>
                          </a:solidFill>
                        </a:rPr>
                        <a:t>90</a:t>
                      </a:r>
                      <a:r>
                        <a:rPr kumimoji="1" lang="ja-JP" altLang="en-US" b="0" dirty="0" smtClean="0">
                          <a:solidFill>
                            <a:schemeClr val="tx1"/>
                          </a:solidFill>
                        </a:rPr>
                        <a:t>万円</a:t>
                      </a:r>
                      <a:endParaRPr kumimoji="1" lang="ja-JP" altLang="en-US" b="0" dirty="0">
                        <a:solidFill>
                          <a:schemeClr val="tx1"/>
                        </a:solidFill>
                      </a:endParaRPr>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tcPr>
                </a:tc>
                <a:tc>
                  <a:txBody>
                    <a:bodyPr/>
                    <a:lstStyle/>
                    <a:p>
                      <a:pPr algn="r"/>
                      <a:r>
                        <a:rPr kumimoji="1" lang="ja-JP" altLang="en-US" b="0" dirty="0" smtClean="0">
                          <a:solidFill>
                            <a:schemeClr val="tx1"/>
                          </a:solidFill>
                        </a:rPr>
                        <a:t>▲</a:t>
                      </a:r>
                      <a:r>
                        <a:rPr kumimoji="1" lang="en-US" altLang="ja-JP" b="0" dirty="0" smtClean="0">
                          <a:solidFill>
                            <a:schemeClr val="tx1"/>
                          </a:solidFill>
                        </a:rPr>
                        <a:t>185</a:t>
                      </a:r>
                      <a:r>
                        <a:rPr kumimoji="1" lang="ja-JP" altLang="en-US" b="0" dirty="0" smtClean="0">
                          <a:solidFill>
                            <a:schemeClr val="tx1"/>
                          </a:solidFill>
                        </a:rPr>
                        <a:t>万円</a:t>
                      </a:r>
                      <a:endParaRPr kumimoji="1" lang="ja-JP" altLang="en-US" b="0" dirty="0">
                        <a:solidFill>
                          <a:schemeClr val="tx1"/>
                        </a:solidFill>
                      </a:endParaRPr>
                    </a:p>
                  </a:txBody>
                  <a:tcPr anchor="ct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tcPr>
                </a:tc>
                <a:tc>
                  <a:txBody>
                    <a:bodyPr/>
                    <a:lstStyle/>
                    <a:p>
                      <a:pPr algn="r"/>
                      <a:r>
                        <a:rPr kumimoji="1" lang="ja-JP" altLang="en-US" b="1" dirty="0" smtClean="0">
                          <a:solidFill>
                            <a:schemeClr val="tx1"/>
                          </a:solidFill>
                        </a:rPr>
                        <a:t>▲</a:t>
                      </a:r>
                      <a:r>
                        <a:rPr kumimoji="1" lang="en-US" altLang="ja-JP" b="1" dirty="0" smtClean="0">
                          <a:solidFill>
                            <a:schemeClr val="tx1"/>
                          </a:solidFill>
                        </a:rPr>
                        <a:t>580</a:t>
                      </a:r>
                      <a:r>
                        <a:rPr kumimoji="1" lang="ja-JP" altLang="en-US" b="1" dirty="0" smtClean="0">
                          <a:solidFill>
                            <a:schemeClr val="tx1"/>
                          </a:solidFill>
                        </a:rPr>
                        <a:t>万円</a:t>
                      </a:r>
                      <a:endParaRPr kumimoji="1" lang="ja-JP" altLang="en-US" b="1" dirty="0">
                        <a:solidFill>
                          <a:schemeClr val="tx1"/>
                        </a:solidFill>
                      </a:endParaRPr>
                    </a:p>
                  </a:txBody>
                  <a:tcPr anchor="ctr">
                    <a:lnL w="12700" cap="flat" cmpd="sng" algn="ctr">
                      <a:solidFill>
                        <a:schemeClr val="accent3"/>
                      </a:solidFill>
                      <a:prstDash val="solid"/>
                      <a:round/>
                      <a:headEnd type="none" w="med" len="med"/>
                      <a:tailEnd type="none" w="med" len="med"/>
                    </a:lnL>
                  </a:tcPr>
                </a:tc>
              </a:tr>
              <a:tr h="0">
                <a:tc>
                  <a:txBody>
                    <a:bodyPr/>
                    <a:lstStyle/>
                    <a:p>
                      <a:r>
                        <a:rPr kumimoji="1" lang="ja-JP" altLang="en-US" dirty="0" smtClean="0"/>
                        <a:t>経常利益</a:t>
                      </a:r>
                      <a:endParaRPr kumimoji="1" lang="ja-JP" altLang="en-US" dirty="0"/>
                    </a:p>
                  </a:txBody>
                  <a:tcPr>
                    <a:lnR w="12700" cap="flat" cmpd="sng" algn="ctr">
                      <a:solidFill>
                        <a:schemeClr val="accent3"/>
                      </a:solidFill>
                      <a:prstDash val="solid"/>
                      <a:round/>
                      <a:headEnd type="none" w="med" len="med"/>
                      <a:tailEnd type="none" w="med" len="med"/>
                    </a:lnR>
                  </a:tcPr>
                </a:tc>
                <a:tc>
                  <a:txBody>
                    <a:bodyPr/>
                    <a:lstStyle/>
                    <a:p>
                      <a:pPr algn="r"/>
                      <a:r>
                        <a:rPr kumimoji="1" lang="en-US" altLang="ja-JP" b="0" dirty="0" smtClean="0">
                          <a:solidFill>
                            <a:schemeClr val="tx1"/>
                          </a:solidFill>
                        </a:rPr>
                        <a:t>5</a:t>
                      </a:r>
                      <a:r>
                        <a:rPr kumimoji="1" lang="ja-JP" altLang="en-US" b="0" dirty="0" smtClean="0">
                          <a:solidFill>
                            <a:schemeClr val="tx1"/>
                          </a:solidFill>
                        </a:rPr>
                        <a:t>万円</a:t>
                      </a:r>
                      <a:endParaRPr kumimoji="1" lang="ja-JP" altLang="en-US" b="0" dirty="0">
                        <a:solidFill>
                          <a:schemeClr val="tx1"/>
                        </a:solidFill>
                      </a:endParaRPr>
                    </a:p>
                  </a:txBody>
                  <a:tcP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tcPr>
                </a:tc>
                <a:tc>
                  <a:txBody>
                    <a:bodyPr/>
                    <a:lstStyle/>
                    <a:p>
                      <a:pPr algn="r"/>
                      <a:r>
                        <a:rPr kumimoji="1" lang="ja-JP" altLang="en-US" b="0" dirty="0" smtClean="0">
                          <a:solidFill>
                            <a:schemeClr val="tx1"/>
                          </a:solidFill>
                        </a:rPr>
                        <a:t>▲</a:t>
                      </a:r>
                      <a:r>
                        <a:rPr kumimoji="1" lang="en-US" altLang="ja-JP" b="0" dirty="0" smtClean="0">
                          <a:solidFill>
                            <a:schemeClr val="tx1"/>
                          </a:solidFill>
                        </a:rPr>
                        <a:t>111</a:t>
                      </a:r>
                      <a:r>
                        <a:rPr kumimoji="1" lang="ja-JP" altLang="en-US" b="0" dirty="0" smtClean="0">
                          <a:solidFill>
                            <a:schemeClr val="tx1"/>
                          </a:solidFill>
                        </a:rPr>
                        <a:t>万円</a:t>
                      </a:r>
                      <a:endParaRPr kumimoji="1" lang="ja-JP" altLang="en-US" b="0" dirty="0">
                        <a:solidFill>
                          <a:schemeClr val="tx1"/>
                        </a:solidFill>
                      </a:endParaRPr>
                    </a:p>
                  </a:txBody>
                  <a:tcP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tcPr>
                </a:tc>
                <a:tc>
                  <a:txBody>
                    <a:bodyPr/>
                    <a:lstStyle/>
                    <a:p>
                      <a:pPr algn="r"/>
                      <a:r>
                        <a:rPr kumimoji="1" lang="ja-JP" altLang="en-US" b="0" dirty="0" smtClean="0">
                          <a:solidFill>
                            <a:schemeClr val="tx1"/>
                          </a:solidFill>
                        </a:rPr>
                        <a:t>▲</a:t>
                      </a:r>
                      <a:r>
                        <a:rPr kumimoji="1" lang="en-US" altLang="ja-JP" b="0" dirty="0" smtClean="0">
                          <a:solidFill>
                            <a:schemeClr val="tx1"/>
                          </a:solidFill>
                        </a:rPr>
                        <a:t>189</a:t>
                      </a:r>
                      <a:r>
                        <a:rPr kumimoji="1" lang="ja-JP" altLang="en-US" b="0" dirty="0" smtClean="0">
                          <a:solidFill>
                            <a:schemeClr val="tx1"/>
                          </a:solidFill>
                        </a:rPr>
                        <a:t>万円</a:t>
                      </a:r>
                      <a:endParaRPr kumimoji="1" lang="ja-JP" altLang="en-US" b="0" dirty="0">
                        <a:solidFill>
                          <a:schemeClr val="tx1"/>
                        </a:solidFill>
                      </a:endParaRPr>
                    </a:p>
                  </a:txBody>
                  <a:tcP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tcPr>
                </a:tc>
                <a:tc>
                  <a:txBody>
                    <a:bodyPr/>
                    <a:lstStyle/>
                    <a:p>
                      <a:pPr algn="r"/>
                      <a:r>
                        <a:rPr kumimoji="1" lang="ja-JP" altLang="en-US" b="1" dirty="0" smtClean="0">
                          <a:solidFill>
                            <a:schemeClr val="tx1"/>
                          </a:solidFill>
                        </a:rPr>
                        <a:t>▲</a:t>
                      </a:r>
                      <a:r>
                        <a:rPr kumimoji="1" lang="en-US" altLang="ja-JP" b="1" dirty="0" smtClean="0">
                          <a:solidFill>
                            <a:schemeClr val="tx1"/>
                          </a:solidFill>
                        </a:rPr>
                        <a:t>581</a:t>
                      </a:r>
                      <a:r>
                        <a:rPr kumimoji="1" lang="ja-JP" altLang="en-US" b="1" dirty="0" smtClean="0">
                          <a:solidFill>
                            <a:schemeClr val="tx1"/>
                          </a:solidFill>
                        </a:rPr>
                        <a:t>万円</a:t>
                      </a:r>
                      <a:endParaRPr kumimoji="1" lang="ja-JP" altLang="en-US" b="1" dirty="0">
                        <a:solidFill>
                          <a:schemeClr val="tx1"/>
                        </a:solidFill>
                      </a:endParaRPr>
                    </a:p>
                  </a:txBody>
                  <a:tcPr>
                    <a:lnL w="12700" cap="flat" cmpd="sng" algn="ctr">
                      <a:solidFill>
                        <a:schemeClr val="accent3"/>
                      </a:solidFill>
                      <a:prstDash val="solid"/>
                      <a:round/>
                      <a:headEnd type="none" w="med" len="med"/>
                      <a:tailEnd type="none" w="med" len="med"/>
                    </a:lnL>
                  </a:tcPr>
                </a:tc>
              </a:tr>
              <a:tr h="0">
                <a:tc>
                  <a:txBody>
                    <a:bodyPr/>
                    <a:lstStyle/>
                    <a:p>
                      <a:r>
                        <a:rPr kumimoji="1" lang="ja-JP" altLang="en-US" dirty="0" smtClean="0"/>
                        <a:t>当期純利益</a:t>
                      </a:r>
                      <a:endParaRPr kumimoji="1" lang="ja-JP" altLang="en-US" dirty="0"/>
                    </a:p>
                  </a:txBody>
                  <a:tcPr>
                    <a:lnR w="12700" cap="flat" cmpd="sng" algn="ctr">
                      <a:solidFill>
                        <a:schemeClr val="accent3"/>
                      </a:solidFill>
                      <a:prstDash val="solid"/>
                      <a:round/>
                      <a:headEnd type="none" w="med" len="med"/>
                      <a:tailEnd type="none" w="med" len="med"/>
                    </a:lnR>
                  </a:tcPr>
                </a:tc>
                <a:tc>
                  <a:txBody>
                    <a:bodyPr/>
                    <a:lstStyle/>
                    <a:p>
                      <a:pPr algn="r"/>
                      <a:r>
                        <a:rPr kumimoji="1" lang="ja-JP" altLang="en-US" b="0" dirty="0" smtClean="0">
                          <a:solidFill>
                            <a:schemeClr val="tx1"/>
                          </a:solidFill>
                        </a:rPr>
                        <a:t>▲</a:t>
                      </a:r>
                      <a:r>
                        <a:rPr kumimoji="1" lang="en-US" altLang="ja-JP" b="0" dirty="0" smtClean="0">
                          <a:solidFill>
                            <a:schemeClr val="tx1"/>
                          </a:solidFill>
                        </a:rPr>
                        <a:t>13</a:t>
                      </a:r>
                      <a:r>
                        <a:rPr kumimoji="1" lang="ja-JP" altLang="en-US" b="0" dirty="0" smtClean="0">
                          <a:solidFill>
                            <a:schemeClr val="tx1"/>
                          </a:solidFill>
                        </a:rPr>
                        <a:t>万円</a:t>
                      </a:r>
                      <a:endParaRPr kumimoji="1" lang="ja-JP" altLang="en-US" b="0" dirty="0">
                        <a:solidFill>
                          <a:schemeClr val="tx1"/>
                        </a:solidFill>
                      </a:endParaRPr>
                    </a:p>
                  </a:txBody>
                  <a:tcP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tcPr>
                </a:tc>
                <a:tc>
                  <a:txBody>
                    <a:bodyPr/>
                    <a:lstStyle/>
                    <a:p>
                      <a:pPr algn="r"/>
                      <a:r>
                        <a:rPr kumimoji="1" lang="ja-JP" altLang="en-US" b="0" dirty="0" smtClean="0">
                          <a:solidFill>
                            <a:schemeClr val="tx1"/>
                          </a:solidFill>
                        </a:rPr>
                        <a:t>▲</a:t>
                      </a:r>
                      <a:r>
                        <a:rPr kumimoji="1" lang="en-US" altLang="ja-JP" b="0" dirty="0" smtClean="0">
                          <a:solidFill>
                            <a:schemeClr val="tx1"/>
                          </a:solidFill>
                        </a:rPr>
                        <a:t>129</a:t>
                      </a:r>
                      <a:r>
                        <a:rPr kumimoji="1" lang="ja-JP" altLang="en-US" b="0" dirty="0" smtClean="0">
                          <a:solidFill>
                            <a:schemeClr val="tx1"/>
                          </a:solidFill>
                        </a:rPr>
                        <a:t>万円</a:t>
                      </a:r>
                      <a:endParaRPr kumimoji="1" lang="ja-JP" altLang="en-US" b="0" dirty="0">
                        <a:solidFill>
                          <a:schemeClr val="tx1"/>
                        </a:solidFill>
                      </a:endParaRPr>
                    </a:p>
                  </a:txBody>
                  <a:tcP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tcPr>
                </a:tc>
                <a:tc>
                  <a:txBody>
                    <a:bodyPr/>
                    <a:lstStyle/>
                    <a:p>
                      <a:pPr algn="r"/>
                      <a:r>
                        <a:rPr kumimoji="1" lang="ja-JP" altLang="en-US" b="0" dirty="0" smtClean="0">
                          <a:solidFill>
                            <a:schemeClr val="tx1"/>
                          </a:solidFill>
                        </a:rPr>
                        <a:t>▲</a:t>
                      </a:r>
                      <a:r>
                        <a:rPr kumimoji="1" lang="en-US" altLang="ja-JP" b="0" dirty="0" smtClean="0">
                          <a:solidFill>
                            <a:schemeClr val="tx1"/>
                          </a:solidFill>
                        </a:rPr>
                        <a:t>207</a:t>
                      </a:r>
                      <a:r>
                        <a:rPr kumimoji="1" lang="ja-JP" altLang="en-US" b="0" dirty="0" smtClean="0">
                          <a:solidFill>
                            <a:schemeClr val="tx1"/>
                          </a:solidFill>
                        </a:rPr>
                        <a:t>万円</a:t>
                      </a:r>
                      <a:endParaRPr kumimoji="1" lang="ja-JP" altLang="en-US" b="0" dirty="0">
                        <a:solidFill>
                          <a:schemeClr val="tx1"/>
                        </a:solidFill>
                      </a:endParaRPr>
                    </a:p>
                  </a:txBody>
                  <a:tcPr>
                    <a:lnL w="12700" cap="flat" cmpd="sng" algn="ctr">
                      <a:solidFill>
                        <a:schemeClr val="accent3"/>
                      </a:solidFill>
                      <a:prstDash val="solid"/>
                      <a:round/>
                      <a:headEnd type="none" w="med" len="med"/>
                      <a:tailEnd type="none" w="med" len="med"/>
                    </a:lnL>
                    <a:lnR w="12700" cap="flat" cmpd="sng" algn="ctr">
                      <a:solidFill>
                        <a:schemeClr val="accent3"/>
                      </a:solidFill>
                      <a:prstDash val="solid"/>
                      <a:round/>
                      <a:headEnd type="none" w="med" len="med"/>
                      <a:tailEnd type="none" w="med" len="med"/>
                    </a:lnR>
                  </a:tcPr>
                </a:tc>
                <a:tc>
                  <a:txBody>
                    <a:bodyPr/>
                    <a:lstStyle/>
                    <a:p>
                      <a:pPr algn="r"/>
                      <a:r>
                        <a:rPr kumimoji="1" lang="ja-JP" altLang="en-US" b="1" dirty="0" smtClean="0">
                          <a:solidFill>
                            <a:schemeClr val="tx1"/>
                          </a:solidFill>
                        </a:rPr>
                        <a:t>▲</a:t>
                      </a:r>
                      <a:r>
                        <a:rPr kumimoji="1" lang="en-US" altLang="ja-JP" b="1" dirty="0" smtClean="0">
                          <a:solidFill>
                            <a:schemeClr val="tx1"/>
                          </a:solidFill>
                        </a:rPr>
                        <a:t>349</a:t>
                      </a:r>
                      <a:r>
                        <a:rPr kumimoji="1" lang="ja-JP" altLang="en-US" b="1" dirty="0" smtClean="0">
                          <a:solidFill>
                            <a:schemeClr val="tx1"/>
                          </a:solidFill>
                        </a:rPr>
                        <a:t>万円</a:t>
                      </a:r>
                      <a:endParaRPr kumimoji="1" lang="ja-JP" altLang="en-US" b="1" dirty="0">
                        <a:solidFill>
                          <a:schemeClr val="tx1"/>
                        </a:solidFill>
                      </a:endParaRPr>
                    </a:p>
                  </a:txBody>
                  <a:tcPr>
                    <a:lnL w="12700" cap="flat" cmpd="sng" algn="ctr">
                      <a:solidFill>
                        <a:schemeClr val="accent3"/>
                      </a:solidFill>
                      <a:prstDash val="solid"/>
                      <a:round/>
                      <a:headEnd type="none" w="med" len="med"/>
                      <a:tailEnd type="none" w="med" len="med"/>
                    </a:lnL>
                  </a:tcPr>
                </a:tc>
              </a:tr>
            </a:tbl>
          </a:graphicData>
        </a:graphic>
      </p:graphicFrame>
    </p:spTree>
    <p:extLst>
      <p:ext uri="{BB962C8B-B14F-4D97-AF65-F5344CB8AC3E}">
        <p14:creationId xmlns:p14="http://schemas.microsoft.com/office/powerpoint/2010/main" val="182970660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スライド番号プレースホルダー 4"/>
          <p:cNvSpPr>
            <a:spLocks noGrp="1"/>
          </p:cNvSpPr>
          <p:nvPr>
            <p:ph type="sldNum" sz="quarter" idx="12"/>
          </p:nvPr>
        </p:nvSpPr>
        <p:spPr>
          <a:noFill/>
        </p:spPr>
        <p:txBody>
          <a:bodyPr/>
          <a:lstStyle>
            <a:lvl1pPr eaLnBrk="0" hangingPunct="0">
              <a:spcBef>
                <a:spcPct val="20000"/>
              </a:spcBef>
              <a:buChar char="•"/>
              <a:defRPr kumimoji="1" sz="2800">
                <a:solidFill>
                  <a:schemeClr val="tx1"/>
                </a:solidFill>
                <a:latin typeface="ＭＳ Ｐゴシック" pitchFamily="50" charset="-128"/>
                <a:ea typeface="ＭＳ Ｐゴシック" pitchFamily="50" charset="-128"/>
              </a:defRPr>
            </a:lvl1pPr>
            <a:lvl2pPr marL="742950" indent="-285750" eaLnBrk="0" hangingPunct="0">
              <a:spcBef>
                <a:spcPct val="20000"/>
              </a:spcBef>
              <a:buChar char="–"/>
              <a:defRPr kumimoji="1" sz="24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0"/>
              </a:spcBef>
              <a:buFontTx/>
              <a:buNone/>
            </a:pPr>
            <a:fld id="{934F0C74-D0B2-4F44-8179-6D5612BF173C}" type="slidenum">
              <a:rPr lang="en-US" altLang="ja-JP" sz="1200" smtClean="0">
                <a:latin typeface="Arial" charset="0"/>
              </a:rPr>
              <a:pPr eaLnBrk="1" hangingPunct="1">
                <a:spcBef>
                  <a:spcPct val="0"/>
                </a:spcBef>
                <a:buFontTx/>
                <a:buNone/>
              </a:pPr>
              <a:t>25</a:t>
            </a:fld>
            <a:endParaRPr lang="en-US" altLang="ja-JP" sz="1200" smtClean="0">
              <a:latin typeface="Arial" charset="0"/>
            </a:endParaRPr>
          </a:p>
        </p:txBody>
      </p:sp>
      <p:sp>
        <p:nvSpPr>
          <p:cNvPr id="19458" name="タイトル 1"/>
          <p:cNvSpPr>
            <a:spLocks noGrp="1"/>
          </p:cNvSpPr>
          <p:nvPr>
            <p:ph type="title" idx="4294967295"/>
          </p:nvPr>
        </p:nvSpPr>
        <p:spPr>
          <a:xfrm>
            <a:off x="252000" y="252000"/>
            <a:ext cx="8640000" cy="720000"/>
          </a:xfrm>
        </p:spPr>
        <p:txBody>
          <a:bodyPr/>
          <a:lstStyle/>
          <a:p>
            <a:r>
              <a:rPr lang="ja-JP" altLang="en-US" sz="3600" b="1" dirty="0" smtClean="0">
                <a:solidFill>
                  <a:srgbClr val="FF0000"/>
                </a:solidFill>
                <a:latin typeface="メイリオ" panose="020B0604030504040204" pitchFamily="50" charset="-128"/>
                <a:ea typeface="メイリオ" panose="020B0604030504040204" pitchFamily="50" charset="-128"/>
              </a:rPr>
              <a:t>事業費用の増減</a:t>
            </a:r>
            <a:r>
              <a:rPr lang="ja-JP" altLang="en-US" sz="3600" b="1" dirty="0" smtClean="0">
                <a:latin typeface="メイリオ" panose="020B0604030504040204" pitchFamily="50" charset="-128"/>
                <a:ea typeface="メイリオ" panose="020B0604030504040204" pitchFamily="50" charset="-128"/>
              </a:rPr>
              <a:t>（</a:t>
            </a:r>
            <a:r>
              <a:rPr lang="en-US" altLang="ja-JP" sz="3600" b="1" dirty="0" smtClean="0">
                <a:latin typeface="メイリオ" panose="020B0604030504040204" pitchFamily="50" charset="-128"/>
                <a:ea typeface="メイリオ" panose="020B0604030504040204" pitchFamily="50" charset="-128"/>
              </a:rPr>
              <a:t>P19)</a:t>
            </a:r>
            <a:endParaRPr lang="ja-JP" altLang="en-US" sz="3600" b="1" dirty="0" smtClean="0">
              <a:latin typeface="メイリオ" panose="020B0604030504040204" pitchFamily="50" charset="-128"/>
              <a:ea typeface="メイリオ" panose="020B060403050404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3762479103"/>
              </p:ext>
            </p:extLst>
          </p:nvPr>
        </p:nvGraphicFramePr>
        <p:xfrm>
          <a:off x="539998" y="1080000"/>
          <a:ext cx="8136457" cy="4005183"/>
        </p:xfrm>
        <a:graphic>
          <a:graphicData uri="http://schemas.openxmlformats.org/drawingml/2006/table">
            <a:tbl>
              <a:tblPr firstRow="1" bandRow="1">
                <a:tableStyleId>{21E4AEA4-8DFA-4A89-87EB-49C32662AFE0}</a:tableStyleId>
              </a:tblPr>
              <a:tblGrid>
                <a:gridCol w="2015778"/>
                <a:gridCol w="2016224"/>
                <a:gridCol w="534050"/>
                <a:gridCol w="2490286"/>
                <a:gridCol w="1080119"/>
              </a:tblGrid>
              <a:tr h="572169">
                <a:tc>
                  <a:txBody>
                    <a:bodyPr/>
                    <a:lstStyle/>
                    <a:p>
                      <a:pPr algn="ctr">
                        <a:lnSpc>
                          <a:spcPts val="1400"/>
                        </a:lnSpc>
                        <a:spcAft>
                          <a:spcPts val="0"/>
                        </a:spcAft>
                      </a:pPr>
                      <a:r>
                        <a:rPr lang="en-US" sz="1000" kern="100" dirty="0">
                          <a:effectLst/>
                          <a:latin typeface="HG丸ｺﾞｼｯｸM-PRO"/>
                          <a:cs typeface="Times New Roman"/>
                        </a:rPr>
                        <a:t> </a:t>
                      </a:r>
                      <a:endParaRPr lang="ja-JP" sz="1000" kern="100" dirty="0">
                        <a:effectLst/>
                        <a:latin typeface="HG丸ｺﾞｼｯｸM-PRO"/>
                        <a:cs typeface="Times New Roman"/>
                      </a:endParaRPr>
                    </a:p>
                  </a:txBody>
                  <a:tcPr marL="68569" marR="68569" marT="0" marB="0" anchor="ctr"/>
                </a:tc>
                <a:tc>
                  <a:txBody>
                    <a:bodyPr/>
                    <a:lstStyle/>
                    <a:p>
                      <a:pPr algn="ctr">
                        <a:lnSpc>
                          <a:spcPts val="1400"/>
                        </a:lnSpc>
                        <a:spcAft>
                          <a:spcPts val="0"/>
                        </a:spcAft>
                      </a:pPr>
                      <a:r>
                        <a:rPr lang="en-US" sz="1200" b="0" kern="100" dirty="0" smtClean="0">
                          <a:effectLst/>
                          <a:latin typeface="HG丸ｺﾞｼｯｸM-PRO"/>
                          <a:cs typeface="Times New Roman"/>
                        </a:rPr>
                        <a:t>201</a:t>
                      </a:r>
                      <a:r>
                        <a:rPr lang="en-US" altLang="ja-JP" sz="1200" b="0" kern="100" dirty="0" smtClean="0">
                          <a:effectLst/>
                          <a:latin typeface="HG丸ｺﾞｼｯｸM-PRO"/>
                          <a:cs typeface="Times New Roman"/>
                        </a:rPr>
                        <a:t>9</a:t>
                      </a:r>
                      <a:r>
                        <a:rPr lang="ja-JP" sz="1200" b="0" kern="100" dirty="0" smtClean="0">
                          <a:effectLst/>
                          <a:latin typeface="HG丸ｺﾞｼｯｸM-PRO"/>
                          <a:cs typeface="Times New Roman"/>
                        </a:rPr>
                        <a:t>年度</a:t>
                      </a:r>
                      <a:r>
                        <a:rPr lang="ja-JP" sz="1200" b="0" kern="100" dirty="0">
                          <a:effectLst/>
                          <a:latin typeface="HG丸ｺﾞｼｯｸM-PRO"/>
                          <a:cs typeface="Times New Roman"/>
                        </a:rPr>
                        <a:t>末</a:t>
                      </a:r>
                    </a:p>
                  </a:txBody>
                  <a:tcPr marL="68569" marR="68569" marT="0" marB="0" anchor="ctr"/>
                </a:tc>
                <a:tc>
                  <a:txBody>
                    <a:bodyPr/>
                    <a:lstStyle/>
                    <a:p>
                      <a:pPr algn="ctr">
                        <a:lnSpc>
                          <a:spcPts val="1400"/>
                        </a:lnSpc>
                        <a:spcAft>
                          <a:spcPts val="0"/>
                        </a:spcAft>
                      </a:pPr>
                      <a:endParaRPr lang="en-US" sz="1200" kern="100" dirty="0">
                        <a:effectLst/>
                        <a:latin typeface="HG丸ｺﾞｼｯｸM-PRO"/>
                        <a:cs typeface="Times New Roman"/>
                      </a:endParaRPr>
                    </a:p>
                  </a:txBody>
                  <a:tcPr marL="68569" marR="68569" marT="0" marB="0" anchor="ctr">
                    <a:noFill/>
                  </a:tcPr>
                </a:tc>
                <a:tc>
                  <a:txBody>
                    <a:bodyPr/>
                    <a:lstStyle/>
                    <a:p>
                      <a:pPr algn="ctr">
                        <a:lnSpc>
                          <a:spcPts val="1400"/>
                        </a:lnSpc>
                        <a:spcAft>
                          <a:spcPts val="0"/>
                        </a:spcAft>
                      </a:pPr>
                      <a:r>
                        <a:rPr lang="en-US" sz="1200" b="1" kern="100" dirty="0" smtClean="0">
                          <a:effectLst/>
                          <a:latin typeface="HG丸ｺﾞｼｯｸM-PRO"/>
                          <a:cs typeface="Times New Roman"/>
                        </a:rPr>
                        <a:t>20</a:t>
                      </a:r>
                      <a:r>
                        <a:rPr lang="en-US" altLang="ja-JP" sz="1200" b="1" kern="100" dirty="0" smtClean="0">
                          <a:effectLst/>
                          <a:latin typeface="HG丸ｺﾞｼｯｸM-PRO"/>
                          <a:cs typeface="Times New Roman"/>
                        </a:rPr>
                        <a:t>20</a:t>
                      </a:r>
                      <a:r>
                        <a:rPr lang="ja-JP" sz="1200" b="1" kern="100" dirty="0" smtClean="0">
                          <a:effectLst/>
                          <a:latin typeface="HG丸ｺﾞｼｯｸM-PRO"/>
                          <a:cs typeface="Times New Roman"/>
                        </a:rPr>
                        <a:t>年度</a:t>
                      </a:r>
                      <a:r>
                        <a:rPr lang="ja-JP" sz="1200" b="1" kern="100" dirty="0">
                          <a:effectLst/>
                          <a:latin typeface="HG丸ｺﾞｼｯｸM-PRO"/>
                          <a:cs typeface="Times New Roman"/>
                        </a:rPr>
                        <a:t>末</a:t>
                      </a:r>
                      <a:endParaRPr lang="ja-JP" sz="1200" kern="100" dirty="0">
                        <a:effectLst/>
                        <a:latin typeface="HG丸ｺﾞｼｯｸM-PRO"/>
                        <a:cs typeface="Times New Roman"/>
                      </a:endParaRPr>
                    </a:p>
                  </a:txBody>
                  <a:tcPr marL="68569" marR="68569" marT="0" marB="0" anchor="ctr"/>
                </a:tc>
                <a:tc>
                  <a:txBody>
                    <a:bodyPr/>
                    <a:lstStyle/>
                    <a:p>
                      <a:pPr algn="ctr">
                        <a:lnSpc>
                          <a:spcPts val="1400"/>
                        </a:lnSpc>
                        <a:spcAft>
                          <a:spcPts val="0"/>
                        </a:spcAft>
                      </a:pPr>
                      <a:r>
                        <a:rPr lang="ja-JP" sz="1200" kern="100" dirty="0" smtClean="0">
                          <a:effectLst/>
                          <a:latin typeface="HG丸ｺﾞｼｯｸM-PRO"/>
                          <a:cs typeface="Times New Roman"/>
                        </a:rPr>
                        <a:t>前年比</a:t>
                      </a:r>
                      <a:endParaRPr lang="ja-JP" sz="1200" kern="100" dirty="0">
                        <a:effectLst/>
                        <a:latin typeface="HG丸ｺﾞｼｯｸM-PRO"/>
                        <a:cs typeface="Times New Roman"/>
                      </a:endParaRPr>
                    </a:p>
                  </a:txBody>
                  <a:tcPr marL="68569" marR="68569" marT="0" marB="0" anchor="ctr"/>
                </a:tc>
              </a:tr>
              <a:tr h="572169">
                <a:tc>
                  <a:txBody>
                    <a:bodyPr/>
                    <a:lstStyle/>
                    <a:p>
                      <a:pPr marL="0" indent="0" algn="ctr">
                        <a:lnSpc>
                          <a:spcPts val="1400"/>
                        </a:lnSpc>
                        <a:spcAft>
                          <a:spcPts val="0"/>
                        </a:spcAft>
                        <a:buFont typeface="Arial" pitchFamily="34" charset="0"/>
                        <a:buNone/>
                      </a:pPr>
                      <a:r>
                        <a:rPr lang="ja-JP" altLang="en-US" sz="1600" b="1" kern="100" dirty="0" smtClean="0">
                          <a:effectLst/>
                          <a:latin typeface="HG丸ｺﾞｼｯｸM-PRO"/>
                          <a:cs typeface="Times New Roman"/>
                        </a:rPr>
                        <a:t>材料費・事業原価</a:t>
                      </a:r>
                      <a:endParaRPr lang="ja-JP" sz="1600" b="1" kern="100" dirty="0">
                        <a:effectLst/>
                        <a:latin typeface="HG丸ｺﾞｼｯｸM-PRO"/>
                        <a:cs typeface="Times New Roman"/>
                      </a:endParaRPr>
                    </a:p>
                  </a:txBody>
                  <a:tcPr marL="68569" marR="68569" marT="0" marB="0" anchor="ctr"/>
                </a:tc>
                <a:tc>
                  <a:txBody>
                    <a:bodyPr/>
                    <a:lstStyle/>
                    <a:p>
                      <a:pPr algn="ctr">
                        <a:lnSpc>
                          <a:spcPts val="1400"/>
                        </a:lnSpc>
                        <a:spcAft>
                          <a:spcPts val="0"/>
                        </a:spcAft>
                      </a:pPr>
                      <a:r>
                        <a:rPr lang="en-US" altLang="ja-JP" sz="1800" b="0" kern="100" dirty="0" smtClean="0">
                          <a:effectLst/>
                          <a:latin typeface="+mn-lt"/>
                          <a:cs typeface="Times New Roman"/>
                        </a:rPr>
                        <a:t>17</a:t>
                      </a:r>
                      <a:r>
                        <a:rPr lang="ja-JP" altLang="en-US" sz="1800" b="0" kern="100" dirty="0" smtClean="0">
                          <a:effectLst/>
                          <a:latin typeface="+mn-lt"/>
                          <a:cs typeface="Times New Roman"/>
                        </a:rPr>
                        <a:t>億</a:t>
                      </a:r>
                      <a:r>
                        <a:rPr lang="en-US" altLang="ja-JP" sz="1800" b="0" kern="100" dirty="0" smtClean="0">
                          <a:effectLst/>
                          <a:latin typeface="+mn-lt"/>
                          <a:cs typeface="Times New Roman"/>
                        </a:rPr>
                        <a:t>1570</a:t>
                      </a:r>
                      <a:r>
                        <a:rPr lang="ja-JP" altLang="en-US" sz="1800" b="0" kern="100" dirty="0" smtClean="0">
                          <a:effectLst/>
                          <a:latin typeface="+mn-lt"/>
                          <a:cs typeface="Times New Roman"/>
                        </a:rPr>
                        <a:t>万円</a:t>
                      </a:r>
                      <a:endParaRPr lang="ja-JP" sz="1800" b="0" kern="100" dirty="0">
                        <a:effectLst/>
                        <a:latin typeface="+mn-lt"/>
                        <a:cs typeface="Times New Roman"/>
                      </a:endParaRPr>
                    </a:p>
                  </a:txBody>
                  <a:tcPr marL="68569" marR="68569" marT="0" marB="0" anchor="ctr"/>
                </a:tc>
                <a:tc>
                  <a:txBody>
                    <a:bodyPr/>
                    <a:lstStyle/>
                    <a:p>
                      <a:pPr algn="ctr">
                        <a:lnSpc>
                          <a:spcPts val="1400"/>
                        </a:lnSpc>
                        <a:spcAft>
                          <a:spcPts val="0"/>
                        </a:spcAft>
                      </a:pPr>
                      <a:endParaRPr lang="en-US" sz="1800" kern="100" dirty="0">
                        <a:effectLst/>
                        <a:latin typeface="+mn-lt"/>
                        <a:cs typeface="Times New Roman"/>
                      </a:endParaRPr>
                    </a:p>
                  </a:txBody>
                  <a:tcPr marL="68569" marR="68569" marT="0" marB="0" anchor="ctr">
                    <a:noFill/>
                  </a:tcPr>
                </a:tc>
                <a:tc>
                  <a:txBody>
                    <a:bodyPr/>
                    <a:lstStyle/>
                    <a:p>
                      <a:pPr algn="ctr">
                        <a:lnSpc>
                          <a:spcPts val="1400"/>
                        </a:lnSpc>
                        <a:spcAft>
                          <a:spcPts val="0"/>
                        </a:spcAft>
                      </a:pPr>
                      <a:r>
                        <a:rPr lang="en-US" altLang="ja-JP" sz="1800" b="1" kern="100" dirty="0" smtClean="0">
                          <a:effectLst/>
                          <a:latin typeface="+mn-lt"/>
                          <a:cs typeface="Times New Roman"/>
                        </a:rPr>
                        <a:t>16</a:t>
                      </a:r>
                      <a:r>
                        <a:rPr lang="ja-JP" altLang="en-US" sz="1800" b="1" kern="100" dirty="0" smtClean="0">
                          <a:effectLst/>
                          <a:latin typeface="+mn-lt"/>
                          <a:cs typeface="Times New Roman"/>
                        </a:rPr>
                        <a:t>億</a:t>
                      </a:r>
                      <a:r>
                        <a:rPr lang="en-US" altLang="ja-JP" sz="1800" b="1" kern="100" dirty="0" smtClean="0">
                          <a:effectLst/>
                          <a:latin typeface="+mn-lt"/>
                          <a:cs typeface="Times New Roman"/>
                        </a:rPr>
                        <a:t>980</a:t>
                      </a:r>
                      <a:r>
                        <a:rPr lang="ja-JP" altLang="en-US" sz="1800" b="1" kern="100" dirty="0" smtClean="0">
                          <a:effectLst/>
                          <a:latin typeface="+mn-lt"/>
                          <a:cs typeface="Times New Roman"/>
                        </a:rPr>
                        <a:t>万円</a:t>
                      </a:r>
                      <a:endParaRPr lang="ja-JP" sz="1800" b="1" kern="100" dirty="0">
                        <a:effectLst/>
                        <a:latin typeface="+mn-lt"/>
                        <a:cs typeface="Times New Roman"/>
                      </a:endParaRPr>
                    </a:p>
                  </a:txBody>
                  <a:tcPr marL="68569" marR="68569" marT="0" marB="0" anchor="ctr"/>
                </a:tc>
                <a:tc>
                  <a:txBody>
                    <a:bodyPr/>
                    <a:lstStyle/>
                    <a:p>
                      <a:pPr algn="ctr">
                        <a:lnSpc>
                          <a:spcPts val="1400"/>
                        </a:lnSpc>
                        <a:spcAft>
                          <a:spcPts val="0"/>
                        </a:spcAft>
                      </a:pPr>
                      <a:r>
                        <a:rPr lang="en-US" altLang="ja-JP" sz="1800" b="1" kern="100" dirty="0" smtClean="0">
                          <a:effectLst/>
                          <a:latin typeface="+mn-lt"/>
                          <a:cs typeface="Times New Roman"/>
                        </a:rPr>
                        <a:t>94</a:t>
                      </a:r>
                      <a:r>
                        <a:rPr lang="ja-JP" sz="1800" b="1" kern="100" dirty="0" smtClean="0">
                          <a:effectLst/>
                          <a:latin typeface="+mn-lt"/>
                          <a:cs typeface="Times New Roman"/>
                        </a:rPr>
                        <a:t>％</a:t>
                      </a:r>
                      <a:endParaRPr lang="ja-JP" sz="1800" b="1" kern="100" dirty="0">
                        <a:effectLst/>
                        <a:latin typeface="+mn-lt"/>
                        <a:cs typeface="Times New Roman"/>
                      </a:endParaRPr>
                    </a:p>
                  </a:txBody>
                  <a:tcPr marL="68569" marR="68569" marT="0" marB="0" anchor="ctr"/>
                </a:tc>
              </a:tr>
              <a:tr h="572169">
                <a:tc>
                  <a:txBody>
                    <a:bodyPr/>
                    <a:lstStyle/>
                    <a:p>
                      <a:pPr algn="ctr">
                        <a:lnSpc>
                          <a:spcPts val="1400"/>
                        </a:lnSpc>
                        <a:spcAft>
                          <a:spcPts val="0"/>
                        </a:spcAft>
                      </a:pPr>
                      <a:r>
                        <a:rPr lang="ja-JP" altLang="en-US" sz="1600" b="1" kern="100" dirty="0" smtClean="0">
                          <a:effectLst/>
                          <a:latin typeface="HG丸ｺﾞｼｯｸM-PRO"/>
                          <a:cs typeface="Times New Roman"/>
                        </a:rPr>
                        <a:t>人件費</a:t>
                      </a:r>
                      <a:endParaRPr lang="ja-JP" sz="1600" b="1" kern="100" dirty="0">
                        <a:effectLst/>
                        <a:latin typeface="HG丸ｺﾞｼｯｸM-PRO"/>
                        <a:cs typeface="Times New Roman"/>
                      </a:endParaRPr>
                    </a:p>
                  </a:txBody>
                  <a:tcPr marL="68569" marR="68569" marT="0" marB="0" anchor="ctr"/>
                </a:tc>
                <a:tc>
                  <a:txBody>
                    <a:bodyPr/>
                    <a:lstStyle/>
                    <a:p>
                      <a:pPr algn="ctr">
                        <a:lnSpc>
                          <a:spcPts val="1400"/>
                        </a:lnSpc>
                        <a:spcAft>
                          <a:spcPts val="0"/>
                        </a:spcAft>
                      </a:pPr>
                      <a:r>
                        <a:rPr lang="en-US" altLang="ja-JP" sz="1800" b="0" kern="100" dirty="0" smtClean="0">
                          <a:effectLst/>
                          <a:latin typeface="+mn-lt"/>
                          <a:cs typeface="Times New Roman"/>
                        </a:rPr>
                        <a:t>64</a:t>
                      </a:r>
                      <a:r>
                        <a:rPr lang="ja-JP" altLang="en-US" sz="1800" b="0" kern="100" dirty="0" smtClean="0">
                          <a:effectLst/>
                          <a:latin typeface="+mn-lt"/>
                          <a:cs typeface="Times New Roman"/>
                        </a:rPr>
                        <a:t>億</a:t>
                      </a:r>
                      <a:r>
                        <a:rPr lang="en-US" altLang="ja-JP" sz="1800" b="0" kern="100" dirty="0" smtClean="0">
                          <a:effectLst/>
                          <a:latin typeface="+mn-lt"/>
                          <a:cs typeface="Times New Roman"/>
                        </a:rPr>
                        <a:t>3300</a:t>
                      </a:r>
                      <a:r>
                        <a:rPr lang="ja-JP" altLang="en-US" sz="1800" b="0" kern="100" dirty="0" smtClean="0">
                          <a:effectLst/>
                          <a:latin typeface="+mn-lt"/>
                          <a:cs typeface="Times New Roman"/>
                        </a:rPr>
                        <a:t>万円</a:t>
                      </a:r>
                      <a:endParaRPr lang="ja-JP" sz="1800" b="0" kern="100" dirty="0">
                        <a:effectLst/>
                        <a:latin typeface="+mn-lt"/>
                        <a:cs typeface="Times New Roman"/>
                      </a:endParaRPr>
                    </a:p>
                  </a:txBody>
                  <a:tcPr marL="68569" marR="68569" marT="0" marB="0" anchor="ctr"/>
                </a:tc>
                <a:tc>
                  <a:txBody>
                    <a:bodyPr/>
                    <a:lstStyle/>
                    <a:p>
                      <a:pPr algn="ctr">
                        <a:lnSpc>
                          <a:spcPts val="1400"/>
                        </a:lnSpc>
                        <a:spcAft>
                          <a:spcPts val="0"/>
                        </a:spcAft>
                      </a:pPr>
                      <a:endParaRPr lang="en-US" sz="1800" kern="100" dirty="0">
                        <a:effectLst/>
                        <a:latin typeface="+mn-lt"/>
                        <a:cs typeface="Times New Roman"/>
                      </a:endParaRPr>
                    </a:p>
                  </a:txBody>
                  <a:tcPr marL="68569" marR="68569" marT="0" marB="0" anchor="ctr">
                    <a:noFill/>
                  </a:tcPr>
                </a:tc>
                <a:tc>
                  <a:txBody>
                    <a:bodyPr/>
                    <a:lstStyle/>
                    <a:p>
                      <a:pPr algn="ctr">
                        <a:lnSpc>
                          <a:spcPts val="1400"/>
                        </a:lnSpc>
                        <a:spcAft>
                          <a:spcPts val="0"/>
                        </a:spcAft>
                      </a:pPr>
                      <a:r>
                        <a:rPr lang="en-US" altLang="ja-JP" sz="1800" b="1" kern="100" dirty="0" smtClean="0">
                          <a:effectLst/>
                          <a:latin typeface="+mn-lt"/>
                          <a:cs typeface="Times New Roman"/>
                        </a:rPr>
                        <a:t>61</a:t>
                      </a:r>
                      <a:r>
                        <a:rPr lang="ja-JP" altLang="en-US" sz="1800" b="1" kern="100" dirty="0" smtClean="0">
                          <a:effectLst/>
                          <a:latin typeface="+mn-lt"/>
                          <a:cs typeface="Times New Roman"/>
                        </a:rPr>
                        <a:t>億</a:t>
                      </a:r>
                      <a:r>
                        <a:rPr lang="en-US" altLang="ja-JP" sz="1800" b="1" kern="100" dirty="0" smtClean="0">
                          <a:effectLst/>
                          <a:latin typeface="+mn-lt"/>
                          <a:cs typeface="Times New Roman"/>
                        </a:rPr>
                        <a:t>9820</a:t>
                      </a:r>
                      <a:r>
                        <a:rPr lang="ja-JP" altLang="en-US" sz="1800" b="1" kern="100" dirty="0" smtClean="0">
                          <a:effectLst/>
                          <a:latin typeface="+mn-lt"/>
                          <a:cs typeface="Times New Roman"/>
                        </a:rPr>
                        <a:t>万円</a:t>
                      </a:r>
                      <a:endParaRPr lang="ja-JP" sz="1800" b="1" kern="100" dirty="0">
                        <a:effectLst/>
                        <a:latin typeface="+mn-lt"/>
                        <a:cs typeface="Times New Roman"/>
                      </a:endParaRPr>
                    </a:p>
                  </a:txBody>
                  <a:tcPr marL="68569" marR="68569" marT="0" marB="0" anchor="ctr"/>
                </a:tc>
                <a:tc>
                  <a:txBody>
                    <a:bodyPr/>
                    <a:lstStyle/>
                    <a:p>
                      <a:pPr algn="ctr">
                        <a:lnSpc>
                          <a:spcPts val="1400"/>
                        </a:lnSpc>
                        <a:spcAft>
                          <a:spcPts val="0"/>
                        </a:spcAft>
                      </a:pPr>
                      <a:r>
                        <a:rPr lang="en-US" altLang="ja-JP" sz="1800" b="1" kern="100" dirty="0" smtClean="0">
                          <a:effectLst/>
                          <a:latin typeface="+mn-lt"/>
                          <a:cs typeface="Times New Roman"/>
                        </a:rPr>
                        <a:t>96</a:t>
                      </a:r>
                      <a:r>
                        <a:rPr lang="ja-JP" sz="1800" b="1" kern="100" dirty="0" smtClean="0">
                          <a:effectLst/>
                          <a:latin typeface="+mn-lt"/>
                          <a:cs typeface="Times New Roman"/>
                        </a:rPr>
                        <a:t>％</a:t>
                      </a:r>
                      <a:endParaRPr lang="ja-JP" sz="1800" b="1" kern="100" dirty="0">
                        <a:effectLst/>
                        <a:latin typeface="+mn-lt"/>
                        <a:cs typeface="Times New Roman"/>
                      </a:endParaRPr>
                    </a:p>
                  </a:txBody>
                  <a:tcPr marL="68569" marR="68569" marT="0" marB="0" anchor="ctr"/>
                </a:tc>
              </a:tr>
              <a:tr h="572169">
                <a:tc>
                  <a:txBody>
                    <a:bodyPr/>
                    <a:lstStyle/>
                    <a:p>
                      <a:pPr algn="ctr">
                        <a:lnSpc>
                          <a:spcPts val="1400"/>
                        </a:lnSpc>
                        <a:spcAft>
                          <a:spcPts val="0"/>
                        </a:spcAft>
                      </a:pPr>
                      <a:r>
                        <a:rPr lang="ja-JP" altLang="en-US" sz="1600" b="1" kern="100" dirty="0" smtClean="0">
                          <a:effectLst/>
                          <a:latin typeface="HG丸ｺﾞｼｯｸM-PRO"/>
                          <a:cs typeface="Times New Roman"/>
                        </a:rPr>
                        <a:t>委託費</a:t>
                      </a:r>
                      <a:endParaRPr lang="ja-JP" sz="1600" b="1" kern="100" dirty="0">
                        <a:effectLst/>
                        <a:latin typeface="HG丸ｺﾞｼｯｸM-PRO"/>
                        <a:cs typeface="Times New Roman"/>
                      </a:endParaRPr>
                    </a:p>
                  </a:txBody>
                  <a:tcPr marL="68569" marR="68569" marT="0" marB="0" anchor="ctr"/>
                </a:tc>
                <a:tc>
                  <a:txBody>
                    <a:bodyPr/>
                    <a:lstStyle/>
                    <a:p>
                      <a:pPr algn="ctr">
                        <a:lnSpc>
                          <a:spcPts val="1400"/>
                        </a:lnSpc>
                        <a:spcAft>
                          <a:spcPts val="0"/>
                        </a:spcAft>
                      </a:pPr>
                      <a:r>
                        <a:rPr lang="en-US" altLang="ja-JP" sz="1800" b="0" kern="100" dirty="0" smtClean="0">
                          <a:effectLst/>
                          <a:latin typeface="+mn-lt"/>
                          <a:cs typeface="Times New Roman"/>
                        </a:rPr>
                        <a:t>9</a:t>
                      </a:r>
                      <a:r>
                        <a:rPr lang="ja-JP" altLang="en-US" sz="1800" b="0" kern="100" dirty="0" smtClean="0">
                          <a:effectLst/>
                          <a:latin typeface="+mn-lt"/>
                          <a:cs typeface="Times New Roman"/>
                        </a:rPr>
                        <a:t>億</a:t>
                      </a:r>
                      <a:r>
                        <a:rPr lang="en-US" altLang="ja-JP" sz="1800" b="0" kern="100" dirty="0" smtClean="0">
                          <a:effectLst/>
                          <a:latin typeface="+mn-lt"/>
                          <a:cs typeface="Times New Roman"/>
                        </a:rPr>
                        <a:t>5860</a:t>
                      </a:r>
                      <a:r>
                        <a:rPr lang="ja-JP" altLang="en-US" sz="1800" b="0" kern="100" dirty="0" smtClean="0">
                          <a:effectLst/>
                          <a:latin typeface="+mn-lt"/>
                          <a:cs typeface="Times New Roman"/>
                        </a:rPr>
                        <a:t>万円</a:t>
                      </a:r>
                      <a:endParaRPr lang="ja-JP" sz="1800" b="0" kern="100" dirty="0">
                        <a:effectLst/>
                        <a:latin typeface="+mn-lt"/>
                        <a:cs typeface="Times New Roman"/>
                      </a:endParaRPr>
                    </a:p>
                  </a:txBody>
                  <a:tcPr marL="68569" marR="68569" marT="0" marB="0" anchor="ctr"/>
                </a:tc>
                <a:tc>
                  <a:txBody>
                    <a:bodyPr/>
                    <a:lstStyle/>
                    <a:p>
                      <a:pPr algn="ctr">
                        <a:lnSpc>
                          <a:spcPts val="1400"/>
                        </a:lnSpc>
                        <a:spcAft>
                          <a:spcPts val="0"/>
                        </a:spcAft>
                      </a:pPr>
                      <a:endParaRPr lang="en-US" sz="1800" kern="100" dirty="0">
                        <a:effectLst/>
                        <a:latin typeface="+mn-lt"/>
                        <a:cs typeface="Times New Roman"/>
                      </a:endParaRPr>
                    </a:p>
                  </a:txBody>
                  <a:tcPr marL="68569" marR="68569" marT="0" marB="0" anchor="ctr">
                    <a:noFill/>
                  </a:tcPr>
                </a:tc>
                <a:tc>
                  <a:txBody>
                    <a:bodyPr/>
                    <a:lstStyle/>
                    <a:p>
                      <a:pPr algn="ctr">
                        <a:lnSpc>
                          <a:spcPts val="1400"/>
                        </a:lnSpc>
                        <a:spcAft>
                          <a:spcPts val="0"/>
                        </a:spcAft>
                      </a:pPr>
                      <a:r>
                        <a:rPr lang="en-US" altLang="ja-JP" sz="1800" b="1" kern="100" dirty="0" smtClean="0">
                          <a:effectLst/>
                          <a:latin typeface="+mn-lt"/>
                          <a:cs typeface="Times New Roman"/>
                        </a:rPr>
                        <a:t>8</a:t>
                      </a:r>
                      <a:r>
                        <a:rPr lang="ja-JP" altLang="en-US" sz="1800" b="1" kern="100" dirty="0" smtClean="0">
                          <a:effectLst/>
                          <a:latin typeface="+mn-lt"/>
                          <a:cs typeface="Times New Roman"/>
                        </a:rPr>
                        <a:t>億</a:t>
                      </a:r>
                      <a:r>
                        <a:rPr lang="en-US" altLang="ja-JP" sz="1800" b="1" kern="100" dirty="0" smtClean="0">
                          <a:effectLst/>
                          <a:latin typeface="+mn-lt"/>
                          <a:cs typeface="Times New Roman"/>
                        </a:rPr>
                        <a:t>6680</a:t>
                      </a:r>
                      <a:r>
                        <a:rPr lang="ja-JP" altLang="en-US" sz="1800" b="1" kern="100" dirty="0" smtClean="0">
                          <a:effectLst/>
                          <a:latin typeface="+mn-lt"/>
                          <a:cs typeface="Times New Roman"/>
                        </a:rPr>
                        <a:t>万円</a:t>
                      </a:r>
                      <a:endParaRPr lang="ja-JP" sz="1800" b="1" kern="100" dirty="0">
                        <a:effectLst/>
                        <a:latin typeface="+mn-lt"/>
                        <a:cs typeface="Times New Roman"/>
                      </a:endParaRPr>
                    </a:p>
                  </a:txBody>
                  <a:tcPr marL="68569" marR="68569" marT="0" marB="0" anchor="ctr"/>
                </a:tc>
                <a:tc>
                  <a:txBody>
                    <a:bodyPr/>
                    <a:lstStyle/>
                    <a:p>
                      <a:pPr algn="ctr">
                        <a:lnSpc>
                          <a:spcPts val="1400"/>
                        </a:lnSpc>
                        <a:spcAft>
                          <a:spcPts val="0"/>
                        </a:spcAft>
                      </a:pPr>
                      <a:r>
                        <a:rPr lang="en-US" altLang="ja-JP" sz="1800" b="1" kern="100" dirty="0" smtClean="0">
                          <a:effectLst/>
                          <a:latin typeface="+mn-lt"/>
                          <a:cs typeface="Times New Roman"/>
                        </a:rPr>
                        <a:t>90</a:t>
                      </a:r>
                      <a:r>
                        <a:rPr lang="ja-JP" sz="1800" b="1" kern="100" dirty="0" smtClean="0">
                          <a:effectLst/>
                          <a:latin typeface="+mn-lt"/>
                          <a:cs typeface="Times New Roman"/>
                        </a:rPr>
                        <a:t>％</a:t>
                      </a:r>
                      <a:endParaRPr lang="ja-JP" sz="1800" b="1" kern="100" dirty="0">
                        <a:effectLst/>
                        <a:latin typeface="+mn-lt"/>
                        <a:cs typeface="Times New Roman"/>
                      </a:endParaRPr>
                    </a:p>
                  </a:txBody>
                  <a:tcPr marL="68569" marR="68569" marT="0" marB="0" anchor="ctr"/>
                </a:tc>
              </a:tr>
              <a:tr h="572169">
                <a:tc>
                  <a:txBody>
                    <a:bodyPr/>
                    <a:lstStyle/>
                    <a:p>
                      <a:pPr algn="ctr">
                        <a:lnSpc>
                          <a:spcPts val="1400"/>
                        </a:lnSpc>
                        <a:spcAft>
                          <a:spcPts val="0"/>
                        </a:spcAft>
                      </a:pPr>
                      <a:r>
                        <a:rPr lang="ja-JP" altLang="en-US" sz="1600" b="1" kern="100" dirty="0" smtClean="0">
                          <a:effectLst/>
                          <a:latin typeface="HG丸ｺﾞｼｯｸM-PRO"/>
                          <a:cs typeface="Times New Roman"/>
                        </a:rPr>
                        <a:t>減価償却費・リース料</a:t>
                      </a:r>
                      <a:endParaRPr lang="ja-JP" sz="1600" b="1" kern="100" dirty="0">
                        <a:effectLst/>
                        <a:latin typeface="HG丸ｺﾞｼｯｸM-PRO"/>
                        <a:cs typeface="Times New Roman"/>
                      </a:endParaRPr>
                    </a:p>
                  </a:txBody>
                  <a:tcPr marL="68569" marR="68569" marT="0" marB="0" anchor="ctr"/>
                </a:tc>
                <a:tc>
                  <a:txBody>
                    <a:bodyPr/>
                    <a:lstStyle/>
                    <a:p>
                      <a:pPr algn="ctr">
                        <a:lnSpc>
                          <a:spcPts val="1400"/>
                        </a:lnSpc>
                        <a:spcAft>
                          <a:spcPts val="0"/>
                        </a:spcAft>
                      </a:pPr>
                      <a:r>
                        <a:rPr lang="en-US" altLang="ja-JP" sz="1800" b="0" kern="100" dirty="0" smtClean="0">
                          <a:effectLst/>
                          <a:latin typeface="+mn-lt"/>
                          <a:cs typeface="Times New Roman"/>
                        </a:rPr>
                        <a:t>8</a:t>
                      </a:r>
                      <a:r>
                        <a:rPr lang="ja-JP" altLang="en-US" sz="1800" b="0" kern="100" dirty="0" smtClean="0">
                          <a:effectLst/>
                          <a:latin typeface="+mn-lt"/>
                          <a:cs typeface="Times New Roman"/>
                        </a:rPr>
                        <a:t>億</a:t>
                      </a:r>
                      <a:r>
                        <a:rPr lang="en-US" altLang="ja-JP" sz="1800" b="0" kern="100" dirty="0" smtClean="0">
                          <a:effectLst/>
                          <a:latin typeface="+mn-lt"/>
                          <a:cs typeface="Times New Roman"/>
                        </a:rPr>
                        <a:t>6870</a:t>
                      </a:r>
                      <a:r>
                        <a:rPr lang="ja-JP" altLang="en-US" sz="1800" b="0" kern="100" dirty="0" smtClean="0">
                          <a:effectLst/>
                          <a:latin typeface="+mn-lt"/>
                          <a:cs typeface="Times New Roman"/>
                        </a:rPr>
                        <a:t>万円</a:t>
                      </a:r>
                      <a:endParaRPr lang="ja-JP" sz="1800" b="0" kern="100" dirty="0">
                        <a:effectLst/>
                        <a:latin typeface="+mn-lt"/>
                        <a:cs typeface="Times New Roman"/>
                      </a:endParaRPr>
                    </a:p>
                  </a:txBody>
                  <a:tcPr marL="68569" marR="68569" marT="0" marB="0" anchor="ctr"/>
                </a:tc>
                <a:tc>
                  <a:txBody>
                    <a:bodyPr/>
                    <a:lstStyle/>
                    <a:p>
                      <a:pPr algn="ctr">
                        <a:lnSpc>
                          <a:spcPts val="1400"/>
                        </a:lnSpc>
                        <a:spcAft>
                          <a:spcPts val="0"/>
                        </a:spcAft>
                      </a:pPr>
                      <a:endParaRPr lang="en-US" sz="1800" kern="100" dirty="0">
                        <a:effectLst/>
                        <a:latin typeface="+mn-lt"/>
                        <a:cs typeface="Times New Roman"/>
                      </a:endParaRPr>
                    </a:p>
                  </a:txBody>
                  <a:tcPr marL="68569" marR="68569" marT="0" marB="0" anchor="ctr">
                    <a:noFill/>
                  </a:tcPr>
                </a:tc>
                <a:tc>
                  <a:txBody>
                    <a:bodyPr/>
                    <a:lstStyle/>
                    <a:p>
                      <a:pPr algn="ctr">
                        <a:lnSpc>
                          <a:spcPts val="1400"/>
                        </a:lnSpc>
                        <a:spcAft>
                          <a:spcPts val="0"/>
                        </a:spcAft>
                      </a:pPr>
                      <a:r>
                        <a:rPr lang="en-US" altLang="ja-JP" sz="1800" b="1" kern="100" dirty="0" smtClean="0">
                          <a:effectLst/>
                          <a:latin typeface="+mn-lt"/>
                          <a:cs typeface="Times New Roman"/>
                        </a:rPr>
                        <a:t>7</a:t>
                      </a:r>
                      <a:r>
                        <a:rPr lang="ja-JP" altLang="en-US" sz="1800" b="1" kern="100" dirty="0" smtClean="0">
                          <a:effectLst/>
                          <a:latin typeface="+mn-lt"/>
                          <a:cs typeface="Times New Roman"/>
                        </a:rPr>
                        <a:t>億</a:t>
                      </a:r>
                      <a:r>
                        <a:rPr lang="en-US" altLang="ja-JP" sz="1800" b="1" kern="100" dirty="0" smtClean="0">
                          <a:effectLst/>
                          <a:latin typeface="+mn-lt"/>
                          <a:cs typeface="Times New Roman"/>
                        </a:rPr>
                        <a:t>6230</a:t>
                      </a:r>
                      <a:r>
                        <a:rPr lang="ja-JP" altLang="en-US" sz="1800" b="1" kern="100" dirty="0" smtClean="0">
                          <a:effectLst/>
                          <a:latin typeface="+mn-lt"/>
                          <a:cs typeface="Times New Roman"/>
                        </a:rPr>
                        <a:t>万円</a:t>
                      </a:r>
                      <a:endParaRPr lang="ja-JP" sz="1800" b="1" kern="100" dirty="0">
                        <a:effectLst/>
                        <a:latin typeface="+mn-lt"/>
                        <a:cs typeface="Times New Roman"/>
                      </a:endParaRPr>
                    </a:p>
                  </a:txBody>
                  <a:tcPr marL="68569" marR="68569" marT="0" marB="0" anchor="ctr"/>
                </a:tc>
                <a:tc>
                  <a:txBody>
                    <a:bodyPr/>
                    <a:lstStyle/>
                    <a:p>
                      <a:pPr algn="ctr">
                        <a:lnSpc>
                          <a:spcPts val="1400"/>
                        </a:lnSpc>
                        <a:spcAft>
                          <a:spcPts val="0"/>
                        </a:spcAft>
                      </a:pPr>
                      <a:r>
                        <a:rPr lang="en-US" altLang="ja-JP" sz="1800" b="1" kern="100" dirty="0" smtClean="0">
                          <a:effectLst/>
                          <a:latin typeface="+mn-lt"/>
                          <a:cs typeface="Times New Roman"/>
                        </a:rPr>
                        <a:t>88</a:t>
                      </a:r>
                      <a:r>
                        <a:rPr lang="ja-JP" altLang="en-US" sz="1800" b="1" kern="100" dirty="0" smtClean="0">
                          <a:effectLst/>
                          <a:latin typeface="+mn-lt"/>
                          <a:cs typeface="Times New Roman"/>
                        </a:rPr>
                        <a:t>％</a:t>
                      </a:r>
                      <a:endParaRPr lang="ja-JP" sz="1800" b="1" kern="100" dirty="0">
                        <a:effectLst/>
                        <a:latin typeface="+mn-lt"/>
                        <a:cs typeface="Times New Roman"/>
                      </a:endParaRPr>
                    </a:p>
                  </a:txBody>
                  <a:tcPr marL="68569" marR="68569" marT="0" marB="0" anchor="ctr"/>
                </a:tc>
              </a:tr>
              <a:tr h="572169">
                <a:tc>
                  <a:txBody>
                    <a:bodyPr/>
                    <a:lstStyle/>
                    <a:p>
                      <a:pPr algn="ctr">
                        <a:lnSpc>
                          <a:spcPts val="1400"/>
                        </a:lnSpc>
                        <a:spcAft>
                          <a:spcPts val="0"/>
                        </a:spcAft>
                      </a:pPr>
                      <a:r>
                        <a:rPr lang="ja-JP" altLang="en-US" sz="1600" b="1" kern="100" dirty="0" smtClean="0">
                          <a:effectLst/>
                          <a:latin typeface="HG丸ｺﾞｼｯｸM-PRO"/>
                          <a:cs typeface="Times New Roman"/>
                        </a:rPr>
                        <a:t>経費</a:t>
                      </a:r>
                      <a:endParaRPr lang="ja-JP" sz="1600" b="1" kern="100" dirty="0">
                        <a:effectLst/>
                        <a:latin typeface="HG丸ｺﾞｼｯｸM-PRO"/>
                        <a:cs typeface="Times New Roman"/>
                      </a:endParaRPr>
                    </a:p>
                  </a:txBody>
                  <a:tcPr marL="68569" marR="68569" marT="0" marB="0" anchor="ctr"/>
                </a:tc>
                <a:tc>
                  <a:txBody>
                    <a:bodyPr/>
                    <a:lstStyle/>
                    <a:p>
                      <a:pPr algn="ctr">
                        <a:lnSpc>
                          <a:spcPts val="1400"/>
                        </a:lnSpc>
                        <a:spcAft>
                          <a:spcPts val="0"/>
                        </a:spcAft>
                      </a:pPr>
                      <a:r>
                        <a:rPr lang="en-US" altLang="ja-JP" sz="1800" b="0" kern="100" dirty="0" smtClean="0">
                          <a:effectLst/>
                          <a:latin typeface="+mn-lt"/>
                          <a:cs typeface="Times New Roman"/>
                        </a:rPr>
                        <a:t>14</a:t>
                      </a:r>
                      <a:r>
                        <a:rPr lang="ja-JP" altLang="en-US" sz="1800" b="0" kern="100" dirty="0" smtClean="0">
                          <a:effectLst/>
                          <a:latin typeface="+mn-lt"/>
                          <a:cs typeface="Times New Roman"/>
                        </a:rPr>
                        <a:t>億</a:t>
                      </a:r>
                      <a:r>
                        <a:rPr lang="en-US" altLang="ja-JP" sz="1800" b="0" kern="100" dirty="0" smtClean="0">
                          <a:effectLst/>
                          <a:latin typeface="+mn-lt"/>
                          <a:cs typeface="Times New Roman"/>
                        </a:rPr>
                        <a:t>5200</a:t>
                      </a:r>
                      <a:r>
                        <a:rPr lang="ja-JP" altLang="en-US" sz="1800" b="0" kern="100" dirty="0" smtClean="0">
                          <a:effectLst/>
                          <a:latin typeface="+mn-lt"/>
                          <a:cs typeface="Times New Roman"/>
                        </a:rPr>
                        <a:t>万円</a:t>
                      </a:r>
                      <a:endParaRPr lang="ja-JP" sz="1800" b="0" kern="100" dirty="0">
                        <a:effectLst/>
                        <a:latin typeface="+mn-lt"/>
                        <a:cs typeface="Times New Roman"/>
                      </a:endParaRPr>
                    </a:p>
                  </a:txBody>
                  <a:tcPr marL="68569" marR="68569" marT="0" marB="0" anchor="ctr"/>
                </a:tc>
                <a:tc>
                  <a:txBody>
                    <a:bodyPr/>
                    <a:lstStyle/>
                    <a:p>
                      <a:pPr algn="ctr">
                        <a:lnSpc>
                          <a:spcPts val="1400"/>
                        </a:lnSpc>
                        <a:spcAft>
                          <a:spcPts val="0"/>
                        </a:spcAft>
                      </a:pPr>
                      <a:endParaRPr lang="en-US" sz="1800" kern="100" dirty="0">
                        <a:effectLst/>
                        <a:latin typeface="+mn-lt"/>
                        <a:cs typeface="Times New Roman"/>
                      </a:endParaRPr>
                    </a:p>
                  </a:txBody>
                  <a:tcPr marL="68569" marR="68569" marT="0" marB="0" anchor="ctr">
                    <a:noFill/>
                  </a:tcPr>
                </a:tc>
                <a:tc>
                  <a:txBody>
                    <a:bodyPr/>
                    <a:lstStyle/>
                    <a:p>
                      <a:pPr algn="ctr">
                        <a:lnSpc>
                          <a:spcPts val="1400"/>
                        </a:lnSpc>
                        <a:spcAft>
                          <a:spcPts val="0"/>
                        </a:spcAft>
                      </a:pPr>
                      <a:r>
                        <a:rPr lang="en-US" altLang="ja-JP" sz="1800" b="1" kern="100" dirty="0" smtClean="0">
                          <a:effectLst/>
                          <a:latin typeface="+mn-lt"/>
                          <a:cs typeface="Times New Roman"/>
                        </a:rPr>
                        <a:t>13</a:t>
                      </a:r>
                      <a:r>
                        <a:rPr lang="ja-JP" altLang="en-US" sz="1800" b="1" kern="100" dirty="0" smtClean="0">
                          <a:effectLst/>
                          <a:latin typeface="+mn-lt"/>
                          <a:cs typeface="Times New Roman"/>
                        </a:rPr>
                        <a:t>億</a:t>
                      </a:r>
                      <a:r>
                        <a:rPr lang="en-US" altLang="ja-JP" sz="1800" b="1" kern="100" dirty="0" smtClean="0">
                          <a:effectLst/>
                          <a:latin typeface="+mn-lt"/>
                          <a:cs typeface="Times New Roman"/>
                        </a:rPr>
                        <a:t>7450</a:t>
                      </a:r>
                      <a:r>
                        <a:rPr lang="ja-JP" altLang="en-US" sz="1800" b="1" kern="100" dirty="0" smtClean="0">
                          <a:effectLst/>
                          <a:latin typeface="+mn-lt"/>
                          <a:cs typeface="Times New Roman"/>
                        </a:rPr>
                        <a:t>万円</a:t>
                      </a:r>
                      <a:endParaRPr lang="ja-JP" sz="1800" b="1" kern="100" dirty="0">
                        <a:effectLst/>
                        <a:latin typeface="+mn-lt"/>
                        <a:cs typeface="Times New Roman"/>
                      </a:endParaRPr>
                    </a:p>
                  </a:txBody>
                  <a:tcPr marL="68569" marR="68569" marT="0" marB="0" anchor="ctr"/>
                </a:tc>
                <a:tc>
                  <a:txBody>
                    <a:bodyPr/>
                    <a:lstStyle/>
                    <a:p>
                      <a:pPr algn="ctr">
                        <a:lnSpc>
                          <a:spcPts val="1400"/>
                        </a:lnSpc>
                        <a:spcAft>
                          <a:spcPts val="0"/>
                        </a:spcAft>
                      </a:pPr>
                      <a:r>
                        <a:rPr lang="en-US" altLang="ja-JP" sz="1800" b="1" kern="100" dirty="0" smtClean="0">
                          <a:effectLst/>
                          <a:latin typeface="+mn-lt"/>
                          <a:cs typeface="Times New Roman"/>
                        </a:rPr>
                        <a:t>95</a:t>
                      </a:r>
                      <a:r>
                        <a:rPr lang="ja-JP" altLang="en-US" sz="1800" b="1" kern="100" dirty="0" smtClean="0">
                          <a:effectLst/>
                          <a:latin typeface="+mn-lt"/>
                          <a:cs typeface="Times New Roman"/>
                        </a:rPr>
                        <a:t>％</a:t>
                      </a:r>
                      <a:endParaRPr lang="ja-JP" sz="1800" b="1" kern="100" dirty="0">
                        <a:effectLst/>
                        <a:latin typeface="+mn-lt"/>
                        <a:cs typeface="Times New Roman"/>
                      </a:endParaRPr>
                    </a:p>
                  </a:txBody>
                  <a:tcPr marL="68569" marR="68569" marT="0" marB="0" anchor="ctr"/>
                </a:tc>
              </a:tr>
              <a:tr h="572169">
                <a:tc>
                  <a:txBody>
                    <a:bodyPr/>
                    <a:lstStyle/>
                    <a:p>
                      <a:pPr algn="ctr">
                        <a:lnSpc>
                          <a:spcPts val="1400"/>
                        </a:lnSpc>
                        <a:spcAft>
                          <a:spcPts val="0"/>
                        </a:spcAft>
                      </a:pPr>
                      <a:r>
                        <a:rPr lang="ja-JP" altLang="en-US" sz="1600" b="1" kern="100" dirty="0" smtClean="0">
                          <a:effectLst/>
                          <a:latin typeface="HG丸ｺﾞｼｯｸM-PRO"/>
                          <a:cs typeface="Times New Roman"/>
                        </a:rPr>
                        <a:t>うち、消費税負担</a:t>
                      </a:r>
                      <a:endParaRPr lang="ja-JP" sz="1600" b="1" kern="100" dirty="0">
                        <a:effectLst/>
                        <a:latin typeface="HG丸ｺﾞｼｯｸM-PRO"/>
                        <a:cs typeface="Times New Roman"/>
                      </a:endParaRPr>
                    </a:p>
                  </a:txBody>
                  <a:tcPr marL="68569" marR="68569" marT="0" marB="0" anchor="ctr"/>
                </a:tc>
                <a:tc>
                  <a:txBody>
                    <a:bodyPr/>
                    <a:lstStyle/>
                    <a:p>
                      <a:pPr algn="ctr">
                        <a:lnSpc>
                          <a:spcPts val="1400"/>
                        </a:lnSpc>
                        <a:spcAft>
                          <a:spcPts val="0"/>
                        </a:spcAft>
                      </a:pPr>
                      <a:r>
                        <a:rPr lang="en-US" altLang="ja-JP" sz="1800" b="0" kern="100" dirty="0" smtClean="0">
                          <a:effectLst/>
                          <a:latin typeface="+mn-lt"/>
                          <a:cs typeface="Times New Roman"/>
                        </a:rPr>
                        <a:t>3</a:t>
                      </a:r>
                      <a:r>
                        <a:rPr lang="ja-JP" altLang="en-US" sz="1800" b="0" kern="100" dirty="0" smtClean="0">
                          <a:effectLst/>
                          <a:latin typeface="+mn-lt"/>
                          <a:cs typeface="Times New Roman"/>
                        </a:rPr>
                        <a:t>億</a:t>
                      </a:r>
                      <a:r>
                        <a:rPr lang="en-US" altLang="ja-JP" sz="1800" b="0" kern="100" dirty="0" smtClean="0">
                          <a:effectLst/>
                          <a:latin typeface="+mn-lt"/>
                          <a:cs typeface="Times New Roman"/>
                        </a:rPr>
                        <a:t>1620</a:t>
                      </a:r>
                      <a:r>
                        <a:rPr lang="ja-JP" altLang="en-US" sz="1800" b="0" kern="100" dirty="0" smtClean="0">
                          <a:effectLst/>
                          <a:latin typeface="+mn-lt"/>
                          <a:cs typeface="Times New Roman"/>
                        </a:rPr>
                        <a:t>万円</a:t>
                      </a:r>
                      <a:endParaRPr lang="ja-JP" sz="1800" b="0" kern="100" dirty="0">
                        <a:effectLst/>
                        <a:latin typeface="+mn-lt"/>
                        <a:cs typeface="Times New Roman"/>
                      </a:endParaRPr>
                    </a:p>
                  </a:txBody>
                  <a:tcPr marL="68569" marR="68569" marT="0" marB="0" anchor="ctr"/>
                </a:tc>
                <a:tc>
                  <a:txBody>
                    <a:bodyPr/>
                    <a:lstStyle/>
                    <a:p>
                      <a:pPr algn="ctr">
                        <a:lnSpc>
                          <a:spcPts val="1400"/>
                        </a:lnSpc>
                        <a:spcAft>
                          <a:spcPts val="0"/>
                        </a:spcAft>
                      </a:pPr>
                      <a:endParaRPr lang="en-US" sz="1800" kern="100" dirty="0">
                        <a:effectLst/>
                        <a:latin typeface="+mn-lt"/>
                        <a:cs typeface="Times New Roman"/>
                      </a:endParaRPr>
                    </a:p>
                  </a:txBody>
                  <a:tcPr marL="68569" marR="68569" marT="0" marB="0" anchor="ctr">
                    <a:noFill/>
                  </a:tcPr>
                </a:tc>
                <a:tc>
                  <a:txBody>
                    <a:bodyPr/>
                    <a:lstStyle/>
                    <a:p>
                      <a:pPr algn="ctr">
                        <a:lnSpc>
                          <a:spcPts val="1400"/>
                        </a:lnSpc>
                        <a:spcAft>
                          <a:spcPts val="0"/>
                        </a:spcAft>
                      </a:pPr>
                      <a:r>
                        <a:rPr lang="en-US" altLang="ja-JP" sz="1800" b="1" kern="100" dirty="0" smtClean="0">
                          <a:effectLst/>
                          <a:latin typeface="+mn-lt"/>
                          <a:cs typeface="Times New Roman"/>
                        </a:rPr>
                        <a:t>3</a:t>
                      </a:r>
                      <a:r>
                        <a:rPr lang="ja-JP" altLang="en-US" sz="1800" b="1" kern="100" dirty="0" smtClean="0">
                          <a:effectLst/>
                          <a:latin typeface="+mn-lt"/>
                          <a:cs typeface="Times New Roman"/>
                        </a:rPr>
                        <a:t>億</a:t>
                      </a:r>
                      <a:r>
                        <a:rPr lang="en-US" altLang="ja-JP" sz="1800" b="1" kern="100" dirty="0" smtClean="0">
                          <a:effectLst/>
                          <a:latin typeface="+mn-lt"/>
                          <a:cs typeface="Times New Roman"/>
                        </a:rPr>
                        <a:t>4820</a:t>
                      </a:r>
                      <a:r>
                        <a:rPr lang="ja-JP" altLang="en-US" sz="1800" b="1" kern="100" dirty="0" smtClean="0">
                          <a:effectLst/>
                          <a:latin typeface="+mn-lt"/>
                          <a:cs typeface="Times New Roman"/>
                        </a:rPr>
                        <a:t>万円</a:t>
                      </a:r>
                      <a:endParaRPr lang="ja-JP" sz="1800" b="1" kern="100" dirty="0">
                        <a:effectLst/>
                        <a:latin typeface="+mn-lt"/>
                        <a:cs typeface="Times New Roman"/>
                      </a:endParaRPr>
                    </a:p>
                  </a:txBody>
                  <a:tcPr marL="68569" marR="68569" marT="0" marB="0" anchor="ctr"/>
                </a:tc>
                <a:tc>
                  <a:txBody>
                    <a:bodyPr/>
                    <a:lstStyle/>
                    <a:p>
                      <a:pPr algn="ctr">
                        <a:lnSpc>
                          <a:spcPts val="1400"/>
                        </a:lnSpc>
                        <a:spcAft>
                          <a:spcPts val="0"/>
                        </a:spcAft>
                      </a:pPr>
                      <a:r>
                        <a:rPr lang="en-US" altLang="ja-JP" sz="1800" b="1" kern="100" dirty="0" smtClean="0">
                          <a:effectLst/>
                          <a:latin typeface="+mn-lt"/>
                          <a:cs typeface="Times New Roman"/>
                        </a:rPr>
                        <a:t>110</a:t>
                      </a:r>
                      <a:r>
                        <a:rPr lang="ja-JP" sz="1800" b="1" kern="100" dirty="0" smtClean="0">
                          <a:effectLst/>
                          <a:latin typeface="+mn-lt"/>
                          <a:cs typeface="Times New Roman"/>
                        </a:rPr>
                        <a:t>％</a:t>
                      </a:r>
                      <a:endParaRPr lang="ja-JP" sz="1800" b="1" kern="100" dirty="0">
                        <a:effectLst/>
                        <a:latin typeface="+mn-lt"/>
                        <a:cs typeface="Times New Roman"/>
                      </a:endParaRPr>
                    </a:p>
                  </a:txBody>
                  <a:tcPr marL="68569" marR="68569" marT="0" marB="0" anchor="ctr"/>
                </a:tc>
              </a:tr>
            </a:tbl>
          </a:graphicData>
        </a:graphic>
      </p:graphicFrame>
      <p:sp>
        <p:nvSpPr>
          <p:cNvPr id="19519" name="AutoShape 6"/>
          <p:cNvSpPr>
            <a:spLocks noChangeArrowheads="1"/>
          </p:cNvSpPr>
          <p:nvPr/>
        </p:nvSpPr>
        <p:spPr bwMode="auto">
          <a:xfrm>
            <a:off x="4716016" y="2564904"/>
            <a:ext cx="247650" cy="739775"/>
          </a:xfrm>
          <a:prstGeom prst="rightArrow">
            <a:avLst>
              <a:gd name="adj1" fmla="val 50065"/>
              <a:gd name="adj2" fmla="val 51796"/>
            </a:avLst>
          </a:prstGeom>
          <a:solidFill>
            <a:srgbClr val="00B050"/>
          </a:solidFill>
          <a:ln w="9525">
            <a:solidFill>
              <a:srgbClr val="00B050"/>
            </a:solidFill>
            <a:miter lim="800000"/>
            <a:headEnd/>
            <a:tailEnd/>
          </a:ln>
        </p:spPr>
        <p:txBody>
          <a:bodyPr lIns="74295" tIns="8890" rIns="74295" bIns="8890"/>
          <a:lstStyle>
            <a:lvl1pPr eaLnBrk="0" hangingPunct="0">
              <a:spcBef>
                <a:spcPct val="20000"/>
              </a:spcBef>
              <a:buChar char="•"/>
              <a:defRPr kumimoji="1" sz="2800">
                <a:solidFill>
                  <a:schemeClr val="tx1"/>
                </a:solidFill>
                <a:latin typeface="ＭＳ Ｐゴシック" pitchFamily="50" charset="-128"/>
                <a:ea typeface="ＭＳ Ｐゴシック" pitchFamily="50" charset="-128"/>
              </a:defRPr>
            </a:lvl1pPr>
            <a:lvl2pPr marL="742950" indent="-285750" eaLnBrk="0" hangingPunct="0">
              <a:spcBef>
                <a:spcPct val="20000"/>
              </a:spcBef>
              <a:buChar char="–"/>
              <a:defRPr kumimoji="1" sz="24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0"/>
              </a:spcBef>
              <a:buFontTx/>
              <a:buNone/>
            </a:pPr>
            <a:endParaRPr lang="ja-JP" altLang="en-US" sz="1800">
              <a:latin typeface="Arial" charset="0"/>
            </a:endParaRPr>
          </a:p>
        </p:txBody>
      </p:sp>
      <p:sp>
        <p:nvSpPr>
          <p:cNvPr id="6" name="テキスト ボックス 6"/>
          <p:cNvSpPr txBox="1">
            <a:spLocks noChangeArrowheads="1"/>
          </p:cNvSpPr>
          <p:nvPr/>
        </p:nvSpPr>
        <p:spPr bwMode="auto">
          <a:xfrm>
            <a:off x="540000" y="5220000"/>
            <a:ext cx="8100000" cy="646331"/>
          </a:xfrm>
          <a:prstGeom prst="rect">
            <a:avLst/>
          </a:prstGeom>
          <a:solidFill>
            <a:srgbClr val="FFFFFF"/>
          </a:solidFill>
          <a:ln w="9525">
            <a:solidFill>
              <a:schemeClr val="tx1"/>
            </a:solidFill>
            <a:miter lim="800000"/>
            <a:headEnd/>
            <a:tailEnd/>
          </a:ln>
          <a:extLst/>
        </p:spPr>
        <p:txBody>
          <a:bodyPr wrap="square">
            <a:spAutoFit/>
          </a:bodyPr>
          <a:lstStyle>
            <a:lvl1pPr eaLnBrk="0" hangingPunct="0">
              <a:spcBef>
                <a:spcPct val="20000"/>
              </a:spcBef>
              <a:buChar char="•"/>
              <a:defRPr kumimoji="1" sz="2800">
                <a:solidFill>
                  <a:schemeClr val="tx1"/>
                </a:solidFill>
                <a:latin typeface="ＭＳ Ｐゴシック" pitchFamily="50" charset="-128"/>
                <a:ea typeface="ＭＳ Ｐゴシック" pitchFamily="50" charset="-128"/>
              </a:defRPr>
            </a:lvl1pPr>
            <a:lvl2pPr marL="742950" indent="-285750" eaLnBrk="0" hangingPunct="0">
              <a:spcBef>
                <a:spcPct val="20000"/>
              </a:spcBef>
              <a:buChar char="–"/>
              <a:defRPr kumimoji="1" sz="24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0"/>
              </a:spcBef>
              <a:buFontTx/>
              <a:buNone/>
            </a:pPr>
            <a:r>
              <a:rPr lang="ja-JP" altLang="en-US" sz="1800" dirty="0" smtClean="0">
                <a:latin typeface="Arial" charset="0"/>
              </a:rPr>
              <a:t>事業費用・本部費は、支出削減等の効果もあり、昨年度に比べ減少してきています。また。</a:t>
            </a:r>
            <a:endParaRPr lang="ja-JP" altLang="en-US" sz="1800" dirty="0">
              <a:latin typeface="Arial" charset="0"/>
            </a:endParaRPr>
          </a:p>
        </p:txBody>
      </p:sp>
    </p:spTree>
    <p:extLst>
      <p:ext uri="{BB962C8B-B14F-4D97-AF65-F5344CB8AC3E}">
        <p14:creationId xmlns:p14="http://schemas.microsoft.com/office/powerpoint/2010/main" val="109488672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2"/>
          <p:cNvSpPr>
            <a:spLocks noChangeArrowheads="1"/>
          </p:cNvSpPr>
          <p:nvPr/>
        </p:nvSpPr>
        <p:spPr bwMode="auto">
          <a:xfrm>
            <a:off x="2122108" y="2038350"/>
            <a:ext cx="1601933" cy="4464050"/>
          </a:xfrm>
          <a:prstGeom prst="rect">
            <a:avLst/>
          </a:prstGeom>
          <a:gradFill rotWithShape="1">
            <a:gsLst>
              <a:gs pos="0">
                <a:srgbClr val="00FFCC"/>
              </a:gs>
              <a:gs pos="100000">
                <a:srgbClr val="CCFFFF"/>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kumimoji="1" sz="2800">
                <a:solidFill>
                  <a:schemeClr val="tx1"/>
                </a:solidFill>
                <a:latin typeface="ＭＳ Ｐゴシック" pitchFamily="50" charset="-128"/>
                <a:ea typeface="ＭＳ Ｐゴシック" pitchFamily="50" charset="-128"/>
              </a:defRPr>
            </a:lvl1pPr>
            <a:lvl2pPr marL="742950" indent="-285750" eaLnBrk="0" hangingPunct="0">
              <a:spcBef>
                <a:spcPct val="20000"/>
              </a:spcBef>
              <a:buChar char="–"/>
              <a:defRPr kumimoji="1" sz="24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0"/>
              </a:spcBef>
              <a:buFontTx/>
              <a:buNone/>
            </a:pPr>
            <a:endParaRPr lang="ja-JP" altLang="en-US" sz="1800">
              <a:latin typeface="Arial" charset="0"/>
            </a:endParaRPr>
          </a:p>
        </p:txBody>
      </p:sp>
      <p:sp>
        <p:nvSpPr>
          <p:cNvPr id="22532" name="Rectangle 3"/>
          <p:cNvSpPr>
            <a:spLocks noGrp="1" noChangeArrowheads="1"/>
          </p:cNvSpPr>
          <p:nvPr>
            <p:ph type="title"/>
          </p:nvPr>
        </p:nvSpPr>
        <p:spPr>
          <a:xfrm>
            <a:off x="1403648" y="274638"/>
            <a:ext cx="6552728" cy="1143000"/>
          </a:xfrm>
        </p:spPr>
        <p:txBody>
          <a:bodyPr>
            <a:normAutofit fontScale="90000"/>
          </a:bodyPr>
          <a:lstStyle/>
          <a:p>
            <a:pPr eaLnBrk="1" hangingPunct="1"/>
            <a:r>
              <a:rPr lang="ja-JP" altLang="en-US" sz="3600" b="1" dirty="0" smtClean="0">
                <a:solidFill>
                  <a:srgbClr val="FF0000"/>
                </a:solidFill>
                <a:latin typeface="メイリオ" panose="020B0604030504040204" pitchFamily="50" charset="-128"/>
                <a:ea typeface="メイリオ" panose="020B0604030504040204" pitchFamily="50" charset="-128"/>
              </a:rPr>
              <a:t>キャッシュフロー計算書</a:t>
            </a:r>
            <a:r>
              <a:rPr lang="ja-JP" altLang="en-US" sz="3600" b="1" dirty="0" smtClean="0">
                <a:latin typeface="メイリオ" panose="020B0604030504040204" pitchFamily="50" charset="-128"/>
                <a:ea typeface="メイリオ" panose="020B0604030504040204" pitchFamily="50" charset="-128"/>
              </a:rPr>
              <a:t>（</a:t>
            </a:r>
            <a:r>
              <a:rPr lang="en-US" altLang="ja-JP" sz="3600" b="1" dirty="0" smtClean="0">
                <a:latin typeface="メイリオ" panose="020B0604030504040204" pitchFamily="50" charset="-128"/>
                <a:ea typeface="メイリオ" panose="020B0604030504040204" pitchFamily="50" charset="-128"/>
              </a:rPr>
              <a:t>P27)</a:t>
            </a:r>
            <a:endParaRPr lang="ja-JP" altLang="en-US" sz="3600" b="1" dirty="0" smtClean="0">
              <a:latin typeface="メイリオ" panose="020B0604030504040204" pitchFamily="50" charset="-128"/>
              <a:ea typeface="メイリオ" panose="020B0604030504040204" pitchFamily="50" charset="-128"/>
            </a:endParaRPr>
          </a:p>
        </p:txBody>
      </p:sp>
      <p:graphicFrame>
        <p:nvGraphicFramePr>
          <p:cNvPr id="95319" name="Group 87"/>
          <p:cNvGraphicFramePr>
            <a:graphicFrameLocks noGrp="1"/>
          </p:cNvGraphicFramePr>
          <p:nvPr>
            <p:ph sz="half" idx="1"/>
            <p:extLst>
              <p:ext uri="{D42A27DB-BD31-4B8C-83A1-F6EECF244321}">
                <p14:modId xmlns:p14="http://schemas.microsoft.com/office/powerpoint/2010/main" val="2922138583"/>
              </p:ext>
            </p:extLst>
          </p:nvPr>
        </p:nvGraphicFramePr>
        <p:xfrm>
          <a:off x="898388" y="2060848"/>
          <a:ext cx="7629525" cy="1308100"/>
        </p:xfrm>
        <a:graphic>
          <a:graphicData uri="http://schemas.openxmlformats.org/drawingml/2006/table">
            <a:tbl>
              <a:tblPr/>
              <a:tblGrid>
                <a:gridCol w="1254125"/>
                <a:gridCol w="1554162"/>
                <a:gridCol w="1633538"/>
                <a:gridCol w="1593850"/>
                <a:gridCol w="1593850"/>
              </a:tblGrid>
              <a:tr h="57640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1" lang="ja-JP" altLang="ja-JP" sz="2400" b="1" i="0" u="none" strike="noStrike" cap="none" normalizeH="0" baseline="0" dirty="0" smtClean="0">
                        <a:ln>
                          <a:noFill/>
                        </a:ln>
                        <a:solidFill>
                          <a:schemeClr val="tx1"/>
                        </a:solidFill>
                        <a:effectLst/>
                        <a:latin typeface="ＭＳ Ｐゴシック" pitchFamily="50" charset="-128"/>
                        <a:ea typeface="ＭＳ Ｐゴシック" pitchFamily="50" charset="-128"/>
                      </a:endParaRPr>
                    </a:p>
                  </a:txBody>
                  <a:tcPr marT="45731" marB="4573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2400" b="1" i="0" u="none" strike="noStrike" cap="none" normalizeH="0" baseline="0" dirty="0" smtClean="0">
                          <a:ln>
                            <a:noFill/>
                          </a:ln>
                          <a:solidFill>
                            <a:schemeClr val="tx1"/>
                          </a:solidFill>
                          <a:effectLst/>
                          <a:latin typeface="ＭＳ Ｐゴシック" pitchFamily="50" charset="-128"/>
                          <a:ea typeface="ＭＳ Ｐゴシック" pitchFamily="50" charset="-128"/>
                        </a:rPr>
                        <a:t>2020</a:t>
                      </a:r>
                    </a:p>
                  </a:txBody>
                  <a:tcPr marT="45731" marB="4573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2400" b="0" i="0" u="none" strike="noStrike" cap="none" normalizeH="0" baseline="0" dirty="0" smtClean="0">
                          <a:ln>
                            <a:noFill/>
                          </a:ln>
                          <a:solidFill>
                            <a:schemeClr val="tx1"/>
                          </a:solidFill>
                          <a:effectLst/>
                          <a:latin typeface="ＭＳ Ｐゴシック" pitchFamily="50" charset="-128"/>
                          <a:ea typeface="ＭＳ Ｐゴシック" pitchFamily="50" charset="-128"/>
                        </a:rPr>
                        <a:t>2019</a:t>
                      </a:r>
                    </a:p>
                  </a:txBody>
                  <a:tcPr marT="45731" marB="4573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2400" b="0" i="0" u="none" strike="noStrike" cap="none" normalizeH="0" baseline="0" dirty="0" smtClean="0">
                          <a:ln>
                            <a:noFill/>
                          </a:ln>
                          <a:solidFill>
                            <a:schemeClr val="tx1"/>
                          </a:solidFill>
                          <a:effectLst/>
                          <a:latin typeface="ＭＳ Ｐゴシック" pitchFamily="50" charset="-128"/>
                          <a:ea typeface="ＭＳ Ｐゴシック" pitchFamily="50" charset="-128"/>
                        </a:rPr>
                        <a:t>2018</a:t>
                      </a:r>
                    </a:p>
                  </a:txBody>
                  <a:tcPr marT="45731" marB="4573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2400" b="0" i="0" u="none" strike="noStrike" cap="none" normalizeH="0" baseline="0" dirty="0" smtClean="0">
                          <a:ln>
                            <a:noFill/>
                          </a:ln>
                          <a:solidFill>
                            <a:schemeClr val="tx1"/>
                          </a:solidFill>
                          <a:effectLst/>
                          <a:latin typeface="ＭＳ Ｐゴシック" pitchFamily="50" charset="-128"/>
                          <a:ea typeface="ＭＳ Ｐゴシック" pitchFamily="50" charset="-128"/>
                        </a:rPr>
                        <a:t>2017</a:t>
                      </a:r>
                    </a:p>
                  </a:txBody>
                  <a:tcPr marT="45731" marB="4573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31697">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2400" b="1" i="0" u="none" strike="noStrike" cap="none" normalizeH="0" baseline="0" smtClean="0">
                          <a:ln>
                            <a:noFill/>
                          </a:ln>
                          <a:solidFill>
                            <a:schemeClr val="tx1"/>
                          </a:solidFill>
                          <a:effectLst/>
                          <a:latin typeface="ＭＳ Ｐゴシック" pitchFamily="50" charset="-128"/>
                          <a:ea typeface="ＭＳ Ｐゴシック" pitchFamily="50" charset="-128"/>
                        </a:rPr>
                        <a:t>金額</a:t>
                      </a:r>
                    </a:p>
                  </a:txBody>
                  <a:tcPr marT="45731" marB="4573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2400" b="1" i="0" u="none" strike="noStrike" cap="none" normalizeH="0" baseline="0" dirty="0" smtClean="0">
                          <a:ln>
                            <a:noFill/>
                          </a:ln>
                          <a:solidFill>
                            <a:schemeClr val="tx1"/>
                          </a:solidFill>
                          <a:effectLst/>
                          <a:latin typeface="ＭＳ Ｐゴシック" pitchFamily="50" charset="-128"/>
                          <a:ea typeface="ＭＳ Ｐゴシック" pitchFamily="50" charset="-128"/>
                        </a:rPr>
                        <a:t>9</a:t>
                      </a:r>
                      <a:r>
                        <a:rPr kumimoji="1" lang="ja-JP" altLang="en-US" sz="1800" b="1" i="0" u="none" strike="noStrike" cap="none" normalizeH="0" baseline="0" dirty="0" smtClean="0">
                          <a:ln>
                            <a:noFill/>
                          </a:ln>
                          <a:solidFill>
                            <a:schemeClr val="tx1"/>
                          </a:solidFill>
                          <a:effectLst/>
                          <a:latin typeface="ＭＳ Ｐゴシック" pitchFamily="50" charset="-128"/>
                          <a:ea typeface="ＭＳ Ｐゴシック" pitchFamily="50" charset="-128"/>
                        </a:rPr>
                        <a:t>億</a:t>
                      </a:r>
                      <a:r>
                        <a:rPr kumimoji="1" lang="en-US" altLang="ja-JP" sz="2400" b="1" i="0" u="none" strike="noStrike" cap="none" normalizeH="0" baseline="0" dirty="0" smtClean="0">
                          <a:ln>
                            <a:noFill/>
                          </a:ln>
                          <a:solidFill>
                            <a:schemeClr val="tx1"/>
                          </a:solidFill>
                          <a:effectLst/>
                          <a:latin typeface="ＭＳ Ｐゴシック" pitchFamily="50" charset="-128"/>
                          <a:ea typeface="ＭＳ Ｐゴシック" pitchFamily="50" charset="-128"/>
                        </a:rPr>
                        <a:t>5840</a:t>
                      </a:r>
                      <a:r>
                        <a:rPr kumimoji="1" lang="ja-JP" altLang="en-US" sz="1800" b="1" i="0" u="none" strike="noStrike" cap="none" normalizeH="0" baseline="0" dirty="0" smtClean="0">
                          <a:ln>
                            <a:noFill/>
                          </a:ln>
                          <a:solidFill>
                            <a:schemeClr val="tx1"/>
                          </a:solidFill>
                          <a:effectLst/>
                          <a:latin typeface="ＭＳ Ｐゴシック" pitchFamily="50" charset="-128"/>
                          <a:ea typeface="ＭＳ Ｐゴシック" pitchFamily="50" charset="-128"/>
                        </a:rPr>
                        <a:t>万円</a:t>
                      </a:r>
                    </a:p>
                  </a:txBody>
                  <a:tcPr marT="45731" marB="4573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2400" b="0" i="0" u="none" strike="noStrike" cap="none" normalizeH="0" baseline="0" dirty="0" smtClean="0">
                          <a:ln>
                            <a:noFill/>
                          </a:ln>
                          <a:solidFill>
                            <a:schemeClr val="tx1"/>
                          </a:solidFill>
                          <a:effectLst/>
                          <a:latin typeface="ＭＳ Ｐゴシック" pitchFamily="50" charset="-128"/>
                          <a:ea typeface="ＭＳ Ｐゴシック" pitchFamily="50" charset="-128"/>
                        </a:rPr>
                        <a:t>7</a:t>
                      </a:r>
                      <a:r>
                        <a:rPr kumimoji="1" lang="ja-JP" altLang="en-US" sz="1800" b="0" i="0" u="none" strike="noStrike" cap="none" normalizeH="0" baseline="0" dirty="0" smtClean="0">
                          <a:ln>
                            <a:noFill/>
                          </a:ln>
                          <a:solidFill>
                            <a:schemeClr val="tx1"/>
                          </a:solidFill>
                          <a:effectLst/>
                          <a:latin typeface="ＭＳ Ｐゴシック" pitchFamily="50" charset="-128"/>
                          <a:ea typeface="ＭＳ Ｐゴシック" pitchFamily="50" charset="-128"/>
                        </a:rPr>
                        <a:t>億</a:t>
                      </a:r>
                      <a:r>
                        <a:rPr kumimoji="1" lang="en-US" altLang="ja-JP" sz="2400" b="0" i="0" u="none" strike="noStrike" cap="none" normalizeH="0" baseline="0" dirty="0" smtClean="0">
                          <a:ln>
                            <a:noFill/>
                          </a:ln>
                          <a:solidFill>
                            <a:schemeClr val="tx1"/>
                          </a:solidFill>
                          <a:effectLst/>
                          <a:latin typeface="ＭＳ Ｐゴシック" pitchFamily="50" charset="-128"/>
                          <a:ea typeface="ＭＳ Ｐゴシック" pitchFamily="50" charset="-128"/>
                        </a:rPr>
                        <a:t>8300</a:t>
                      </a:r>
                      <a:r>
                        <a:rPr kumimoji="1" lang="ja-JP" altLang="en-US" sz="1800" b="0" i="0" u="none" strike="noStrike" cap="none" normalizeH="0" baseline="0" dirty="0" smtClean="0">
                          <a:ln>
                            <a:noFill/>
                          </a:ln>
                          <a:solidFill>
                            <a:schemeClr val="tx1"/>
                          </a:solidFill>
                          <a:effectLst/>
                          <a:latin typeface="ＭＳ Ｐゴシック" pitchFamily="50" charset="-128"/>
                          <a:ea typeface="ＭＳ Ｐゴシック" pitchFamily="50" charset="-128"/>
                        </a:rPr>
                        <a:t>万円</a:t>
                      </a:r>
                    </a:p>
                  </a:txBody>
                  <a:tcPr marT="45731" marB="4573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2400" b="0" i="0" u="none" strike="noStrike" cap="none" normalizeH="0" baseline="0" dirty="0" smtClean="0">
                          <a:ln>
                            <a:noFill/>
                          </a:ln>
                          <a:solidFill>
                            <a:schemeClr val="tx1"/>
                          </a:solidFill>
                          <a:effectLst/>
                          <a:latin typeface="ＭＳ Ｐゴシック" pitchFamily="50" charset="-128"/>
                          <a:ea typeface="ＭＳ Ｐゴシック" pitchFamily="50" charset="-128"/>
                        </a:rPr>
                        <a:t>7</a:t>
                      </a:r>
                      <a:r>
                        <a:rPr kumimoji="1" lang="ja-JP" altLang="en-US" sz="1800" b="0" i="0" u="none" strike="noStrike" cap="none" normalizeH="0" baseline="0" dirty="0" smtClean="0">
                          <a:ln>
                            <a:noFill/>
                          </a:ln>
                          <a:solidFill>
                            <a:schemeClr val="tx1"/>
                          </a:solidFill>
                          <a:effectLst/>
                          <a:latin typeface="ＭＳ Ｐゴシック" pitchFamily="50" charset="-128"/>
                          <a:ea typeface="ＭＳ Ｐゴシック" pitchFamily="50" charset="-128"/>
                        </a:rPr>
                        <a:t>億</a:t>
                      </a:r>
                      <a:r>
                        <a:rPr kumimoji="1" lang="en-US" altLang="ja-JP" sz="2400" b="0" i="0" u="none" strike="noStrike" cap="none" normalizeH="0" baseline="0" dirty="0" smtClean="0">
                          <a:ln>
                            <a:noFill/>
                          </a:ln>
                          <a:solidFill>
                            <a:schemeClr val="tx1"/>
                          </a:solidFill>
                          <a:effectLst/>
                          <a:latin typeface="ＭＳ Ｐゴシック" pitchFamily="50" charset="-128"/>
                          <a:ea typeface="ＭＳ Ｐゴシック" pitchFamily="50" charset="-128"/>
                        </a:rPr>
                        <a:t>6360</a:t>
                      </a:r>
                      <a:r>
                        <a:rPr kumimoji="1" lang="ja-JP" altLang="en-US" sz="1800" b="0" i="0" u="none" strike="noStrike" cap="none" normalizeH="0" baseline="0" dirty="0" smtClean="0">
                          <a:ln>
                            <a:noFill/>
                          </a:ln>
                          <a:solidFill>
                            <a:schemeClr val="tx1"/>
                          </a:solidFill>
                          <a:effectLst/>
                          <a:latin typeface="ＭＳ Ｐゴシック" pitchFamily="50" charset="-128"/>
                          <a:ea typeface="ＭＳ Ｐゴシック" pitchFamily="50" charset="-128"/>
                        </a:rPr>
                        <a:t>万円</a:t>
                      </a:r>
                    </a:p>
                  </a:txBody>
                  <a:tcPr marT="45731" marB="4573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2400" b="0" i="0" u="none" strike="noStrike" cap="none" normalizeH="0" baseline="0" dirty="0" smtClean="0">
                          <a:ln>
                            <a:noFill/>
                          </a:ln>
                          <a:solidFill>
                            <a:schemeClr val="tx1"/>
                          </a:solidFill>
                          <a:effectLst/>
                          <a:latin typeface="ＭＳ Ｐゴシック" pitchFamily="50" charset="-128"/>
                          <a:ea typeface="ＭＳ Ｐゴシック" pitchFamily="50" charset="-128"/>
                        </a:rPr>
                        <a:t>9</a:t>
                      </a:r>
                      <a:r>
                        <a:rPr kumimoji="1" lang="ja-JP" altLang="en-US" sz="1800" b="0" i="0" u="none" strike="noStrike" cap="none" normalizeH="0" baseline="0" dirty="0" smtClean="0">
                          <a:ln>
                            <a:noFill/>
                          </a:ln>
                          <a:solidFill>
                            <a:schemeClr val="tx1"/>
                          </a:solidFill>
                          <a:effectLst/>
                          <a:latin typeface="ＭＳ Ｐゴシック" pitchFamily="50" charset="-128"/>
                          <a:ea typeface="ＭＳ Ｐゴシック" pitchFamily="50" charset="-128"/>
                        </a:rPr>
                        <a:t>億</a:t>
                      </a:r>
                      <a:r>
                        <a:rPr kumimoji="1" lang="en-US" altLang="ja-JP" sz="2400" b="0" i="0" u="none" strike="noStrike" cap="none" normalizeH="0" baseline="0" dirty="0" smtClean="0">
                          <a:ln>
                            <a:noFill/>
                          </a:ln>
                          <a:solidFill>
                            <a:schemeClr val="tx1"/>
                          </a:solidFill>
                          <a:effectLst/>
                          <a:latin typeface="ＭＳ Ｐゴシック" pitchFamily="50" charset="-128"/>
                          <a:ea typeface="ＭＳ Ｐゴシック" pitchFamily="50" charset="-128"/>
                        </a:rPr>
                        <a:t>7150</a:t>
                      </a:r>
                      <a:r>
                        <a:rPr kumimoji="1" lang="ja-JP" altLang="en-US" sz="1800" b="0" i="0" u="none" strike="noStrike" cap="none" normalizeH="0" baseline="0" dirty="0" smtClean="0">
                          <a:ln>
                            <a:noFill/>
                          </a:ln>
                          <a:solidFill>
                            <a:schemeClr val="tx1"/>
                          </a:solidFill>
                          <a:effectLst/>
                          <a:latin typeface="ＭＳ Ｐゴシック" pitchFamily="50" charset="-128"/>
                          <a:ea typeface="ＭＳ Ｐゴシック" pitchFamily="50" charset="-128"/>
                        </a:rPr>
                        <a:t>万円</a:t>
                      </a:r>
                    </a:p>
                  </a:txBody>
                  <a:tcPr marT="45731" marB="4573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95258" name="Group 26"/>
          <p:cNvGraphicFramePr>
            <a:graphicFrameLocks noGrp="1"/>
          </p:cNvGraphicFramePr>
          <p:nvPr>
            <p:ph sz="half" idx="2"/>
            <p:extLst>
              <p:ext uri="{D42A27DB-BD31-4B8C-83A1-F6EECF244321}">
                <p14:modId xmlns:p14="http://schemas.microsoft.com/office/powerpoint/2010/main" val="486571294"/>
              </p:ext>
            </p:extLst>
          </p:nvPr>
        </p:nvGraphicFramePr>
        <p:xfrm>
          <a:off x="874713" y="4464047"/>
          <a:ext cx="7629525" cy="1544641"/>
        </p:xfrm>
        <a:graphic>
          <a:graphicData uri="http://schemas.openxmlformats.org/drawingml/2006/table">
            <a:tbl>
              <a:tblPr/>
              <a:tblGrid>
                <a:gridCol w="1273175"/>
                <a:gridCol w="1589087"/>
                <a:gridCol w="1589088"/>
                <a:gridCol w="1589087"/>
                <a:gridCol w="1589088"/>
              </a:tblGrid>
              <a:tr h="64862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2400" b="1" i="0" u="none" strike="noStrike" cap="none" normalizeH="0" baseline="0" dirty="0" smtClean="0">
                          <a:ln>
                            <a:noFill/>
                          </a:ln>
                          <a:solidFill>
                            <a:schemeClr val="tx1"/>
                          </a:solidFill>
                          <a:effectLst/>
                          <a:latin typeface="ＭＳ Ｐゴシック" pitchFamily="50" charset="-128"/>
                          <a:ea typeface="ＭＳ Ｐゴシック" pitchFamily="50" charset="-128"/>
                        </a:rPr>
                        <a:t>基準</a:t>
                      </a:r>
                    </a:p>
                  </a:txBody>
                  <a:tcPr marT="45673" marB="45673"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2400" b="1" i="0" u="none" strike="noStrike" cap="none" normalizeH="0" baseline="0" dirty="0" smtClean="0">
                          <a:ln>
                            <a:noFill/>
                          </a:ln>
                          <a:solidFill>
                            <a:schemeClr val="tx1"/>
                          </a:solidFill>
                          <a:effectLst/>
                          <a:latin typeface="ＭＳ Ｐゴシック" pitchFamily="50" charset="-128"/>
                          <a:ea typeface="ＭＳ Ｐゴシック" pitchFamily="50" charset="-128"/>
                        </a:rPr>
                        <a:t>2020</a:t>
                      </a:r>
                    </a:p>
                  </a:txBody>
                  <a:tcPr marT="45673" marB="4567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2400" b="0" i="0" u="none" strike="noStrike" cap="none" normalizeH="0" baseline="0" dirty="0" smtClean="0">
                          <a:ln>
                            <a:noFill/>
                          </a:ln>
                          <a:solidFill>
                            <a:schemeClr val="tx1"/>
                          </a:solidFill>
                          <a:effectLst/>
                          <a:latin typeface="ＭＳ Ｐゴシック" pitchFamily="50" charset="-128"/>
                          <a:ea typeface="ＭＳ Ｐゴシック" pitchFamily="50" charset="-128"/>
                        </a:rPr>
                        <a:t>2019</a:t>
                      </a:r>
                    </a:p>
                  </a:txBody>
                  <a:tcPr marT="45673" marB="4567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2400" b="0" i="0" u="none" strike="noStrike" cap="none" normalizeH="0" baseline="0" dirty="0" smtClean="0">
                          <a:ln>
                            <a:noFill/>
                          </a:ln>
                          <a:solidFill>
                            <a:schemeClr val="tx1"/>
                          </a:solidFill>
                          <a:effectLst/>
                          <a:latin typeface="ＭＳ Ｐゴシック" pitchFamily="50" charset="-128"/>
                          <a:ea typeface="ＭＳ Ｐゴシック" pitchFamily="50" charset="-128"/>
                        </a:rPr>
                        <a:t>2018</a:t>
                      </a:r>
                    </a:p>
                  </a:txBody>
                  <a:tcPr marT="45673" marB="4567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2400" b="0" i="0" u="none" strike="noStrike" cap="none" normalizeH="0" baseline="0" dirty="0" smtClean="0">
                          <a:ln>
                            <a:noFill/>
                          </a:ln>
                          <a:solidFill>
                            <a:schemeClr val="tx1"/>
                          </a:solidFill>
                          <a:effectLst/>
                          <a:latin typeface="ＭＳ Ｐゴシック" pitchFamily="50" charset="-128"/>
                          <a:ea typeface="ＭＳ Ｐゴシック" pitchFamily="50" charset="-128"/>
                        </a:rPr>
                        <a:t>2017</a:t>
                      </a:r>
                    </a:p>
                  </a:txBody>
                  <a:tcPr marT="45673" marB="45673"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9601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2400" b="1" i="0" u="none" strike="noStrike" cap="none" normalizeH="0" baseline="0" smtClean="0">
                          <a:ln>
                            <a:noFill/>
                          </a:ln>
                          <a:solidFill>
                            <a:schemeClr val="tx1"/>
                          </a:solidFill>
                          <a:effectLst/>
                          <a:latin typeface="ＭＳ Ｐゴシック" pitchFamily="50" charset="-128"/>
                          <a:ea typeface="ＭＳ Ｐゴシック" pitchFamily="50" charset="-128"/>
                        </a:rPr>
                        <a:t>10</a:t>
                      </a:r>
                      <a:r>
                        <a:rPr kumimoji="1" lang="ja-JP" altLang="en-US" sz="2400" b="1" i="0" u="none" strike="noStrike" cap="none" normalizeH="0" baseline="0" smtClean="0">
                          <a:ln>
                            <a:noFill/>
                          </a:ln>
                          <a:solidFill>
                            <a:schemeClr val="tx1"/>
                          </a:solidFill>
                          <a:effectLst/>
                          <a:latin typeface="ＭＳ Ｐゴシック" pitchFamily="50" charset="-128"/>
                          <a:ea typeface="ＭＳ Ｐゴシック" pitchFamily="50" charset="-128"/>
                        </a:rPr>
                        <a:t>％</a:t>
                      </a:r>
                    </a:p>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2400" b="1" i="0" u="none" strike="noStrike" cap="none" normalizeH="0" baseline="0" smtClean="0">
                          <a:ln>
                            <a:noFill/>
                          </a:ln>
                          <a:solidFill>
                            <a:schemeClr val="tx1"/>
                          </a:solidFill>
                          <a:effectLst/>
                          <a:latin typeface="ＭＳ Ｐゴシック" pitchFamily="50" charset="-128"/>
                          <a:ea typeface="ＭＳ Ｐゴシック" pitchFamily="50" charset="-128"/>
                        </a:rPr>
                        <a:t>以上</a:t>
                      </a:r>
                    </a:p>
                  </a:txBody>
                  <a:tcPr marT="45673" marB="45673"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2400" b="1" i="0" u="none" strike="noStrike" cap="none" normalizeH="0" baseline="0" dirty="0" smtClean="0">
                          <a:ln>
                            <a:noFill/>
                          </a:ln>
                          <a:solidFill>
                            <a:schemeClr val="tx1"/>
                          </a:solidFill>
                          <a:effectLst/>
                          <a:latin typeface="Arial" charset="0"/>
                          <a:ea typeface="ＭＳ Ｐゴシック" pitchFamily="50" charset="-128"/>
                        </a:rPr>
                        <a:t>8.6</a:t>
                      </a:r>
                      <a:r>
                        <a:rPr kumimoji="1" lang="ja-JP" altLang="en-US" sz="1800" b="1" i="0" u="none" strike="noStrike" cap="none" normalizeH="0" baseline="0" dirty="0" smtClean="0">
                          <a:ln>
                            <a:noFill/>
                          </a:ln>
                          <a:solidFill>
                            <a:schemeClr val="tx1"/>
                          </a:solidFill>
                          <a:effectLst/>
                          <a:latin typeface="ＭＳ Ｐゴシック" pitchFamily="50" charset="-128"/>
                          <a:ea typeface="ＭＳ Ｐゴシック" pitchFamily="50" charset="-128"/>
                        </a:rPr>
                        <a:t>％</a:t>
                      </a:r>
                    </a:p>
                  </a:txBody>
                  <a:tcPr marT="45673" marB="4567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2400" b="0" i="0" u="none" strike="noStrike" cap="none" normalizeH="0" baseline="0" dirty="0" smtClean="0">
                          <a:ln>
                            <a:noFill/>
                          </a:ln>
                          <a:solidFill>
                            <a:schemeClr val="tx1"/>
                          </a:solidFill>
                          <a:effectLst/>
                          <a:latin typeface="Arial" charset="0"/>
                          <a:ea typeface="ＭＳ Ｐゴシック" pitchFamily="50" charset="-128"/>
                        </a:rPr>
                        <a:t>6.9</a:t>
                      </a:r>
                      <a:r>
                        <a:rPr kumimoji="1" lang="ja-JP" altLang="en-US" sz="1800" b="0" i="0" u="none" strike="noStrike" cap="none" normalizeH="0" baseline="0" dirty="0" smtClean="0">
                          <a:ln>
                            <a:noFill/>
                          </a:ln>
                          <a:solidFill>
                            <a:schemeClr val="tx1"/>
                          </a:solidFill>
                          <a:effectLst/>
                          <a:latin typeface="ＭＳ Ｐゴシック" pitchFamily="50" charset="-128"/>
                          <a:ea typeface="ＭＳ Ｐゴシック" pitchFamily="50" charset="-128"/>
                        </a:rPr>
                        <a:t>％</a:t>
                      </a:r>
                    </a:p>
                  </a:txBody>
                  <a:tcPr marT="45673" marB="4567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2400" b="0" i="0" u="none" strike="noStrike" cap="none" normalizeH="0" baseline="0" dirty="0" smtClean="0">
                          <a:ln>
                            <a:noFill/>
                          </a:ln>
                          <a:solidFill>
                            <a:schemeClr val="tx1"/>
                          </a:solidFill>
                          <a:effectLst/>
                          <a:latin typeface="Arial" charset="0"/>
                          <a:ea typeface="ＭＳ Ｐゴシック" pitchFamily="50" charset="-128"/>
                        </a:rPr>
                        <a:t>6.7</a:t>
                      </a:r>
                      <a:r>
                        <a:rPr kumimoji="1" lang="ja-JP" altLang="en-US" sz="1800" b="0" i="0" u="none" strike="noStrike" cap="none" normalizeH="0" baseline="0" dirty="0" smtClean="0">
                          <a:ln>
                            <a:noFill/>
                          </a:ln>
                          <a:solidFill>
                            <a:schemeClr val="tx1"/>
                          </a:solidFill>
                          <a:effectLst/>
                          <a:latin typeface="ＭＳ Ｐゴシック" pitchFamily="50" charset="-128"/>
                          <a:ea typeface="ＭＳ Ｐゴシック" pitchFamily="50" charset="-128"/>
                        </a:rPr>
                        <a:t>％</a:t>
                      </a:r>
                    </a:p>
                  </a:txBody>
                  <a:tcPr marT="45673" marB="4567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2400" b="0" i="0" u="none" strike="noStrike" cap="none" normalizeH="0" baseline="0" dirty="0" smtClean="0">
                          <a:ln>
                            <a:noFill/>
                          </a:ln>
                          <a:solidFill>
                            <a:schemeClr val="tx1"/>
                          </a:solidFill>
                          <a:effectLst/>
                          <a:latin typeface="Arial" charset="0"/>
                          <a:ea typeface="ＭＳ Ｐゴシック" pitchFamily="50" charset="-128"/>
                        </a:rPr>
                        <a:t>8.7</a:t>
                      </a:r>
                      <a:r>
                        <a:rPr kumimoji="1" lang="ja-JP" altLang="en-US" sz="1800" b="0" i="0" u="none" strike="noStrike" cap="none" normalizeH="0" baseline="0" dirty="0" smtClean="0">
                          <a:ln>
                            <a:noFill/>
                          </a:ln>
                          <a:solidFill>
                            <a:schemeClr val="tx1"/>
                          </a:solidFill>
                          <a:effectLst/>
                          <a:latin typeface="ＭＳ Ｐゴシック" pitchFamily="50" charset="-128"/>
                          <a:ea typeface="ＭＳ Ｐゴシック" pitchFamily="50" charset="-128"/>
                        </a:rPr>
                        <a:t>％</a:t>
                      </a:r>
                    </a:p>
                  </a:txBody>
                  <a:tcPr marT="45673" marB="45673"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2530" name="スライド番号プレースホルダー 6"/>
          <p:cNvSpPr>
            <a:spLocks noGrp="1"/>
          </p:cNvSpPr>
          <p:nvPr>
            <p:ph type="sldNum" sz="quarter" idx="12"/>
          </p:nvPr>
        </p:nvSpPr>
        <p:spPr>
          <a:noFill/>
        </p:spPr>
        <p:txBody>
          <a:bodyPr/>
          <a:lstStyle>
            <a:lvl1pPr eaLnBrk="0" hangingPunct="0">
              <a:spcBef>
                <a:spcPct val="20000"/>
              </a:spcBef>
              <a:buChar char="•"/>
              <a:defRPr kumimoji="1" sz="2800">
                <a:solidFill>
                  <a:schemeClr val="tx1"/>
                </a:solidFill>
                <a:latin typeface="ＭＳ Ｐゴシック" pitchFamily="50" charset="-128"/>
                <a:ea typeface="ＭＳ Ｐゴシック" pitchFamily="50" charset="-128"/>
              </a:defRPr>
            </a:lvl1pPr>
            <a:lvl2pPr marL="742950" indent="-285750" eaLnBrk="0" hangingPunct="0">
              <a:spcBef>
                <a:spcPct val="20000"/>
              </a:spcBef>
              <a:buChar char="–"/>
              <a:defRPr kumimoji="1" sz="24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0"/>
              </a:spcBef>
              <a:buFontTx/>
              <a:buNone/>
            </a:pPr>
            <a:fld id="{DDAEAE32-1567-4FE5-8C46-F99BF2171019}" type="slidenum">
              <a:rPr lang="en-US" altLang="ja-JP" sz="1200" smtClean="0">
                <a:latin typeface="Arial" charset="0"/>
              </a:rPr>
              <a:pPr eaLnBrk="1" hangingPunct="1">
                <a:spcBef>
                  <a:spcPct val="0"/>
                </a:spcBef>
                <a:buFontTx/>
                <a:buNone/>
              </a:pPr>
              <a:t>26</a:t>
            </a:fld>
            <a:endParaRPr lang="en-US" altLang="ja-JP" sz="1200" smtClean="0">
              <a:latin typeface="Arial" charset="0"/>
            </a:endParaRPr>
          </a:p>
        </p:txBody>
      </p:sp>
      <p:sp>
        <p:nvSpPr>
          <p:cNvPr id="22553" name="Text Box 24"/>
          <p:cNvSpPr txBox="1">
            <a:spLocks noChangeArrowheads="1"/>
          </p:cNvSpPr>
          <p:nvPr/>
        </p:nvSpPr>
        <p:spPr bwMode="auto">
          <a:xfrm>
            <a:off x="430790" y="1484784"/>
            <a:ext cx="3887787"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kumimoji="1" sz="2800">
                <a:solidFill>
                  <a:schemeClr val="tx1"/>
                </a:solidFill>
                <a:latin typeface="ＭＳ Ｐゴシック" pitchFamily="50" charset="-128"/>
                <a:ea typeface="ＭＳ Ｐゴシック" pitchFamily="50" charset="-128"/>
              </a:defRPr>
            </a:lvl1pPr>
            <a:lvl2pPr marL="742950" indent="-285750" eaLnBrk="0" hangingPunct="0">
              <a:spcBef>
                <a:spcPct val="20000"/>
              </a:spcBef>
              <a:buChar char="–"/>
              <a:defRPr kumimoji="1" sz="24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50000"/>
              </a:spcBef>
              <a:buFontTx/>
              <a:buNone/>
            </a:pPr>
            <a:r>
              <a:rPr lang="en-US" altLang="ja-JP" sz="2000" b="1" dirty="0">
                <a:latin typeface="メイリオ" panose="020B0604030504040204" pitchFamily="50" charset="-128"/>
                <a:ea typeface="メイリオ" panose="020B0604030504040204" pitchFamily="50" charset="-128"/>
              </a:rPr>
              <a:t>■</a:t>
            </a:r>
            <a:r>
              <a:rPr lang="ja-JP" altLang="en-US" sz="2000" b="1" dirty="0">
                <a:latin typeface="メイリオ" panose="020B0604030504040204" pitchFamily="50" charset="-128"/>
                <a:ea typeface="メイリオ" panose="020B0604030504040204" pitchFamily="50" charset="-128"/>
              </a:rPr>
              <a:t>事業キャッシュフロー</a:t>
            </a:r>
          </a:p>
        </p:txBody>
      </p:sp>
      <p:sp>
        <p:nvSpPr>
          <p:cNvPr id="22554" name="Text Box 25"/>
          <p:cNvSpPr txBox="1">
            <a:spLocks noChangeArrowheads="1"/>
          </p:cNvSpPr>
          <p:nvPr/>
        </p:nvSpPr>
        <p:spPr bwMode="auto">
          <a:xfrm>
            <a:off x="401208" y="3933056"/>
            <a:ext cx="6259024"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spcBef>
                <a:spcPct val="20000"/>
              </a:spcBef>
              <a:buChar char="•"/>
              <a:defRPr kumimoji="1" sz="2800">
                <a:solidFill>
                  <a:schemeClr val="tx1"/>
                </a:solidFill>
                <a:latin typeface="ＭＳ Ｐゴシック" pitchFamily="50" charset="-128"/>
                <a:ea typeface="ＭＳ Ｐゴシック" pitchFamily="50" charset="-128"/>
              </a:defRPr>
            </a:lvl1pPr>
            <a:lvl2pPr marL="742950" indent="-285750" eaLnBrk="0" hangingPunct="0">
              <a:spcBef>
                <a:spcPct val="20000"/>
              </a:spcBef>
              <a:buChar char="–"/>
              <a:defRPr kumimoji="1" sz="24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50000"/>
              </a:spcBef>
              <a:buFontTx/>
              <a:buNone/>
            </a:pPr>
            <a:r>
              <a:rPr lang="en-US" altLang="ja-JP" sz="2000" b="1" dirty="0">
                <a:latin typeface="メイリオ" panose="020B0604030504040204" pitchFamily="50" charset="-128"/>
                <a:ea typeface="メイリオ" panose="020B0604030504040204" pitchFamily="50" charset="-128"/>
              </a:rPr>
              <a:t>■</a:t>
            </a:r>
            <a:r>
              <a:rPr lang="ja-JP" altLang="en-US" sz="2000" b="1" dirty="0">
                <a:latin typeface="メイリオ" panose="020B0604030504040204" pitchFamily="50" charset="-128"/>
                <a:ea typeface="メイリオ" panose="020B0604030504040204" pitchFamily="50" charset="-128"/>
              </a:rPr>
              <a:t>事業収入比（事業キャッシュフロー／事業収入）</a:t>
            </a:r>
          </a:p>
        </p:txBody>
      </p:sp>
      <p:sp>
        <p:nvSpPr>
          <p:cNvPr id="22576" name="Text Box 52"/>
          <p:cNvSpPr txBox="1">
            <a:spLocks noChangeArrowheads="1"/>
          </p:cNvSpPr>
          <p:nvPr/>
        </p:nvSpPr>
        <p:spPr bwMode="auto">
          <a:xfrm>
            <a:off x="539750" y="5997575"/>
            <a:ext cx="295275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kumimoji="1" sz="2800">
                <a:solidFill>
                  <a:schemeClr val="tx1"/>
                </a:solidFill>
                <a:latin typeface="ＭＳ Ｐゴシック" pitchFamily="50" charset="-128"/>
                <a:ea typeface="ＭＳ Ｐゴシック" pitchFamily="50" charset="-128"/>
              </a:defRPr>
            </a:lvl1pPr>
            <a:lvl2pPr marL="742950" indent="-285750" eaLnBrk="0" hangingPunct="0">
              <a:spcBef>
                <a:spcPct val="20000"/>
              </a:spcBef>
              <a:buChar char="–"/>
              <a:defRPr kumimoji="1" sz="24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algn="ctr" eaLnBrk="1" hangingPunct="1">
              <a:spcBef>
                <a:spcPct val="50000"/>
              </a:spcBef>
              <a:buFontTx/>
              <a:buNone/>
            </a:pPr>
            <a:r>
              <a:rPr lang="ja-JP" altLang="en-US" sz="1400" b="1">
                <a:solidFill>
                  <a:srgbClr val="0000FF"/>
                </a:solidFill>
                <a:latin typeface="Times New Roman" pitchFamily="18" charset="0"/>
              </a:rPr>
              <a:t>医療福祉生協連指標基準</a:t>
            </a:r>
          </a:p>
        </p:txBody>
      </p:sp>
    </p:spTree>
    <p:extLst>
      <p:ext uri="{BB962C8B-B14F-4D97-AF65-F5344CB8AC3E}">
        <p14:creationId xmlns:p14="http://schemas.microsoft.com/office/powerpoint/2010/main" val="5897402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txBox="1">
            <a:spLocks/>
          </p:cNvSpPr>
          <p:nvPr/>
        </p:nvSpPr>
        <p:spPr>
          <a:xfrm>
            <a:off x="252000" y="252000"/>
            <a:ext cx="8640000" cy="7207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fontAlgn="auto">
              <a:spcAft>
                <a:spcPts val="0"/>
              </a:spcAft>
            </a:pPr>
            <a:r>
              <a:rPr lang="ja-JP" altLang="en-US" sz="3600" dirty="0" smtClean="0">
                <a:solidFill>
                  <a:srgbClr val="FF0000"/>
                </a:solidFill>
              </a:rPr>
              <a:t>貸借対照表</a:t>
            </a:r>
            <a:r>
              <a:rPr lang="ja-JP" altLang="en-US" sz="3600" dirty="0" smtClean="0"/>
              <a:t>（</a:t>
            </a:r>
            <a:r>
              <a:rPr lang="en-US" altLang="ja-JP" sz="3600" dirty="0" smtClean="0"/>
              <a:t>P1)</a:t>
            </a:r>
            <a:endParaRPr lang="ja-JP" altLang="en-US" sz="3600" dirty="0" smtClean="0"/>
          </a:p>
        </p:txBody>
      </p:sp>
      <p:grpSp>
        <p:nvGrpSpPr>
          <p:cNvPr id="4" name="グループ化 3"/>
          <p:cNvGrpSpPr/>
          <p:nvPr/>
        </p:nvGrpSpPr>
        <p:grpSpPr>
          <a:xfrm>
            <a:off x="2276475" y="874007"/>
            <a:ext cx="4383757" cy="5861684"/>
            <a:chOff x="2276475" y="874007"/>
            <a:chExt cx="4383757" cy="5861684"/>
          </a:xfrm>
        </p:grpSpPr>
        <p:pic>
          <p:nvPicPr>
            <p:cNvPr id="2050" name="Picture 2" descr="H:\DATA\仕事\20200506決算関係\B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76475" y="874007"/>
              <a:ext cx="4383757" cy="5861684"/>
            </a:xfrm>
            <a:prstGeom prst="rect">
              <a:avLst/>
            </a:prstGeom>
            <a:noFill/>
            <a:extLst>
              <a:ext uri="{909E8E84-426E-40DD-AFC4-6F175D3DCCD1}">
                <a14:hiddenFill xmlns:a14="http://schemas.microsoft.com/office/drawing/2010/main">
                  <a:solidFill>
                    <a:srgbClr val="FFFFFF"/>
                  </a:solidFill>
                </a14:hiddenFill>
              </a:ext>
            </a:extLst>
          </p:spPr>
        </p:pic>
        <p:sp>
          <p:nvSpPr>
            <p:cNvPr id="3" name="正方形/長方形 2"/>
            <p:cNvSpPr/>
            <p:nvPr/>
          </p:nvSpPr>
          <p:spPr>
            <a:xfrm>
              <a:off x="2276475" y="874007"/>
              <a:ext cx="639341" cy="2507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6" name="テキスト ボックス 5"/>
          <p:cNvSpPr txBox="1"/>
          <p:nvPr/>
        </p:nvSpPr>
        <p:spPr>
          <a:xfrm>
            <a:off x="6732240" y="1080000"/>
            <a:ext cx="2088232" cy="3693319"/>
          </a:xfrm>
          <a:prstGeom prst="rect">
            <a:avLst/>
          </a:prstGeom>
          <a:noFill/>
        </p:spPr>
        <p:txBody>
          <a:bodyPr wrap="square" rtlCol="0">
            <a:spAutoFit/>
          </a:bodyPr>
          <a:lstStyle/>
          <a:p>
            <a:r>
              <a:rPr kumimoji="1" lang="ja-JP" altLang="en-US" dirty="0" smtClean="0">
                <a:latin typeface="メイリオ" panose="020B0604030504040204" pitchFamily="50" charset="-128"/>
                <a:ea typeface="メイリオ" panose="020B0604030504040204" pitchFamily="50" charset="-128"/>
              </a:rPr>
              <a:t>・</a:t>
            </a:r>
            <a:r>
              <a:rPr kumimoji="1" lang="ja-JP" altLang="en-US" b="1" dirty="0" smtClean="0">
                <a:solidFill>
                  <a:srgbClr val="FF0000"/>
                </a:solidFill>
                <a:latin typeface="メイリオ" panose="020B0604030504040204" pitchFamily="50" charset="-128"/>
                <a:ea typeface="メイリオ" panose="020B0604030504040204" pitchFamily="50" charset="-128"/>
              </a:rPr>
              <a:t>貸借対照表</a:t>
            </a:r>
            <a:r>
              <a:rPr kumimoji="1" lang="ja-JP" altLang="en-US" dirty="0">
                <a:latin typeface="メイリオ" panose="020B0604030504040204" pitchFamily="50" charset="-128"/>
                <a:ea typeface="メイリオ" panose="020B0604030504040204" pitchFamily="50" charset="-128"/>
              </a:rPr>
              <a:t>と</a:t>
            </a:r>
            <a:r>
              <a:rPr kumimoji="1" lang="ja-JP" altLang="en-US" dirty="0" smtClean="0">
                <a:latin typeface="メイリオ" panose="020B0604030504040204" pitchFamily="50" charset="-128"/>
                <a:ea typeface="メイリオ" panose="020B0604030504040204" pitchFamily="50" charset="-128"/>
              </a:rPr>
              <a:t>は、年度末（</a:t>
            </a:r>
            <a:r>
              <a:rPr kumimoji="1" lang="en-US" altLang="ja-JP" dirty="0" smtClean="0">
                <a:latin typeface="メイリオ" panose="020B0604030504040204" pitchFamily="50" charset="-128"/>
                <a:ea typeface="メイリオ" panose="020B0604030504040204" pitchFamily="50" charset="-128"/>
              </a:rPr>
              <a:t>3/31</a:t>
            </a:r>
            <a:r>
              <a:rPr kumimoji="1" lang="ja-JP" altLang="en-US" dirty="0" smtClean="0">
                <a:latin typeface="メイリオ" panose="020B0604030504040204" pitchFamily="50" charset="-128"/>
                <a:ea typeface="メイリオ" panose="020B0604030504040204" pitchFamily="50" charset="-128"/>
              </a:rPr>
              <a:t>）時点の南医療生協のすべての財産を表示しています。</a:t>
            </a:r>
            <a:endParaRPr kumimoji="1" lang="en-US" altLang="ja-JP" dirty="0" smtClean="0">
              <a:latin typeface="メイリオ" panose="020B0604030504040204" pitchFamily="50" charset="-128"/>
              <a:ea typeface="メイリオ" panose="020B0604030504040204" pitchFamily="50" charset="-128"/>
            </a:endParaRPr>
          </a:p>
          <a:p>
            <a:r>
              <a:rPr kumimoji="1" lang="ja-JP" altLang="en-US" dirty="0" smtClean="0">
                <a:latin typeface="メイリオ" panose="020B0604030504040204" pitchFamily="50" charset="-128"/>
                <a:ea typeface="メイリオ" panose="020B0604030504040204" pitchFamily="50" charset="-128"/>
              </a:rPr>
              <a:t>・土地</a:t>
            </a:r>
            <a:r>
              <a:rPr kumimoji="1" lang="ja-JP" altLang="en-US" dirty="0">
                <a:latin typeface="メイリオ" panose="020B0604030504040204" pitchFamily="50" charset="-128"/>
                <a:ea typeface="メイリオ" panose="020B0604030504040204" pitchFamily="50" charset="-128"/>
              </a:rPr>
              <a:t>・建物など</a:t>
            </a:r>
            <a:r>
              <a:rPr kumimoji="1" lang="ja-JP" altLang="en-US" dirty="0" smtClean="0">
                <a:latin typeface="メイリオ" panose="020B0604030504040204" pitchFamily="50" charset="-128"/>
                <a:ea typeface="メイリオ" panose="020B0604030504040204" pitchFamily="50" charset="-128"/>
              </a:rPr>
              <a:t>のプラスの財産や、借入金</a:t>
            </a:r>
            <a:r>
              <a:rPr kumimoji="1" lang="ja-JP" altLang="en-US" dirty="0">
                <a:latin typeface="メイリオ" panose="020B0604030504040204" pitchFamily="50" charset="-128"/>
                <a:ea typeface="メイリオ" panose="020B0604030504040204" pitchFamily="50" charset="-128"/>
              </a:rPr>
              <a:t>など</a:t>
            </a:r>
            <a:r>
              <a:rPr kumimoji="1" lang="ja-JP" altLang="en-US" dirty="0" smtClean="0">
                <a:latin typeface="メイリオ" panose="020B0604030504040204" pitchFamily="50" charset="-128"/>
                <a:ea typeface="メイリオ" panose="020B0604030504040204" pitchFamily="50" charset="-128"/>
              </a:rPr>
              <a:t>のマイナスの財産、自己資本と言われる出資金や剰余金などが表示されています。</a:t>
            </a:r>
            <a:endParaRPr kumimoji="1" lang="ja-JP" altLang="en-US" dirty="0">
              <a:latin typeface="メイリオ" panose="020B0604030504040204" pitchFamily="50" charset="-128"/>
              <a:ea typeface="メイリオ" panose="020B0604030504040204" pitchFamily="50" charset="-128"/>
            </a:endParaRPr>
          </a:p>
        </p:txBody>
      </p:sp>
      <p:sp>
        <p:nvSpPr>
          <p:cNvPr id="7" name="正方形/長方形 6"/>
          <p:cNvSpPr/>
          <p:nvPr/>
        </p:nvSpPr>
        <p:spPr>
          <a:xfrm>
            <a:off x="2276475" y="1295394"/>
            <a:ext cx="2191878" cy="5256584"/>
          </a:xfrm>
          <a:prstGeom prst="rect">
            <a:avLst/>
          </a:prstGeom>
          <a:noFill/>
          <a:ln w="508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p:cNvSpPr txBox="1"/>
          <p:nvPr/>
        </p:nvSpPr>
        <p:spPr>
          <a:xfrm>
            <a:off x="252000" y="1800000"/>
            <a:ext cx="1871728" cy="3970318"/>
          </a:xfrm>
          <a:prstGeom prst="rect">
            <a:avLst/>
          </a:prstGeom>
          <a:noFill/>
        </p:spPr>
        <p:txBody>
          <a:bodyPr wrap="square" rtlCol="0">
            <a:spAutoFit/>
          </a:bodyPr>
          <a:lstStyle/>
          <a:p>
            <a:r>
              <a:rPr kumimoji="1" lang="ja-JP" altLang="en-US" dirty="0" smtClean="0">
                <a:latin typeface="メイリオ" panose="020B0604030504040204" pitchFamily="50" charset="-128"/>
                <a:ea typeface="メイリオ" panose="020B0604030504040204" pitchFamily="50" charset="-128"/>
              </a:rPr>
              <a:t>・</a:t>
            </a:r>
            <a:r>
              <a:rPr kumimoji="1" lang="ja-JP" altLang="en-US" dirty="0" smtClean="0">
                <a:solidFill>
                  <a:srgbClr val="FF0000"/>
                </a:solidFill>
                <a:latin typeface="メイリオ" panose="020B0604030504040204" pitchFamily="50" charset="-128"/>
                <a:ea typeface="メイリオ" panose="020B0604030504040204" pitchFamily="50" charset="-128"/>
              </a:rPr>
              <a:t>貸借対照表</a:t>
            </a:r>
            <a:r>
              <a:rPr kumimoji="1" lang="ja-JP" altLang="en-US" dirty="0" smtClean="0">
                <a:latin typeface="メイリオ" panose="020B0604030504040204" pitchFamily="50" charset="-128"/>
                <a:ea typeface="メイリオ" panose="020B0604030504040204" pitchFamily="50" charset="-128"/>
              </a:rPr>
              <a:t>の左側に表示されているのが、プラスの財産を表している部分で、</a:t>
            </a:r>
            <a:r>
              <a:rPr kumimoji="1" lang="ja-JP" altLang="en-US" b="1" dirty="0" smtClean="0">
                <a:solidFill>
                  <a:srgbClr val="00B0F0"/>
                </a:solidFill>
                <a:latin typeface="メイリオ" panose="020B0604030504040204" pitchFamily="50" charset="-128"/>
                <a:ea typeface="メイリオ" panose="020B0604030504040204" pitchFamily="50" charset="-128"/>
              </a:rPr>
              <a:t>「資産の部」</a:t>
            </a:r>
            <a:r>
              <a:rPr kumimoji="1" lang="ja-JP" altLang="en-US" dirty="0" smtClean="0">
                <a:latin typeface="メイリオ" panose="020B0604030504040204" pitchFamily="50" charset="-128"/>
                <a:ea typeface="メイリオ" panose="020B0604030504040204" pitchFamily="50" charset="-128"/>
              </a:rPr>
              <a:t>と言われています。</a:t>
            </a:r>
            <a:endParaRPr kumimoji="1" lang="en-US" altLang="ja-JP" dirty="0" smtClean="0">
              <a:latin typeface="メイリオ" panose="020B0604030504040204" pitchFamily="50" charset="-128"/>
              <a:ea typeface="メイリオ" panose="020B0604030504040204" pitchFamily="50" charset="-128"/>
            </a:endParaRPr>
          </a:p>
          <a:p>
            <a:r>
              <a:rPr kumimoji="1" lang="ja-JP" altLang="en-US" dirty="0">
                <a:latin typeface="メイリオ" panose="020B0604030504040204" pitchFamily="50" charset="-128"/>
                <a:ea typeface="メイリオ" panose="020B0604030504040204" pitchFamily="50" charset="-128"/>
              </a:rPr>
              <a:t>一番下</a:t>
            </a:r>
            <a:r>
              <a:rPr kumimoji="1" lang="ja-JP" altLang="en-US" dirty="0" smtClean="0">
                <a:latin typeface="メイリオ" panose="020B0604030504040204" pitchFamily="50" charset="-128"/>
                <a:ea typeface="メイリオ" panose="020B0604030504040204" pitchFamily="50" charset="-128"/>
              </a:rPr>
              <a:t>に、資産合計の金額がありますが、これが南医療生協のすべての財産の額です。</a:t>
            </a:r>
            <a:endParaRPr kumimoji="1" lang="ja-JP" altLang="en-US" dirty="0">
              <a:latin typeface="メイリオ" panose="020B0604030504040204" pitchFamily="50" charset="-128"/>
              <a:ea typeface="メイリオ" panose="020B0604030504040204" pitchFamily="50" charset="-128"/>
            </a:endParaRPr>
          </a:p>
        </p:txBody>
      </p:sp>
      <p:sp>
        <p:nvSpPr>
          <p:cNvPr id="8" name="円/楕円 7"/>
          <p:cNvSpPr/>
          <p:nvPr/>
        </p:nvSpPr>
        <p:spPr>
          <a:xfrm>
            <a:off x="2340736" y="6346800"/>
            <a:ext cx="2322012" cy="253319"/>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スライド番号プレースホルダー 4"/>
          <p:cNvSpPr>
            <a:spLocks noGrp="1"/>
          </p:cNvSpPr>
          <p:nvPr>
            <p:ph type="sldNum" sz="quarter" idx="12"/>
          </p:nvPr>
        </p:nvSpPr>
        <p:spPr/>
        <p:txBody>
          <a:bodyPr/>
          <a:lstStyle/>
          <a:p>
            <a:fld id="{92B89562-88E4-45EA-817D-2C454DC40A95}" type="slidenum">
              <a:rPr lang="ja-JP" altLang="zh-CN" smtClean="0"/>
              <a:pPr/>
              <a:t>3</a:t>
            </a:fld>
            <a:endParaRPr lang="ja-JP" altLang="zh-CN"/>
          </a:p>
        </p:txBody>
      </p:sp>
    </p:spTree>
    <p:extLst>
      <p:ext uri="{BB962C8B-B14F-4D97-AF65-F5344CB8AC3E}">
        <p14:creationId xmlns:p14="http://schemas.microsoft.com/office/powerpoint/2010/main" val="24515499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txBox="1">
            <a:spLocks/>
          </p:cNvSpPr>
          <p:nvPr/>
        </p:nvSpPr>
        <p:spPr>
          <a:xfrm>
            <a:off x="252000" y="252000"/>
            <a:ext cx="8640000" cy="7207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fontAlgn="auto">
              <a:spcAft>
                <a:spcPts val="0"/>
              </a:spcAft>
            </a:pPr>
            <a:r>
              <a:rPr lang="ja-JP" altLang="en-US" sz="3600" dirty="0" smtClean="0">
                <a:solidFill>
                  <a:srgbClr val="FF0000"/>
                </a:solidFill>
              </a:rPr>
              <a:t>貸借対照表</a:t>
            </a:r>
            <a:r>
              <a:rPr lang="ja-JP" altLang="en-US" sz="3600" dirty="0" smtClean="0"/>
              <a:t>（</a:t>
            </a:r>
            <a:r>
              <a:rPr lang="en-US" altLang="ja-JP" sz="3600" dirty="0" smtClean="0"/>
              <a:t>P1)</a:t>
            </a:r>
            <a:endParaRPr lang="ja-JP" altLang="en-US" sz="3600" dirty="0" smtClean="0"/>
          </a:p>
        </p:txBody>
      </p:sp>
      <p:grpSp>
        <p:nvGrpSpPr>
          <p:cNvPr id="4" name="グループ化 3"/>
          <p:cNvGrpSpPr/>
          <p:nvPr/>
        </p:nvGrpSpPr>
        <p:grpSpPr>
          <a:xfrm>
            <a:off x="2276475" y="874007"/>
            <a:ext cx="4383757" cy="5861684"/>
            <a:chOff x="2276475" y="874007"/>
            <a:chExt cx="4383757" cy="5861684"/>
          </a:xfrm>
        </p:grpSpPr>
        <p:pic>
          <p:nvPicPr>
            <p:cNvPr id="2050" name="Picture 2" descr="H:\DATA\仕事\20200506決算関係\B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76475" y="874007"/>
              <a:ext cx="4383757" cy="5861684"/>
            </a:xfrm>
            <a:prstGeom prst="rect">
              <a:avLst/>
            </a:prstGeom>
            <a:noFill/>
            <a:extLst>
              <a:ext uri="{909E8E84-426E-40DD-AFC4-6F175D3DCCD1}">
                <a14:hiddenFill xmlns:a14="http://schemas.microsoft.com/office/drawing/2010/main">
                  <a:solidFill>
                    <a:srgbClr val="FFFFFF"/>
                  </a:solidFill>
                </a14:hiddenFill>
              </a:ext>
            </a:extLst>
          </p:spPr>
        </p:pic>
        <p:sp>
          <p:nvSpPr>
            <p:cNvPr id="3" name="正方形/長方形 2"/>
            <p:cNvSpPr/>
            <p:nvPr/>
          </p:nvSpPr>
          <p:spPr>
            <a:xfrm>
              <a:off x="2276475" y="874007"/>
              <a:ext cx="639341" cy="2507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6" name="テキスト ボックス 5"/>
          <p:cNvSpPr txBox="1"/>
          <p:nvPr/>
        </p:nvSpPr>
        <p:spPr>
          <a:xfrm>
            <a:off x="6732240" y="1080000"/>
            <a:ext cx="2088232" cy="2862322"/>
          </a:xfrm>
          <a:prstGeom prst="rect">
            <a:avLst/>
          </a:prstGeom>
          <a:noFill/>
        </p:spPr>
        <p:txBody>
          <a:bodyPr wrap="square" rtlCol="0">
            <a:spAutoFit/>
          </a:bodyPr>
          <a:lstStyle/>
          <a:p>
            <a:r>
              <a:rPr kumimoji="1" lang="ja-JP" altLang="en-US" dirty="0" smtClean="0">
                <a:latin typeface="メイリオ" panose="020B0604030504040204" pitchFamily="50" charset="-128"/>
                <a:ea typeface="メイリオ" panose="020B0604030504040204" pitchFamily="50" charset="-128"/>
              </a:rPr>
              <a:t>・</a:t>
            </a:r>
            <a:r>
              <a:rPr kumimoji="1" lang="ja-JP" altLang="en-US" dirty="0" smtClean="0">
                <a:solidFill>
                  <a:srgbClr val="FF0000"/>
                </a:solidFill>
                <a:latin typeface="メイリオ" panose="020B0604030504040204" pitchFamily="50" charset="-128"/>
                <a:ea typeface="メイリオ" panose="020B0604030504040204" pitchFamily="50" charset="-128"/>
              </a:rPr>
              <a:t>貸借</a:t>
            </a:r>
            <a:r>
              <a:rPr kumimoji="1" lang="ja-JP" altLang="en-US" dirty="0">
                <a:solidFill>
                  <a:srgbClr val="FF0000"/>
                </a:solidFill>
                <a:latin typeface="メイリオ" panose="020B0604030504040204" pitchFamily="50" charset="-128"/>
                <a:ea typeface="メイリオ" panose="020B0604030504040204" pitchFamily="50" charset="-128"/>
              </a:rPr>
              <a:t>対照表</a:t>
            </a:r>
            <a:r>
              <a:rPr kumimoji="1" lang="ja-JP" altLang="en-US" dirty="0" smtClean="0">
                <a:latin typeface="メイリオ" panose="020B0604030504040204" pitchFamily="50" charset="-128"/>
                <a:ea typeface="メイリオ" panose="020B0604030504040204" pitchFamily="50" charset="-128"/>
              </a:rPr>
              <a:t>の右側の上のほうに表示</a:t>
            </a:r>
            <a:r>
              <a:rPr kumimoji="1" lang="ja-JP" altLang="en-US" dirty="0">
                <a:latin typeface="メイリオ" panose="020B0604030504040204" pitchFamily="50" charset="-128"/>
                <a:ea typeface="メイリオ" panose="020B0604030504040204" pitchFamily="50" charset="-128"/>
              </a:rPr>
              <a:t>されているのが</a:t>
            </a:r>
            <a:r>
              <a:rPr kumimoji="1" lang="ja-JP" altLang="en-US" dirty="0" smtClean="0">
                <a:latin typeface="メイリオ" panose="020B0604030504040204" pitchFamily="50" charset="-128"/>
                <a:ea typeface="メイリオ" panose="020B0604030504040204" pitchFamily="50" charset="-128"/>
              </a:rPr>
              <a:t>、マイナスの財産</a:t>
            </a:r>
            <a:r>
              <a:rPr kumimoji="1" lang="ja-JP" altLang="en-US" dirty="0">
                <a:latin typeface="メイリオ" panose="020B0604030504040204" pitchFamily="50" charset="-128"/>
                <a:ea typeface="メイリオ" panose="020B0604030504040204" pitchFamily="50" charset="-128"/>
              </a:rPr>
              <a:t>を表している部分で、</a:t>
            </a:r>
            <a:r>
              <a:rPr kumimoji="1" lang="ja-JP" altLang="en-US" b="1" dirty="0" smtClean="0">
                <a:solidFill>
                  <a:srgbClr val="C00000"/>
                </a:solidFill>
                <a:latin typeface="メイリオ" panose="020B0604030504040204" pitchFamily="50" charset="-128"/>
                <a:ea typeface="メイリオ" panose="020B0604030504040204" pitchFamily="50" charset="-128"/>
              </a:rPr>
              <a:t>「負債の</a:t>
            </a:r>
            <a:r>
              <a:rPr kumimoji="1" lang="ja-JP" altLang="en-US" b="1" dirty="0">
                <a:solidFill>
                  <a:srgbClr val="C00000"/>
                </a:solidFill>
                <a:latin typeface="メイリオ" panose="020B0604030504040204" pitchFamily="50" charset="-128"/>
                <a:ea typeface="メイリオ" panose="020B0604030504040204" pitchFamily="50" charset="-128"/>
              </a:rPr>
              <a:t>部」</a:t>
            </a:r>
            <a:r>
              <a:rPr kumimoji="1" lang="ja-JP" altLang="en-US" dirty="0">
                <a:latin typeface="メイリオ" panose="020B0604030504040204" pitchFamily="50" charset="-128"/>
                <a:ea typeface="メイリオ" panose="020B0604030504040204" pitchFamily="50" charset="-128"/>
              </a:rPr>
              <a:t>と言われています</a:t>
            </a:r>
            <a:r>
              <a:rPr kumimoji="1" lang="ja-JP" altLang="en-US" dirty="0" smtClean="0">
                <a:latin typeface="メイリオ" panose="020B0604030504040204" pitchFamily="50" charset="-128"/>
                <a:ea typeface="メイリオ" panose="020B0604030504040204" pitchFamily="50" charset="-128"/>
              </a:rPr>
              <a:t>。自己資本に対して他人資本ともいわれます。</a:t>
            </a:r>
            <a:endParaRPr kumimoji="1" lang="ja-JP" altLang="en-US" dirty="0">
              <a:latin typeface="メイリオ" panose="020B0604030504040204" pitchFamily="50" charset="-128"/>
              <a:ea typeface="メイリオ" panose="020B0604030504040204" pitchFamily="50" charset="-128"/>
            </a:endParaRPr>
          </a:p>
        </p:txBody>
      </p:sp>
      <p:sp>
        <p:nvSpPr>
          <p:cNvPr id="7" name="正方形/長方形 6"/>
          <p:cNvSpPr/>
          <p:nvPr/>
        </p:nvSpPr>
        <p:spPr>
          <a:xfrm>
            <a:off x="4477232" y="1340768"/>
            <a:ext cx="2191878" cy="2592288"/>
          </a:xfrm>
          <a:prstGeom prst="rect">
            <a:avLst/>
          </a:prstGeom>
          <a:noFill/>
          <a:ln w="508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p:cNvSpPr txBox="1"/>
          <p:nvPr/>
        </p:nvSpPr>
        <p:spPr>
          <a:xfrm>
            <a:off x="251999" y="1800000"/>
            <a:ext cx="2024475" cy="2308324"/>
          </a:xfrm>
          <a:prstGeom prst="rect">
            <a:avLst/>
          </a:prstGeom>
          <a:noFill/>
        </p:spPr>
        <p:txBody>
          <a:bodyPr wrap="square" rtlCol="0">
            <a:spAutoFit/>
          </a:bodyPr>
          <a:lstStyle/>
          <a:p>
            <a:r>
              <a:rPr kumimoji="1" lang="ja-JP" altLang="en-US" dirty="0" smtClean="0">
                <a:latin typeface="メイリオ" panose="020B0604030504040204" pitchFamily="50" charset="-128"/>
                <a:ea typeface="メイリオ" panose="020B0604030504040204" pitchFamily="50" charset="-128"/>
              </a:rPr>
              <a:t>・左側の資産合計と、右側の負債・純資産合計は、同じ額になります。</a:t>
            </a:r>
            <a:endParaRPr kumimoji="1" lang="en-US" altLang="ja-JP" dirty="0" smtClean="0">
              <a:latin typeface="メイリオ" panose="020B0604030504040204" pitchFamily="50" charset="-128"/>
              <a:ea typeface="メイリオ" panose="020B0604030504040204" pitchFamily="50" charset="-128"/>
            </a:endParaRPr>
          </a:p>
          <a:p>
            <a:r>
              <a:rPr kumimoji="1" lang="ja-JP" altLang="en-US" dirty="0" smtClean="0">
                <a:latin typeface="メイリオ" panose="020B0604030504040204" pitchFamily="50" charset="-128"/>
                <a:ea typeface="メイリオ" panose="020B0604030504040204" pitchFamily="50" charset="-128"/>
              </a:rPr>
              <a:t>同じ額になっていない場合は、まちがった貸借対照表です。</a:t>
            </a:r>
            <a:endParaRPr kumimoji="1" lang="ja-JP" altLang="en-US" dirty="0">
              <a:latin typeface="メイリオ" panose="020B0604030504040204" pitchFamily="50" charset="-128"/>
              <a:ea typeface="メイリオ" panose="020B0604030504040204" pitchFamily="50" charset="-128"/>
            </a:endParaRPr>
          </a:p>
        </p:txBody>
      </p:sp>
      <p:sp>
        <p:nvSpPr>
          <p:cNvPr id="8" name="円/楕円 7"/>
          <p:cNvSpPr/>
          <p:nvPr/>
        </p:nvSpPr>
        <p:spPr>
          <a:xfrm>
            <a:off x="2340736" y="6346800"/>
            <a:ext cx="4391504" cy="253319"/>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4482165" y="3973773"/>
            <a:ext cx="2191878" cy="2592288"/>
          </a:xfrm>
          <a:prstGeom prst="rect">
            <a:avLst/>
          </a:prstGeom>
          <a:noFill/>
          <a:ln w="508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p:cNvSpPr txBox="1"/>
          <p:nvPr/>
        </p:nvSpPr>
        <p:spPr>
          <a:xfrm>
            <a:off x="6819561" y="3997148"/>
            <a:ext cx="2088232" cy="2031325"/>
          </a:xfrm>
          <a:prstGeom prst="rect">
            <a:avLst/>
          </a:prstGeom>
          <a:noFill/>
        </p:spPr>
        <p:txBody>
          <a:bodyPr wrap="square" rtlCol="0">
            <a:spAutoFit/>
          </a:bodyPr>
          <a:lstStyle/>
          <a:p>
            <a:r>
              <a:rPr kumimoji="1" lang="ja-JP" altLang="en-US" dirty="0" smtClean="0">
                <a:latin typeface="メイリオ" panose="020B0604030504040204" pitchFamily="50" charset="-128"/>
                <a:ea typeface="メイリオ" panose="020B0604030504040204" pitchFamily="50" charset="-128"/>
              </a:rPr>
              <a:t>・</a:t>
            </a:r>
            <a:r>
              <a:rPr kumimoji="1" lang="ja-JP" altLang="en-US" dirty="0" smtClean="0">
                <a:solidFill>
                  <a:srgbClr val="FF0000"/>
                </a:solidFill>
                <a:latin typeface="メイリオ" panose="020B0604030504040204" pitchFamily="50" charset="-128"/>
                <a:ea typeface="メイリオ" panose="020B0604030504040204" pitchFamily="50" charset="-128"/>
              </a:rPr>
              <a:t>貸借</a:t>
            </a:r>
            <a:r>
              <a:rPr kumimoji="1" lang="ja-JP" altLang="en-US" dirty="0">
                <a:solidFill>
                  <a:srgbClr val="FF0000"/>
                </a:solidFill>
                <a:latin typeface="メイリオ" panose="020B0604030504040204" pitchFamily="50" charset="-128"/>
                <a:ea typeface="メイリオ" panose="020B0604030504040204" pitchFamily="50" charset="-128"/>
              </a:rPr>
              <a:t>対照表</a:t>
            </a:r>
            <a:r>
              <a:rPr kumimoji="1" lang="ja-JP" altLang="en-US" dirty="0" smtClean="0">
                <a:latin typeface="メイリオ" panose="020B0604030504040204" pitchFamily="50" charset="-128"/>
                <a:ea typeface="メイリオ" panose="020B0604030504040204" pitchFamily="50" charset="-128"/>
              </a:rPr>
              <a:t>の右側の下のほうに表示</a:t>
            </a:r>
            <a:r>
              <a:rPr kumimoji="1" lang="ja-JP" altLang="en-US" dirty="0">
                <a:latin typeface="メイリオ" panose="020B0604030504040204" pitchFamily="50" charset="-128"/>
                <a:ea typeface="メイリオ" panose="020B0604030504040204" pitchFamily="50" charset="-128"/>
              </a:rPr>
              <a:t>されているのが</a:t>
            </a:r>
            <a:r>
              <a:rPr kumimoji="1" lang="ja-JP" altLang="en-US" dirty="0" smtClean="0">
                <a:latin typeface="メイリオ" panose="020B0604030504040204" pitchFamily="50" charset="-128"/>
                <a:ea typeface="メイリオ" panose="020B0604030504040204" pitchFamily="50" charset="-128"/>
              </a:rPr>
              <a:t>、自己資本と言われる部分</a:t>
            </a:r>
            <a:r>
              <a:rPr kumimoji="1" lang="ja-JP" altLang="en-US" dirty="0">
                <a:latin typeface="メイリオ" panose="020B0604030504040204" pitchFamily="50" charset="-128"/>
                <a:ea typeface="メイリオ" panose="020B0604030504040204" pitchFamily="50" charset="-128"/>
              </a:rPr>
              <a:t>で、</a:t>
            </a:r>
            <a:r>
              <a:rPr kumimoji="1" lang="ja-JP" altLang="en-US" b="1" dirty="0" smtClean="0">
                <a:solidFill>
                  <a:srgbClr val="00B050"/>
                </a:solidFill>
                <a:latin typeface="メイリオ" panose="020B0604030504040204" pitchFamily="50" charset="-128"/>
                <a:ea typeface="メイリオ" panose="020B0604030504040204" pitchFamily="50" charset="-128"/>
              </a:rPr>
              <a:t>「純資産の</a:t>
            </a:r>
            <a:r>
              <a:rPr kumimoji="1" lang="ja-JP" altLang="en-US" b="1" dirty="0">
                <a:solidFill>
                  <a:srgbClr val="00B050"/>
                </a:solidFill>
                <a:latin typeface="メイリオ" panose="020B0604030504040204" pitchFamily="50" charset="-128"/>
                <a:ea typeface="メイリオ" panose="020B0604030504040204" pitchFamily="50" charset="-128"/>
              </a:rPr>
              <a:t>部」</a:t>
            </a:r>
            <a:r>
              <a:rPr kumimoji="1" lang="ja-JP" altLang="en-US" dirty="0">
                <a:solidFill>
                  <a:srgbClr val="00B050"/>
                </a:solidFill>
                <a:latin typeface="メイリオ" panose="020B0604030504040204" pitchFamily="50" charset="-128"/>
                <a:ea typeface="メイリオ" panose="020B0604030504040204" pitchFamily="50" charset="-128"/>
              </a:rPr>
              <a:t>と</a:t>
            </a:r>
            <a:r>
              <a:rPr kumimoji="1" lang="ja-JP" altLang="en-US" dirty="0">
                <a:latin typeface="メイリオ" panose="020B0604030504040204" pitchFamily="50" charset="-128"/>
                <a:ea typeface="メイリオ" panose="020B0604030504040204" pitchFamily="50" charset="-128"/>
              </a:rPr>
              <a:t>言われています</a:t>
            </a:r>
            <a:r>
              <a:rPr kumimoji="1" lang="ja-JP" altLang="en-US" dirty="0" smtClean="0">
                <a:latin typeface="メイリオ" panose="020B0604030504040204" pitchFamily="50" charset="-128"/>
                <a:ea typeface="メイリオ" panose="020B0604030504040204" pitchFamily="50" charset="-128"/>
              </a:rPr>
              <a:t>。</a:t>
            </a:r>
            <a:endParaRPr kumimoji="1" lang="ja-JP" altLang="en-US" dirty="0">
              <a:latin typeface="メイリオ" panose="020B0604030504040204" pitchFamily="50" charset="-128"/>
              <a:ea typeface="メイリオ" panose="020B0604030504040204" pitchFamily="50" charset="-128"/>
            </a:endParaRPr>
          </a:p>
        </p:txBody>
      </p:sp>
      <p:sp>
        <p:nvSpPr>
          <p:cNvPr id="5" name="スライド番号プレースホルダー 4"/>
          <p:cNvSpPr>
            <a:spLocks noGrp="1"/>
          </p:cNvSpPr>
          <p:nvPr>
            <p:ph type="sldNum" sz="quarter" idx="12"/>
          </p:nvPr>
        </p:nvSpPr>
        <p:spPr/>
        <p:txBody>
          <a:bodyPr/>
          <a:lstStyle/>
          <a:p>
            <a:fld id="{92B89562-88E4-45EA-817D-2C454DC40A95}" type="slidenum">
              <a:rPr lang="ja-JP" altLang="zh-CN" smtClean="0"/>
              <a:pPr/>
              <a:t>4</a:t>
            </a:fld>
            <a:endParaRPr lang="ja-JP" altLang="zh-CN"/>
          </a:p>
        </p:txBody>
      </p:sp>
    </p:spTree>
    <p:extLst>
      <p:ext uri="{BB962C8B-B14F-4D97-AF65-F5344CB8AC3E}">
        <p14:creationId xmlns:p14="http://schemas.microsoft.com/office/powerpoint/2010/main" val="15833827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txBox="1">
            <a:spLocks/>
          </p:cNvSpPr>
          <p:nvPr/>
        </p:nvSpPr>
        <p:spPr>
          <a:xfrm>
            <a:off x="252000" y="252000"/>
            <a:ext cx="8640000" cy="720725"/>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fontAlgn="auto">
              <a:spcAft>
                <a:spcPts val="0"/>
              </a:spcAft>
            </a:pPr>
            <a:r>
              <a:rPr lang="ja-JP" altLang="en-US" sz="3600" dirty="0" smtClean="0">
                <a:solidFill>
                  <a:srgbClr val="FF0000"/>
                </a:solidFill>
              </a:rPr>
              <a:t>貸借対照表</a:t>
            </a:r>
            <a:r>
              <a:rPr lang="ja-JP" altLang="en-US" sz="3600" dirty="0" smtClean="0"/>
              <a:t>（</a:t>
            </a:r>
            <a:r>
              <a:rPr lang="en-US" altLang="ja-JP" sz="3600" dirty="0" smtClean="0"/>
              <a:t>P1)</a:t>
            </a:r>
            <a:endParaRPr lang="ja-JP" altLang="en-US" sz="3600" dirty="0" smtClean="0"/>
          </a:p>
        </p:txBody>
      </p:sp>
      <p:grpSp>
        <p:nvGrpSpPr>
          <p:cNvPr id="4" name="グループ化 3"/>
          <p:cNvGrpSpPr/>
          <p:nvPr/>
        </p:nvGrpSpPr>
        <p:grpSpPr>
          <a:xfrm>
            <a:off x="2276475" y="874007"/>
            <a:ext cx="4383757" cy="5861684"/>
            <a:chOff x="2276475" y="874007"/>
            <a:chExt cx="4383757" cy="5861684"/>
          </a:xfrm>
        </p:grpSpPr>
        <p:pic>
          <p:nvPicPr>
            <p:cNvPr id="2050" name="Picture 2" descr="H:\DATA\仕事\20200506決算関係\B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76475" y="874007"/>
              <a:ext cx="4383757" cy="5861684"/>
            </a:xfrm>
            <a:prstGeom prst="rect">
              <a:avLst/>
            </a:prstGeom>
            <a:noFill/>
            <a:extLst>
              <a:ext uri="{909E8E84-426E-40DD-AFC4-6F175D3DCCD1}">
                <a14:hiddenFill xmlns:a14="http://schemas.microsoft.com/office/drawing/2010/main">
                  <a:solidFill>
                    <a:srgbClr val="FFFFFF"/>
                  </a:solidFill>
                </a14:hiddenFill>
              </a:ext>
            </a:extLst>
          </p:spPr>
        </p:pic>
        <p:sp>
          <p:nvSpPr>
            <p:cNvPr id="3" name="正方形/長方形 2"/>
            <p:cNvSpPr/>
            <p:nvPr/>
          </p:nvSpPr>
          <p:spPr>
            <a:xfrm>
              <a:off x="2276475" y="874007"/>
              <a:ext cx="639341" cy="2507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6" name="テキスト ボックス 5"/>
          <p:cNvSpPr txBox="1"/>
          <p:nvPr/>
        </p:nvSpPr>
        <p:spPr>
          <a:xfrm>
            <a:off x="6732240" y="1800000"/>
            <a:ext cx="2088232" cy="1754326"/>
          </a:xfrm>
          <a:prstGeom prst="rect">
            <a:avLst/>
          </a:prstGeom>
          <a:noFill/>
        </p:spPr>
        <p:txBody>
          <a:bodyPr wrap="square" rtlCol="0">
            <a:spAutoFit/>
          </a:bodyPr>
          <a:lstStyle/>
          <a:p>
            <a:r>
              <a:rPr kumimoji="1" lang="ja-JP" altLang="en-US" dirty="0" smtClean="0">
                <a:latin typeface="メイリオ" panose="020B0604030504040204" pitchFamily="50" charset="-128"/>
                <a:ea typeface="メイリオ" panose="020B0604030504040204" pitchFamily="50" charset="-128"/>
              </a:rPr>
              <a:t>・</a:t>
            </a:r>
            <a:r>
              <a:rPr kumimoji="1" lang="en-US" altLang="ja-JP" dirty="0" smtClean="0">
                <a:latin typeface="メイリオ" panose="020B0604030504040204" pitchFamily="50" charset="-128"/>
                <a:ea typeface="メイリオ" panose="020B0604030504040204" pitchFamily="50" charset="-128"/>
              </a:rPr>
              <a:t>1</a:t>
            </a:r>
            <a:r>
              <a:rPr kumimoji="1" lang="ja-JP" altLang="en-US" dirty="0">
                <a:latin typeface="メイリオ" panose="020B0604030504040204" pitchFamily="50" charset="-128"/>
                <a:ea typeface="メイリオ" panose="020B0604030504040204" pitchFamily="50" charset="-128"/>
              </a:rPr>
              <a:t>年以内</a:t>
            </a:r>
            <a:r>
              <a:rPr kumimoji="1" lang="ja-JP" altLang="en-US" dirty="0" smtClean="0">
                <a:latin typeface="メイリオ" panose="020B0604030504040204" pitchFamily="50" charset="-128"/>
                <a:ea typeface="メイリオ" panose="020B0604030504040204" pitchFamily="50" charset="-128"/>
              </a:rPr>
              <a:t>に支払う負債を</a:t>
            </a:r>
            <a:r>
              <a:rPr kumimoji="1" lang="ja-JP" altLang="en-US" b="1" dirty="0">
                <a:solidFill>
                  <a:schemeClr val="tx2"/>
                </a:solidFill>
                <a:latin typeface="メイリオ" panose="020B0604030504040204" pitchFamily="50" charset="-128"/>
                <a:ea typeface="メイリオ" panose="020B0604030504040204" pitchFamily="50" charset="-128"/>
              </a:rPr>
              <a:t>「流動負債</a:t>
            </a:r>
            <a:r>
              <a:rPr kumimoji="1" lang="ja-JP" altLang="en-US" b="1" dirty="0" smtClean="0">
                <a:solidFill>
                  <a:schemeClr val="tx2"/>
                </a:solidFill>
                <a:latin typeface="メイリオ" panose="020B0604030504040204" pitchFamily="50" charset="-128"/>
                <a:ea typeface="メイリオ" panose="020B0604030504040204" pitchFamily="50" charset="-128"/>
              </a:rPr>
              <a:t>」</a:t>
            </a:r>
            <a:r>
              <a:rPr kumimoji="1" lang="ja-JP" altLang="en-US" dirty="0" smtClean="0">
                <a:latin typeface="メイリオ" panose="020B0604030504040204" pitchFamily="50" charset="-128"/>
                <a:ea typeface="メイリオ" panose="020B0604030504040204" pitchFamily="50" charset="-128"/>
              </a:rPr>
              <a:t>といい、支払が１年以上先のものを</a:t>
            </a:r>
            <a:r>
              <a:rPr kumimoji="1" lang="ja-JP" altLang="en-US" b="1" dirty="0" smtClean="0">
                <a:solidFill>
                  <a:schemeClr val="accent6">
                    <a:lumMod val="75000"/>
                  </a:schemeClr>
                </a:solidFill>
                <a:latin typeface="メイリオ" panose="020B0604030504040204" pitchFamily="50" charset="-128"/>
                <a:ea typeface="メイリオ" panose="020B0604030504040204" pitchFamily="50" charset="-128"/>
              </a:rPr>
              <a:t>「固定負債」</a:t>
            </a:r>
            <a:r>
              <a:rPr kumimoji="1" lang="ja-JP" altLang="en-US" dirty="0" smtClean="0">
                <a:latin typeface="メイリオ" panose="020B0604030504040204" pitchFamily="50" charset="-128"/>
                <a:ea typeface="メイリオ" panose="020B0604030504040204" pitchFamily="50" charset="-128"/>
              </a:rPr>
              <a:t>とよんでいます。</a:t>
            </a:r>
            <a:endParaRPr kumimoji="1" lang="ja-JP" altLang="en-US" dirty="0">
              <a:latin typeface="メイリオ" panose="020B0604030504040204" pitchFamily="50" charset="-128"/>
              <a:ea typeface="メイリオ" panose="020B0604030504040204" pitchFamily="50" charset="-128"/>
            </a:endParaRPr>
          </a:p>
        </p:txBody>
      </p:sp>
      <p:sp>
        <p:nvSpPr>
          <p:cNvPr id="7" name="正方形/長方形 6"/>
          <p:cNvSpPr/>
          <p:nvPr/>
        </p:nvSpPr>
        <p:spPr>
          <a:xfrm>
            <a:off x="2340736" y="1314134"/>
            <a:ext cx="4328374" cy="1613394"/>
          </a:xfrm>
          <a:prstGeom prst="rect">
            <a:avLst/>
          </a:prstGeom>
          <a:noFill/>
          <a:ln w="5080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p:cNvSpPr txBox="1"/>
          <p:nvPr/>
        </p:nvSpPr>
        <p:spPr>
          <a:xfrm>
            <a:off x="251999" y="1800000"/>
            <a:ext cx="2024475" cy="3416320"/>
          </a:xfrm>
          <a:prstGeom prst="rect">
            <a:avLst/>
          </a:prstGeom>
          <a:noFill/>
        </p:spPr>
        <p:txBody>
          <a:bodyPr wrap="square" rtlCol="0">
            <a:spAutoFit/>
          </a:bodyPr>
          <a:lstStyle/>
          <a:p>
            <a:r>
              <a:rPr kumimoji="1" lang="ja-JP" altLang="en-US" dirty="0" smtClean="0">
                <a:latin typeface="メイリオ" panose="020B0604030504040204" pitchFamily="50" charset="-128"/>
                <a:ea typeface="メイリオ" panose="020B0604030504040204" pitchFamily="50" charset="-128"/>
              </a:rPr>
              <a:t>・資産と負債は、「流動」と「固定」に分けて表示してあります。</a:t>
            </a:r>
            <a:r>
              <a:rPr kumimoji="1" lang="ja-JP" altLang="en-US" b="1" dirty="0" smtClean="0">
                <a:solidFill>
                  <a:schemeClr val="tx2"/>
                </a:solidFill>
                <a:latin typeface="メイリオ" panose="020B0604030504040204" pitchFamily="50" charset="-128"/>
                <a:ea typeface="メイリオ" panose="020B0604030504040204" pitchFamily="50" charset="-128"/>
              </a:rPr>
              <a:t>「流動資産」</a:t>
            </a:r>
            <a:r>
              <a:rPr kumimoji="1" lang="ja-JP" altLang="en-US" dirty="0" smtClean="0">
                <a:latin typeface="メイリオ" panose="020B0604030504040204" pitchFamily="50" charset="-128"/>
                <a:ea typeface="メイリオ" panose="020B0604030504040204" pitchFamily="50" charset="-128"/>
              </a:rPr>
              <a:t>は、</a:t>
            </a:r>
            <a:r>
              <a:rPr kumimoji="1" lang="en-US" altLang="ja-JP" dirty="0" smtClean="0">
                <a:latin typeface="メイリオ" panose="020B0604030504040204" pitchFamily="50" charset="-128"/>
                <a:ea typeface="メイリオ" panose="020B0604030504040204" pitchFamily="50" charset="-128"/>
              </a:rPr>
              <a:t>1</a:t>
            </a:r>
            <a:r>
              <a:rPr kumimoji="1" lang="ja-JP" altLang="en-US" dirty="0" smtClean="0">
                <a:latin typeface="メイリオ" panose="020B0604030504040204" pitchFamily="50" charset="-128"/>
                <a:ea typeface="メイリオ" panose="020B0604030504040204" pitchFamily="50" charset="-128"/>
              </a:rPr>
              <a:t>年以内に現金になる資産です。現金に変わるのが、１年以上かかるものは</a:t>
            </a:r>
            <a:r>
              <a:rPr kumimoji="1" lang="ja-JP" altLang="en-US" b="1" dirty="0" smtClean="0">
                <a:solidFill>
                  <a:schemeClr val="accent6">
                    <a:lumMod val="75000"/>
                  </a:schemeClr>
                </a:solidFill>
                <a:latin typeface="メイリオ" panose="020B0604030504040204" pitchFamily="50" charset="-128"/>
                <a:ea typeface="メイリオ" panose="020B0604030504040204" pitchFamily="50" charset="-128"/>
              </a:rPr>
              <a:t>「固定資産」</a:t>
            </a:r>
            <a:r>
              <a:rPr kumimoji="1" lang="ja-JP" altLang="en-US" dirty="0" smtClean="0">
                <a:latin typeface="メイリオ" panose="020B0604030504040204" pitchFamily="50" charset="-128"/>
                <a:ea typeface="メイリオ" panose="020B0604030504040204" pitchFamily="50" charset="-128"/>
              </a:rPr>
              <a:t>と言われています。</a:t>
            </a:r>
            <a:endParaRPr kumimoji="1" lang="ja-JP" altLang="en-US" dirty="0">
              <a:latin typeface="メイリオ" panose="020B0604030504040204" pitchFamily="50" charset="-128"/>
              <a:ea typeface="メイリオ" panose="020B0604030504040204" pitchFamily="50" charset="-128"/>
            </a:endParaRPr>
          </a:p>
        </p:txBody>
      </p:sp>
      <p:sp>
        <p:nvSpPr>
          <p:cNvPr id="10" name="正方形/長方形 9"/>
          <p:cNvSpPr/>
          <p:nvPr/>
        </p:nvSpPr>
        <p:spPr>
          <a:xfrm>
            <a:off x="2340736" y="2954162"/>
            <a:ext cx="4333307" cy="3611899"/>
          </a:xfrm>
          <a:prstGeom prst="rect">
            <a:avLst/>
          </a:prstGeom>
          <a:noFill/>
          <a:ln w="50800">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スライド番号プレースホルダー 4"/>
          <p:cNvSpPr>
            <a:spLocks noGrp="1"/>
          </p:cNvSpPr>
          <p:nvPr>
            <p:ph type="sldNum" sz="quarter" idx="12"/>
          </p:nvPr>
        </p:nvSpPr>
        <p:spPr/>
        <p:txBody>
          <a:bodyPr/>
          <a:lstStyle/>
          <a:p>
            <a:fld id="{92B89562-88E4-45EA-817D-2C454DC40A95}" type="slidenum">
              <a:rPr lang="ja-JP" altLang="zh-CN" smtClean="0"/>
              <a:pPr/>
              <a:t>5</a:t>
            </a:fld>
            <a:endParaRPr lang="ja-JP" altLang="zh-CN"/>
          </a:p>
        </p:txBody>
      </p:sp>
    </p:spTree>
    <p:extLst>
      <p:ext uri="{BB962C8B-B14F-4D97-AF65-F5344CB8AC3E}">
        <p14:creationId xmlns:p14="http://schemas.microsoft.com/office/powerpoint/2010/main" val="4261413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スライド番号プレースホルダー 6"/>
          <p:cNvSpPr>
            <a:spLocks noGrp="1"/>
          </p:cNvSpPr>
          <p:nvPr>
            <p:ph type="sldNum" sz="quarter" idx="12"/>
          </p:nvPr>
        </p:nvSpPr>
        <p:spPr>
          <a:noFill/>
        </p:spPr>
        <p:txBody>
          <a:bodyPr>
            <a:normAutofit/>
          </a:bodyPr>
          <a:lstStyle>
            <a:lvl1pPr eaLnBrk="0" hangingPunct="0">
              <a:spcBef>
                <a:spcPct val="20000"/>
              </a:spcBef>
              <a:buChar char="•"/>
              <a:defRPr kumimoji="1" sz="2800">
                <a:solidFill>
                  <a:schemeClr val="tx1"/>
                </a:solidFill>
                <a:latin typeface="ＭＳ Ｐゴシック" pitchFamily="50" charset="-128"/>
                <a:ea typeface="ＭＳ Ｐゴシック" pitchFamily="50" charset="-128"/>
              </a:defRPr>
            </a:lvl1pPr>
            <a:lvl2pPr marL="742950" indent="-285750" eaLnBrk="0" hangingPunct="0">
              <a:spcBef>
                <a:spcPct val="20000"/>
              </a:spcBef>
              <a:buChar char="–"/>
              <a:defRPr kumimoji="1" sz="24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0"/>
              </a:spcBef>
              <a:buFontTx/>
              <a:buNone/>
            </a:pPr>
            <a:fld id="{83293F14-0989-4D16-AC66-ADCA8D30847E}" type="slidenum">
              <a:rPr lang="en-US" altLang="ja-JP" sz="1200" smtClean="0">
                <a:latin typeface="Arial" charset="0"/>
              </a:rPr>
              <a:pPr eaLnBrk="1" hangingPunct="1">
                <a:spcBef>
                  <a:spcPct val="0"/>
                </a:spcBef>
                <a:buFontTx/>
                <a:buNone/>
              </a:pPr>
              <a:t>6</a:t>
            </a:fld>
            <a:endParaRPr lang="en-US" altLang="ja-JP" sz="1200" smtClean="0">
              <a:latin typeface="Arial" charset="0"/>
            </a:endParaRPr>
          </a:p>
        </p:txBody>
      </p:sp>
      <p:sp>
        <p:nvSpPr>
          <p:cNvPr id="6147" name="Rectangle 2"/>
          <p:cNvSpPr>
            <a:spLocks noGrp="1" noChangeArrowheads="1"/>
          </p:cNvSpPr>
          <p:nvPr>
            <p:ph type="title" idx="4294967295"/>
          </p:nvPr>
        </p:nvSpPr>
        <p:spPr>
          <a:xfrm>
            <a:off x="252000" y="252000"/>
            <a:ext cx="8640000" cy="720000"/>
          </a:xfrm>
        </p:spPr>
        <p:txBody>
          <a:bodyPr/>
          <a:lstStyle/>
          <a:p>
            <a:pPr eaLnBrk="1" hangingPunct="1"/>
            <a:r>
              <a:rPr lang="ja-JP" altLang="en-US" sz="3600" b="1" dirty="0" smtClean="0">
                <a:solidFill>
                  <a:srgbClr val="FF0000"/>
                </a:solidFill>
                <a:latin typeface="メイリオ" panose="020B0604030504040204" pitchFamily="50" charset="-128"/>
                <a:ea typeface="メイリオ" panose="020B0604030504040204" pitchFamily="50" charset="-128"/>
              </a:rPr>
              <a:t>資産</a:t>
            </a:r>
            <a:r>
              <a:rPr lang="ja-JP" altLang="en-US" sz="3600" b="1" dirty="0" smtClean="0">
                <a:latin typeface="メイリオ" panose="020B0604030504040204" pitchFamily="50" charset="-128"/>
                <a:ea typeface="メイリオ" panose="020B0604030504040204" pitchFamily="50" charset="-128"/>
              </a:rPr>
              <a:t>の状況（</a:t>
            </a:r>
            <a:r>
              <a:rPr lang="en-US" altLang="ja-JP" sz="3600" b="1" dirty="0" smtClean="0">
                <a:latin typeface="メイリオ" panose="020B0604030504040204" pitchFamily="50" charset="-128"/>
                <a:ea typeface="メイリオ" panose="020B0604030504040204" pitchFamily="50" charset="-128"/>
              </a:rPr>
              <a:t>P1)</a:t>
            </a:r>
            <a:endParaRPr lang="ja-JP" altLang="en-US" sz="3600" b="1" dirty="0" smtClean="0">
              <a:latin typeface="メイリオ" panose="020B0604030504040204" pitchFamily="50" charset="-128"/>
              <a:ea typeface="メイリオ" panose="020B0604030504040204" pitchFamily="50" charset="-128"/>
            </a:endParaRPr>
          </a:p>
        </p:txBody>
      </p:sp>
      <p:sp>
        <p:nvSpPr>
          <p:cNvPr id="6210" name="AutoShape 144"/>
          <p:cNvSpPr>
            <a:spLocks noChangeArrowheads="1"/>
          </p:cNvSpPr>
          <p:nvPr/>
        </p:nvSpPr>
        <p:spPr bwMode="auto">
          <a:xfrm>
            <a:off x="5251647" y="2171118"/>
            <a:ext cx="360363" cy="1512887"/>
          </a:xfrm>
          <a:prstGeom prst="rightArrow">
            <a:avLst>
              <a:gd name="adj1" fmla="val 50056"/>
              <a:gd name="adj2" fmla="val 51981"/>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kumimoji="1" sz="2800">
                <a:solidFill>
                  <a:schemeClr val="tx1"/>
                </a:solidFill>
                <a:latin typeface="ＭＳ Ｐゴシック" pitchFamily="50" charset="-128"/>
                <a:ea typeface="ＭＳ Ｐゴシック" pitchFamily="50" charset="-128"/>
              </a:defRPr>
            </a:lvl1pPr>
            <a:lvl2pPr marL="742950" indent="-285750" eaLnBrk="0" hangingPunct="0">
              <a:spcBef>
                <a:spcPct val="20000"/>
              </a:spcBef>
              <a:buChar char="–"/>
              <a:defRPr kumimoji="1" sz="24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0"/>
              </a:spcBef>
              <a:buFontTx/>
              <a:buNone/>
            </a:pPr>
            <a:endParaRPr lang="ja-JP" altLang="en-US" sz="1800">
              <a:latin typeface="Arial" charset="0"/>
            </a:endParaRPr>
          </a:p>
        </p:txBody>
      </p:sp>
      <p:sp>
        <p:nvSpPr>
          <p:cNvPr id="4" name="テキスト ボックス 3"/>
          <p:cNvSpPr txBox="1"/>
          <p:nvPr/>
        </p:nvSpPr>
        <p:spPr>
          <a:xfrm>
            <a:off x="540000" y="1156678"/>
            <a:ext cx="8100000" cy="461665"/>
          </a:xfrm>
          <a:prstGeom prst="rect">
            <a:avLst/>
          </a:prstGeom>
          <a:noFill/>
        </p:spPr>
        <p:txBody>
          <a:bodyPr wrap="square" rtlCol="0">
            <a:spAutoFit/>
          </a:bodyPr>
          <a:lstStyle/>
          <a:p>
            <a:r>
              <a:rPr lang="ja-JP" altLang="en-US" sz="2400" dirty="0">
                <a:latin typeface="メイリオ" panose="020B0604030504040204" pitchFamily="50" charset="-128"/>
                <a:ea typeface="メイリオ" panose="020B0604030504040204" pitchFamily="50" charset="-128"/>
              </a:rPr>
              <a:t>・</a:t>
            </a:r>
            <a:r>
              <a:rPr lang="en-US" altLang="ja-JP" sz="2400" dirty="0" smtClean="0">
                <a:latin typeface="メイリオ" panose="020B0604030504040204" pitchFamily="50" charset="-128"/>
                <a:ea typeface="メイリオ" panose="020B0604030504040204" pitchFamily="50" charset="-128"/>
              </a:rPr>
              <a:t>2020</a:t>
            </a:r>
            <a:r>
              <a:rPr lang="ja-JP" altLang="en-US" sz="2400" dirty="0" smtClean="0">
                <a:latin typeface="メイリオ" panose="020B0604030504040204" pitchFamily="50" charset="-128"/>
                <a:ea typeface="メイリオ" panose="020B0604030504040204" pitchFamily="50" charset="-128"/>
              </a:rPr>
              <a:t>年度末の資産の総額は、</a:t>
            </a:r>
            <a:r>
              <a:rPr lang="en-US" altLang="ja-JP" sz="2400" b="1" dirty="0" smtClean="0">
                <a:latin typeface="メイリオ" panose="020B0604030504040204" pitchFamily="50" charset="-128"/>
                <a:ea typeface="メイリオ" panose="020B0604030504040204" pitchFamily="50" charset="-128"/>
              </a:rPr>
              <a:t>157</a:t>
            </a:r>
            <a:r>
              <a:rPr lang="ja-JP" altLang="en-US" sz="2400" b="1" dirty="0" smtClean="0">
                <a:latin typeface="メイリオ" panose="020B0604030504040204" pitchFamily="50" charset="-128"/>
                <a:ea typeface="メイリオ" panose="020B0604030504040204" pitchFamily="50" charset="-128"/>
              </a:rPr>
              <a:t>億</a:t>
            </a:r>
            <a:r>
              <a:rPr lang="en-US" altLang="ja-JP" sz="2400" b="1" dirty="0" smtClean="0">
                <a:latin typeface="メイリオ" panose="020B0604030504040204" pitchFamily="50" charset="-128"/>
                <a:ea typeface="メイリオ" panose="020B0604030504040204" pitchFamily="50" charset="-128"/>
              </a:rPr>
              <a:t>3730</a:t>
            </a:r>
            <a:r>
              <a:rPr lang="ja-JP" altLang="en-US" sz="2400" b="1" dirty="0" smtClean="0">
                <a:latin typeface="メイリオ" panose="020B0604030504040204" pitchFamily="50" charset="-128"/>
                <a:ea typeface="メイリオ" panose="020B0604030504040204" pitchFamily="50" charset="-128"/>
              </a:rPr>
              <a:t>万円</a:t>
            </a:r>
            <a:r>
              <a:rPr lang="ja-JP" altLang="en-US" sz="2400" dirty="0" smtClean="0">
                <a:latin typeface="メイリオ" panose="020B0604030504040204" pitchFamily="50" charset="-128"/>
                <a:ea typeface="メイリオ" panose="020B0604030504040204" pitchFamily="50" charset="-128"/>
              </a:rPr>
              <a:t>でした。</a:t>
            </a:r>
            <a:endParaRPr lang="en-US" altLang="ja-JP" sz="2400" dirty="0" smtClean="0">
              <a:latin typeface="メイリオ" panose="020B0604030504040204" pitchFamily="50" charset="-128"/>
              <a:ea typeface="メイリオ" panose="020B0604030504040204" pitchFamily="50" charset="-128"/>
            </a:endParaRPr>
          </a:p>
        </p:txBody>
      </p:sp>
      <p:sp>
        <p:nvSpPr>
          <p:cNvPr id="14" name="テキスト ボックス 13"/>
          <p:cNvSpPr txBox="1"/>
          <p:nvPr/>
        </p:nvSpPr>
        <p:spPr>
          <a:xfrm>
            <a:off x="540000" y="4320000"/>
            <a:ext cx="8100000" cy="2308324"/>
          </a:xfrm>
          <a:prstGeom prst="rect">
            <a:avLst/>
          </a:prstGeom>
          <a:noFill/>
        </p:spPr>
        <p:txBody>
          <a:bodyPr wrap="square" rtlCol="0">
            <a:spAutoFit/>
          </a:bodyPr>
          <a:lstStyle/>
          <a:p>
            <a:r>
              <a:rPr lang="ja-JP" altLang="en-US" sz="2400" dirty="0" smtClean="0">
                <a:latin typeface="メイリオ" panose="020B0604030504040204" pitchFamily="50" charset="-128"/>
                <a:ea typeface="メイリオ" panose="020B0604030504040204" pitchFamily="50" charset="-128"/>
              </a:rPr>
              <a:t>・現預金の残高</a:t>
            </a:r>
            <a:r>
              <a:rPr lang="ja-JP" altLang="en-US" sz="2400" dirty="0">
                <a:latin typeface="メイリオ" panose="020B0604030504040204" pitchFamily="50" charset="-128"/>
                <a:ea typeface="メイリオ" panose="020B0604030504040204" pitchFamily="50" charset="-128"/>
              </a:rPr>
              <a:t>は、コロナ禍の資金調達として</a:t>
            </a:r>
            <a:r>
              <a:rPr lang="en-US" altLang="ja-JP" sz="2400" dirty="0">
                <a:latin typeface="メイリオ" panose="020B0604030504040204" pitchFamily="50" charset="-128"/>
                <a:ea typeface="メイリオ" panose="020B0604030504040204" pitchFamily="50" charset="-128"/>
              </a:rPr>
              <a:t>10</a:t>
            </a:r>
            <a:r>
              <a:rPr lang="ja-JP" altLang="en-US" sz="2400" dirty="0">
                <a:latin typeface="メイリオ" panose="020B0604030504040204" pitchFamily="50" charset="-128"/>
                <a:ea typeface="メイリオ" panose="020B0604030504040204" pitchFamily="50" charset="-128"/>
              </a:rPr>
              <a:t>億</a:t>
            </a:r>
            <a:r>
              <a:rPr lang="en-US" altLang="ja-JP" sz="2400" dirty="0">
                <a:latin typeface="メイリオ" panose="020B0604030504040204" pitchFamily="50" charset="-128"/>
                <a:ea typeface="メイリオ" panose="020B0604030504040204" pitchFamily="50" charset="-128"/>
              </a:rPr>
              <a:t>4400</a:t>
            </a:r>
            <a:r>
              <a:rPr lang="ja-JP" altLang="en-US" sz="2400" dirty="0">
                <a:latin typeface="メイリオ" panose="020B0604030504040204" pitchFamily="50" charset="-128"/>
                <a:ea typeface="メイリオ" panose="020B0604030504040204" pitchFamily="50" charset="-128"/>
              </a:rPr>
              <a:t>万円</a:t>
            </a:r>
            <a:r>
              <a:rPr lang="ja-JP" altLang="en-US" sz="2400" dirty="0" smtClean="0">
                <a:latin typeface="メイリオ" panose="020B0604030504040204" pitchFamily="50" charset="-128"/>
                <a:ea typeface="メイリオ" panose="020B0604030504040204" pitchFamily="50" charset="-128"/>
              </a:rPr>
              <a:t>借り入れをした分も含め、</a:t>
            </a:r>
            <a:r>
              <a:rPr lang="en-US" altLang="ja-JP" sz="2400" dirty="0" smtClean="0">
                <a:latin typeface="メイリオ" panose="020B0604030504040204" pitchFamily="50" charset="-128"/>
                <a:ea typeface="メイリオ" panose="020B0604030504040204" pitchFamily="50" charset="-128"/>
              </a:rPr>
              <a:t>23</a:t>
            </a:r>
            <a:r>
              <a:rPr lang="ja-JP" altLang="en-US" sz="2400" dirty="0" smtClean="0">
                <a:latin typeface="メイリオ" panose="020B0604030504040204" pitchFamily="50" charset="-128"/>
                <a:ea typeface="メイリオ" panose="020B0604030504040204" pitchFamily="50" charset="-128"/>
              </a:rPr>
              <a:t>億</a:t>
            </a:r>
            <a:r>
              <a:rPr lang="en-US" altLang="ja-JP" sz="2400" dirty="0" smtClean="0">
                <a:latin typeface="メイリオ" panose="020B0604030504040204" pitchFamily="50" charset="-128"/>
                <a:ea typeface="メイリオ" panose="020B0604030504040204" pitchFamily="50" charset="-128"/>
              </a:rPr>
              <a:t>6840</a:t>
            </a:r>
            <a:r>
              <a:rPr lang="ja-JP" altLang="en-US" sz="2400" dirty="0" smtClean="0">
                <a:latin typeface="メイリオ" panose="020B0604030504040204" pitchFamily="50" charset="-128"/>
                <a:ea typeface="メイリオ" panose="020B0604030504040204" pitchFamily="50" charset="-128"/>
              </a:rPr>
              <a:t>万円となっています。</a:t>
            </a:r>
            <a:endParaRPr lang="en-US" altLang="ja-JP" sz="2400" dirty="0" smtClean="0">
              <a:latin typeface="メイリオ" panose="020B0604030504040204" pitchFamily="50" charset="-128"/>
              <a:ea typeface="メイリオ" panose="020B0604030504040204" pitchFamily="50" charset="-128"/>
            </a:endParaRPr>
          </a:p>
          <a:p>
            <a:r>
              <a:rPr lang="ja-JP" altLang="en-US" sz="2400" dirty="0">
                <a:latin typeface="メイリオ" panose="020B0604030504040204" pitchFamily="50" charset="-128"/>
                <a:ea typeface="メイリオ" panose="020B0604030504040204" pitchFamily="50" charset="-128"/>
              </a:rPr>
              <a:t>・</a:t>
            </a:r>
            <a:r>
              <a:rPr lang="en-US" altLang="ja-JP" sz="2400" dirty="0" smtClean="0">
                <a:latin typeface="メイリオ" panose="020B0604030504040204" pitchFamily="50" charset="-128"/>
                <a:ea typeface="メイリオ" panose="020B0604030504040204" pitchFamily="50" charset="-128"/>
              </a:rPr>
              <a:t>2020</a:t>
            </a:r>
            <a:r>
              <a:rPr lang="ja-JP" altLang="en-US" sz="2400" dirty="0" smtClean="0">
                <a:latin typeface="メイリオ" panose="020B0604030504040204" pitchFamily="50" charset="-128"/>
                <a:ea typeface="メイリオ" panose="020B0604030504040204" pitchFamily="50" charset="-128"/>
              </a:rPr>
              <a:t>年度の主な設備投資は、南生協病院の</a:t>
            </a:r>
            <a:r>
              <a:rPr lang="en-US" altLang="ja-JP" sz="2400" dirty="0" smtClean="0">
                <a:latin typeface="メイリオ" panose="020B0604030504040204" pitchFamily="50" charset="-128"/>
                <a:ea typeface="メイリオ" panose="020B0604030504040204" pitchFamily="50" charset="-128"/>
              </a:rPr>
              <a:t>MRI</a:t>
            </a:r>
            <a:r>
              <a:rPr lang="ja-JP" altLang="en-US" sz="2400" dirty="0" smtClean="0">
                <a:latin typeface="メイリオ" panose="020B0604030504040204" pitchFamily="50" charset="-128"/>
                <a:ea typeface="メイリオ" panose="020B0604030504040204" pitchFamily="50" charset="-128"/>
              </a:rPr>
              <a:t>（磁気共鳴断層装置）、マンモグラフィ、画像解析システムなどがあり、自動精算機も更新して３台となりました。</a:t>
            </a:r>
            <a:endParaRPr lang="en-US" altLang="ja-JP" sz="2400" dirty="0" smtClean="0">
              <a:latin typeface="メイリオ" panose="020B0604030504040204" pitchFamily="50" charset="-128"/>
              <a:ea typeface="メイリオ"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3129233129"/>
              </p:ext>
            </p:extLst>
          </p:nvPr>
        </p:nvGraphicFramePr>
        <p:xfrm>
          <a:off x="540000" y="1800000"/>
          <a:ext cx="4392488" cy="2286000"/>
        </p:xfrm>
        <a:graphic>
          <a:graphicData uri="http://schemas.openxmlformats.org/drawingml/2006/table">
            <a:tbl>
              <a:tblPr firstRow="1" bandRow="1">
                <a:tableStyleId>{5C22544A-7EE6-4342-B048-85BDC9FD1C3A}</a:tableStyleId>
              </a:tblPr>
              <a:tblGrid>
                <a:gridCol w="2088232"/>
                <a:gridCol w="2304256"/>
              </a:tblGrid>
              <a:tr h="370840">
                <a:tc>
                  <a:txBody>
                    <a:bodyPr/>
                    <a:lstStyle/>
                    <a:p>
                      <a:endParaRPr kumimoji="1" lang="ja-JP" altLang="en-US" dirty="0"/>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2400" b="0" u="none" strike="noStrike" cap="none" normalizeH="0" baseline="0" dirty="0" smtClean="0">
                          <a:ln>
                            <a:noFill/>
                          </a:ln>
                          <a:effectLst/>
                        </a:rPr>
                        <a:t>2019</a:t>
                      </a:r>
                      <a:r>
                        <a:rPr kumimoji="1" lang="ja-JP" altLang="en-US" sz="2400" b="0" u="none" strike="noStrike" cap="none" normalizeH="0" baseline="0" dirty="0" smtClean="0">
                          <a:ln>
                            <a:noFill/>
                          </a:ln>
                          <a:effectLst/>
                        </a:rPr>
                        <a:t>年度末</a:t>
                      </a:r>
                      <a:endParaRPr kumimoji="1" lang="ja-JP" altLang="en-US" sz="2400" b="0" i="0" u="none" strike="noStrike" cap="none" normalizeH="0" baseline="0" dirty="0" smtClean="0">
                        <a:ln>
                          <a:noFill/>
                        </a:ln>
                        <a:solidFill>
                          <a:schemeClr val="tx1"/>
                        </a:solidFill>
                        <a:effectLst/>
                        <a:latin typeface="ＭＳ Ｐゴシック" pitchFamily="50" charset="-128"/>
                        <a:ea typeface="ＭＳ Ｐゴシック" pitchFamily="50" charset="-128"/>
                      </a:endParaRPr>
                    </a:p>
                  </a:txBody>
                  <a:tcPr anchor="ctr" horzOverflow="overflow"/>
                </a:tc>
              </a:tr>
              <a:tr h="37084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400" b="1" u="none" strike="noStrike" cap="none" normalizeH="0" baseline="0" dirty="0" smtClean="0">
                          <a:ln>
                            <a:noFill/>
                          </a:ln>
                          <a:effectLst/>
                        </a:rPr>
                        <a:t>総資産</a:t>
                      </a:r>
                      <a:endParaRPr kumimoji="1" lang="ja-JP" altLang="en-US" sz="2400" b="1" i="0" u="none" strike="noStrike" cap="none" normalizeH="0" baseline="0" dirty="0" smtClean="0">
                        <a:ln>
                          <a:noFill/>
                        </a:ln>
                        <a:solidFill>
                          <a:schemeClr val="tx1"/>
                        </a:solidFill>
                        <a:effectLst/>
                        <a:latin typeface="ＭＳ Ｐゴシック" pitchFamily="50" charset="-128"/>
                        <a:ea typeface="ＭＳ Ｐゴシック" pitchFamily="50" charset="-128"/>
                      </a:endParaRPr>
                    </a:p>
                  </a:txBody>
                  <a:tcPr anchor="ctr" horzOverflow="overflow"/>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1" lang="en-US" altLang="ja-JP" sz="2400" b="0" u="none" strike="noStrike" cap="none" normalizeH="0" baseline="0" dirty="0" smtClean="0">
                          <a:ln>
                            <a:noFill/>
                          </a:ln>
                          <a:effectLst/>
                        </a:rPr>
                        <a:t>143</a:t>
                      </a:r>
                      <a:r>
                        <a:rPr kumimoji="1" lang="ja-JP" altLang="en-US" sz="2400" b="0" u="none" strike="noStrike" cap="none" normalizeH="0" baseline="0" dirty="0" smtClean="0">
                          <a:ln>
                            <a:noFill/>
                          </a:ln>
                          <a:effectLst/>
                        </a:rPr>
                        <a:t>億</a:t>
                      </a:r>
                      <a:r>
                        <a:rPr kumimoji="1" lang="en-US" altLang="ja-JP" sz="2400" b="0" u="none" strike="noStrike" cap="none" normalizeH="0" baseline="0" dirty="0" smtClean="0">
                          <a:ln>
                            <a:noFill/>
                          </a:ln>
                          <a:effectLst/>
                        </a:rPr>
                        <a:t>2000</a:t>
                      </a:r>
                      <a:r>
                        <a:rPr kumimoji="1" lang="ja-JP" altLang="en-US" sz="2400" b="0" u="none" strike="noStrike" cap="none" normalizeH="0" baseline="0" dirty="0" smtClean="0">
                          <a:ln>
                            <a:noFill/>
                          </a:ln>
                          <a:effectLst/>
                        </a:rPr>
                        <a:t>万円</a:t>
                      </a:r>
                      <a:endParaRPr kumimoji="1" lang="ja-JP" altLang="en-US" sz="2400" b="0" i="0" u="none" strike="noStrike" cap="none" normalizeH="0" baseline="0" dirty="0" smtClean="0">
                        <a:ln>
                          <a:noFill/>
                        </a:ln>
                        <a:solidFill>
                          <a:schemeClr val="tx1"/>
                        </a:solidFill>
                        <a:effectLst/>
                        <a:latin typeface="ＭＳ Ｐゴシック" pitchFamily="50" charset="-128"/>
                        <a:ea typeface="ＭＳ Ｐゴシック" pitchFamily="50" charset="-128"/>
                      </a:endParaRPr>
                    </a:p>
                  </a:txBody>
                  <a:tcPr anchor="ctr" horzOverflow="overflow"/>
                </a:tc>
              </a:tr>
              <a:tr h="37084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400" b="1" u="none" strike="noStrike" cap="none" normalizeH="0" baseline="0" dirty="0" smtClean="0">
                          <a:ln>
                            <a:noFill/>
                          </a:ln>
                          <a:effectLst/>
                        </a:rPr>
                        <a:t>流動資産</a:t>
                      </a:r>
                      <a:endParaRPr kumimoji="1" lang="ja-JP" altLang="en-US" sz="2400" b="1" i="0" u="none" strike="noStrike" cap="none" normalizeH="0" baseline="0" dirty="0" smtClean="0">
                        <a:ln>
                          <a:noFill/>
                        </a:ln>
                        <a:solidFill>
                          <a:schemeClr val="tx1"/>
                        </a:solidFill>
                        <a:effectLst/>
                        <a:latin typeface="ＭＳ Ｐゴシック" pitchFamily="50" charset="-128"/>
                        <a:ea typeface="ＭＳ Ｐゴシック" pitchFamily="50" charset="-128"/>
                      </a:endParaRPr>
                    </a:p>
                  </a:txBody>
                  <a:tcPr anchor="ctr" horzOverflow="overflow"/>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defRPr/>
                      </a:pPr>
                      <a:r>
                        <a:rPr kumimoji="1" lang="en-US" altLang="ja-JP" sz="2400" b="0" u="none" strike="noStrike" cap="none" normalizeH="0" baseline="0" dirty="0" smtClean="0">
                          <a:ln>
                            <a:noFill/>
                          </a:ln>
                          <a:effectLst/>
                        </a:rPr>
                        <a:t>27</a:t>
                      </a:r>
                      <a:r>
                        <a:rPr kumimoji="1" lang="ja-JP" altLang="en-US" sz="2400" b="0" u="none" strike="noStrike" cap="none" normalizeH="0" baseline="0" dirty="0" smtClean="0">
                          <a:ln>
                            <a:noFill/>
                          </a:ln>
                          <a:effectLst/>
                        </a:rPr>
                        <a:t>億</a:t>
                      </a:r>
                      <a:r>
                        <a:rPr kumimoji="1" lang="en-US" altLang="ja-JP" sz="2400" b="0" u="none" strike="noStrike" cap="none" normalizeH="0" baseline="0" dirty="0" smtClean="0">
                          <a:ln>
                            <a:noFill/>
                          </a:ln>
                          <a:effectLst/>
                        </a:rPr>
                        <a:t>6340</a:t>
                      </a:r>
                      <a:r>
                        <a:rPr kumimoji="1" lang="ja-JP" altLang="en-US" sz="2400" b="0" u="none" strike="noStrike" cap="none" normalizeH="0" baseline="0" dirty="0" smtClean="0">
                          <a:ln>
                            <a:noFill/>
                          </a:ln>
                          <a:effectLst/>
                        </a:rPr>
                        <a:t>万円</a:t>
                      </a:r>
                      <a:endParaRPr kumimoji="1" lang="ja-JP" altLang="en-US" sz="2400" b="0" i="0" u="none" strike="noStrike" cap="none" normalizeH="0" baseline="0" dirty="0" smtClean="0">
                        <a:ln>
                          <a:noFill/>
                        </a:ln>
                        <a:solidFill>
                          <a:schemeClr val="tx1"/>
                        </a:solidFill>
                        <a:effectLst/>
                        <a:latin typeface="ＭＳ Ｐゴシック" pitchFamily="50" charset="-128"/>
                        <a:ea typeface="ＭＳ Ｐゴシック" pitchFamily="50" charset="-128"/>
                      </a:endParaRPr>
                    </a:p>
                  </a:txBody>
                  <a:tcPr anchor="ctr" horzOverflow="overflow"/>
                </a:tc>
              </a:tr>
              <a:tr h="37084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400" b="1" u="none" strike="noStrike" cap="none" normalizeH="0" baseline="0" dirty="0" smtClean="0">
                          <a:ln>
                            <a:noFill/>
                          </a:ln>
                          <a:effectLst/>
                        </a:rPr>
                        <a:t>うち、現預金</a:t>
                      </a:r>
                      <a:endParaRPr kumimoji="1" lang="ja-JP" altLang="en-US" sz="2400" b="1" i="0" u="none" strike="noStrike" cap="none" normalizeH="0" baseline="0" dirty="0" smtClean="0">
                        <a:ln>
                          <a:noFill/>
                        </a:ln>
                        <a:solidFill>
                          <a:schemeClr val="tx1"/>
                        </a:solidFill>
                        <a:effectLst/>
                        <a:latin typeface="ＭＳ Ｐゴシック" pitchFamily="50" charset="-128"/>
                        <a:ea typeface="ＭＳ Ｐゴシック" pitchFamily="50" charset="-128"/>
                      </a:endParaRPr>
                    </a:p>
                  </a:txBody>
                  <a:tcPr anchor="ctr" horzOverflow="overflow"/>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1" lang="en-US" altLang="ja-JP" sz="2400" b="0" u="none" strike="noStrike" cap="none" normalizeH="0" baseline="0" dirty="0" smtClean="0">
                          <a:ln>
                            <a:noFill/>
                          </a:ln>
                          <a:effectLst/>
                        </a:rPr>
                        <a:t>10</a:t>
                      </a:r>
                      <a:r>
                        <a:rPr kumimoji="1" lang="ja-JP" altLang="en-US" sz="2400" b="0" u="none" strike="noStrike" cap="none" normalizeH="0" baseline="0" dirty="0" smtClean="0">
                          <a:ln>
                            <a:noFill/>
                          </a:ln>
                          <a:effectLst/>
                        </a:rPr>
                        <a:t>億</a:t>
                      </a:r>
                      <a:r>
                        <a:rPr kumimoji="1" lang="en-US" altLang="ja-JP" sz="2400" b="0" u="none" strike="noStrike" cap="none" normalizeH="0" baseline="0" dirty="0" smtClean="0">
                          <a:ln>
                            <a:noFill/>
                          </a:ln>
                          <a:effectLst/>
                        </a:rPr>
                        <a:t>4400</a:t>
                      </a:r>
                      <a:r>
                        <a:rPr kumimoji="1" lang="ja-JP" altLang="en-US" sz="2400" b="0" u="none" strike="noStrike" cap="none" normalizeH="0" baseline="0" dirty="0" smtClean="0">
                          <a:ln>
                            <a:noFill/>
                          </a:ln>
                          <a:effectLst/>
                        </a:rPr>
                        <a:t>万円</a:t>
                      </a:r>
                      <a:endParaRPr kumimoji="1" lang="ja-JP" altLang="en-US" sz="2400" b="0" i="0" u="none" strike="noStrike" cap="none" normalizeH="0" baseline="0" dirty="0" smtClean="0">
                        <a:ln>
                          <a:noFill/>
                        </a:ln>
                        <a:solidFill>
                          <a:schemeClr val="tx1"/>
                        </a:solidFill>
                        <a:effectLst/>
                        <a:latin typeface="ＭＳ Ｐゴシック" pitchFamily="50" charset="-128"/>
                        <a:ea typeface="ＭＳ Ｐゴシック" pitchFamily="50" charset="-128"/>
                      </a:endParaRPr>
                    </a:p>
                  </a:txBody>
                  <a:tcPr anchor="ctr" horzOverflow="overflow"/>
                </a:tc>
              </a:tr>
              <a:tr h="37084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400" b="1" u="none" strike="noStrike" cap="none" normalizeH="0" baseline="0" dirty="0" smtClean="0">
                          <a:ln>
                            <a:noFill/>
                          </a:ln>
                          <a:effectLst/>
                        </a:rPr>
                        <a:t>固定資産</a:t>
                      </a:r>
                      <a:endParaRPr kumimoji="1" lang="ja-JP" altLang="en-US" sz="2400" b="1" i="0" u="none" strike="noStrike" cap="none" normalizeH="0" baseline="0" dirty="0" smtClean="0">
                        <a:ln>
                          <a:noFill/>
                        </a:ln>
                        <a:solidFill>
                          <a:schemeClr val="tx1"/>
                        </a:solidFill>
                        <a:effectLst/>
                        <a:latin typeface="ＭＳ Ｐゴシック" pitchFamily="50" charset="-128"/>
                        <a:ea typeface="ＭＳ Ｐゴシック" pitchFamily="50" charset="-128"/>
                      </a:endParaRPr>
                    </a:p>
                  </a:txBody>
                  <a:tcPr anchor="ctr" horzOverflow="overflow"/>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1" lang="en-US" altLang="ja-JP" sz="2400" b="0" u="none" strike="noStrike" cap="none" normalizeH="0" baseline="0" dirty="0" smtClean="0">
                          <a:ln>
                            <a:noFill/>
                          </a:ln>
                          <a:effectLst/>
                        </a:rPr>
                        <a:t>115</a:t>
                      </a:r>
                      <a:r>
                        <a:rPr kumimoji="1" lang="ja-JP" altLang="en-US" sz="2400" b="0" u="none" strike="noStrike" cap="none" normalizeH="0" baseline="0" dirty="0" smtClean="0">
                          <a:ln>
                            <a:noFill/>
                          </a:ln>
                          <a:effectLst/>
                        </a:rPr>
                        <a:t>億</a:t>
                      </a:r>
                      <a:r>
                        <a:rPr kumimoji="1" lang="en-US" altLang="ja-JP" sz="2400" b="0" u="none" strike="noStrike" cap="none" normalizeH="0" baseline="0" dirty="0" smtClean="0">
                          <a:ln>
                            <a:noFill/>
                          </a:ln>
                          <a:effectLst/>
                        </a:rPr>
                        <a:t>5670</a:t>
                      </a:r>
                      <a:r>
                        <a:rPr kumimoji="1" lang="ja-JP" altLang="en-US" sz="2400" b="0" u="none" strike="noStrike" cap="none" normalizeH="0" baseline="0" dirty="0" smtClean="0">
                          <a:ln>
                            <a:noFill/>
                          </a:ln>
                          <a:effectLst/>
                        </a:rPr>
                        <a:t>万円</a:t>
                      </a:r>
                      <a:endParaRPr kumimoji="1" lang="ja-JP" altLang="en-US" sz="2400" b="0" i="0" u="none" strike="noStrike" cap="none" normalizeH="0" baseline="0" dirty="0" smtClean="0">
                        <a:ln>
                          <a:noFill/>
                        </a:ln>
                        <a:solidFill>
                          <a:schemeClr val="tx1"/>
                        </a:solidFill>
                        <a:effectLst/>
                        <a:latin typeface="ＭＳ Ｐゴシック" pitchFamily="50" charset="-128"/>
                        <a:ea typeface="ＭＳ Ｐゴシック" pitchFamily="50" charset="-128"/>
                      </a:endParaRPr>
                    </a:p>
                  </a:txBody>
                  <a:tcPr anchor="ctr" horzOverflow="overflow"/>
                </a:tc>
              </a:tr>
            </a:tbl>
          </a:graphicData>
        </a:graphic>
      </p:graphicFrame>
      <p:graphicFrame>
        <p:nvGraphicFramePr>
          <p:cNvPr id="3" name="表 2"/>
          <p:cNvGraphicFramePr>
            <a:graphicFrameLocks noGrp="1"/>
          </p:cNvGraphicFramePr>
          <p:nvPr>
            <p:extLst>
              <p:ext uri="{D42A27DB-BD31-4B8C-83A1-F6EECF244321}">
                <p14:modId xmlns:p14="http://schemas.microsoft.com/office/powerpoint/2010/main" val="266561358"/>
              </p:ext>
            </p:extLst>
          </p:nvPr>
        </p:nvGraphicFramePr>
        <p:xfrm>
          <a:off x="5940000" y="1800000"/>
          <a:ext cx="2543944" cy="2286000"/>
        </p:xfrm>
        <a:graphic>
          <a:graphicData uri="http://schemas.openxmlformats.org/drawingml/2006/table">
            <a:tbl>
              <a:tblPr firstRow="1" bandRow="1">
                <a:tableStyleId>{5C22544A-7EE6-4342-B048-85BDC9FD1C3A}</a:tableStyleId>
              </a:tblPr>
              <a:tblGrid>
                <a:gridCol w="2543944"/>
              </a:tblGrid>
              <a:tr h="37084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2400" b="1" u="none" strike="noStrike" cap="none" normalizeH="0" baseline="0" dirty="0" smtClean="0">
                          <a:ln>
                            <a:noFill/>
                          </a:ln>
                          <a:effectLst/>
                        </a:rPr>
                        <a:t>2020</a:t>
                      </a:r>
                      <a:r>
                        <a:rPr kumimoji="1" lang="ja-JP" altLang="en-US" sz="2400" b="1" u="none" strike="noStrike" cap="none" normalizeH="0" baseline="0" dirty="0" smtClean="0">
                          <a:ln>
                            <a:noFill/>
                          </a:ln>
                          <a:effectLst/>
                        </a:rPr>
                        <a:t>年度末</a:t>
                      </a:r>
                      <a:endParaRPr kumimoji="1" lang="ja-JP" altLang="en-US" sz="2400" b="1" i="0" u="none" strike="noStrike" cap="none" normalizeH="0" baseline="0" dirty="0" smtClean="0">
                        <a:ln>
                          <a:noFill/>
                        </a:ln>
                        <a:solidFill>
                          <a:schemeClr val="tx1"/>
                        </a:solidFill>
                        <a:effectLst/>
                        <a:latin typeface="ＭＳ Ｐゴシック" pitchFamily="50" charset="-128"/>
                        <a:ea typeface="ＭＳ Ｐゴシック" pitchFamily="50" charset="-128"/>
                      </a:endParaRPr>
                    </a:p>
                  </a:txBody>
                  <a:tcPr anchor="ctr" horzOverflow="overflow"/>
                </a:tc>
              </a:tr>
              <a:tr h="370840">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1" lang="en-US" altLang="ja-JP" sz="2400" b="1" u="none" strike="noStrike" cap="none" normalizeH="0" baseline="0" dirty="0" smtClean="0">
                          <a:ln>
                            <a:noFill/>
                          </a:ln>
                          <a:effectLst/>
                        </a:rPr>
                        <a:t>157</a:t>
                      </a:r>
                      <a:r>
                        <a:rPr kumimoji="1" lang="ja-JP" altLang="en-US" sz="2400" b="1" u="none" strike="noStrike" cap="none" normalizeH="0" baseline="0" dirty="0" smtClean="0">
                          <a:ln>
                            <a:noFill/>
                          </a:ln>
                          <a:effectLst/>
                        </a:rPr>
                        <a:t>億</a:t>
                      </a:r>
                      <a:r>
                        <a:rPr kumimoji="1" lang="en-US" altLang="ja-JP" sz="2400" b="1" u="none" strike="noStrike" cap="none" normalizeH="0" baseline="0" dirty="0" smtClean="0">
                          <a:ln>
                            <a:noFill/>
                          </a:ln>
                          <a:effectLst/>
                        </a:rPr>
                        <a:t>3730</a:t>
                      </a:r>
                      <a:r>
                        <a:rPr kumimoji="1" lang="ja-JP" altLang="en-US" sz="2400" b="1" u="none" strike="noStrike" cap="none" normalizeH="0" baseline="0" dirty="0" smtClean="0">
                          <a:ln>
                            <a:noFill/>
                          </a:ln>
                          <a:effectLst/>
                        </a:rPr>
                        <a:t>万円</a:t>
                      </a:r>
                      <a:endParaRPr kumimoji="1" lang="ja-JP" altLang="en-US" sz="2400" b="1" i="0" u="none" strike="noStrike" cap="none" normalizeH="0" baseline="0" dirty="0" smtClean="0">
                        <a:ln>
                          <a:noFill/>
                        </a:ln>
                        <a:solidFill>
                          <a:schemeClr val="tx1"/>
                        </a:solidFill>
                        <a:effectLst/>
                        <a:latin typeface="ＭＳ Ｐゴシック" pitchFamily="50" charset="-128"/>
                        <a:ea typeface="ＭＳ Ｐゴシック" pitchFamily="50" charset="-128"/>
                      </a:endParaRPr>
                    </a:p>
                  </a:txBody>
                  <a:tcPr anchor="ctr" horzOverflow="overflow"/>
                </a:tc>
              </a:tr>
              <a:tr h="370840">
                <a:tc>
                  <a:txBody>
                    <a:bodyPr/>
                    <a:lstStyle/>
                    <a:p>
                      <a:pPr marL="0" marR="0" lvl="0" indent="0" algn="r" defTabSz="914400" rtl="0" eaLnBrk="1" fontAlgn="base" latinLnBrk="0" hangingPunct="1">
                        <a:lnSpc>
                          <a:spcPct val="100000"/>
                        </a:lnSpc>
                        <a:spcBef>
                          <a:spcPct val="20000"/>
                        </a:spcBef>
                        <a:spcAft>
                          <a:spcPct val="0"/>
                        </a:spcAft>
                        <a:buClrTx/>
                        <a:buSzTx/>
                        <a:buFontTx/>
                        <a:buNone/>
                        <a:tabLst/>
                        <a:defRPr/>
                      </a:pPr>
                      <a:r>
                        <a:rPr kumimoji="1" lang="en-US" altLang="ja-JP" sz="2400" b="1" u="none" strike="noStrike" cap="none" normalizeH="0" baseline="0" dirty="0" smtClean="0">
                          <a:ln>
                            <a:noFill/>
                          </a:ln>
                          <a:effectLst/>
                        </a:rPr>
                        <a:t>44</a:t>
                      </a:r>
                      <a:r>
                        <a:rPr kumimoji="1" lang="ja-JP" altLang="en-US" sz="2400" b="1" u="none" strike="noStrike" cap="none" normalizeH="0" baseline="0" dirty="0" smtClean="0">
                          <a:ln>
                            <a:noFill/>
                          </a:ln>
                          <a:effectLst/>
                        </a:rPr>
                        <a:t>億</a:t>
                      </a:r>
                      <a:r>
                        <a:rPr kumimoji="1" lang="en-US" altLang="ja-JP" sz="2400" b="1" u="none" strike="noStrike" cap="none" normalizeH="0" baseline="0" dirty="0" smtClean="0">
                          <a:ln>
                            <a:noFill/>
                          </a:ln>
                          <a:effectLst/>
                        </a:rPr>
                        <a:t>9770</a:t>
                      </a:r>
                      <a:r>
                        <a:rPr kumimoji="1" lang="ja-JP" altLang="en-US" sz="2400" b="1" u="none" strike="noStrike" cap="none" normalizeH="0" baseline="0" dirty="0" smtClean="0">
                          <a:ln>
                            <a:noFill/>
                          </a:ln>
                          <a:effectLst/>
                        </a:rPr>
                        <a:t>万円</a:t>
                      </a:r>
                      <a:endParaRPr kumimoji="1" lang="ja-JP" altLang="en-US" sz="2400" b="1" i="0" u="none" strike="noStrike" cap="none" normalizeH="0" baseline="0" dirty="0" smtClean="0">
                        <a:ln>
                          <a:noFill/>
                        </a:ln>
                        <a:solidFill>
                          <a:schemeClr val="tx1"/>
                        </a:solidFill>
                        <a:effectLst/>
                        <a:latin typeface="ＭＳ Ｐゴシック" pitchFamily="50" charset="-128"/>
                        <a:ea typeface="ＭＳ Ｐゴシック" pitchFamily="50" charset="-128"/>
                      </a:endParaRPr>
                    </a:p>
                  </a:txBody>
                  <a:tcPr anchor="ctr" horzOverflow="overflow"/>
                </a:tc>
              </a:tr>
              <a:tr h="370840">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1" lang="en-US" altLang="ja-JP" sz="2400" b="1" u="none" strike="noStrike" cap="none" normalizeH="0" baseline="0" dirty="0" smtClean="0">
                          <a:ln>
                            <a:noFill/>
                          </a:ln>
                          <a:effectLst/>
                        </a:rPr>
                        <a:t>23</a:t>
                      </a:r>
                      <a:r>
                        <a:rPr kumimoji="1" lang="ja-JP" altLang="en-US" sz="2400" b="1" u="none" strike="noStrike" cap="none" normalizeH="0" baseline="0" dirty="0" smtClean="0">
                          <a:ln>
                            <a:noFill/>
                          </a:ln>
                          <a:effectLst/>
                        </a:rPr>
                        <a:t>億</a:t>
                      </a:r>
                      <a:r>
                        <a:rPr kumimoji="1" lang="en-US" altLang="ja-JP" sz="2400" b="1" u="none" strike="noStrike" cap="none" normalizeH="0" baseline="0" dirty="0" smtClean="0">
                          <a:ln>
                            <a:noFill/>
                          </a:ln>
                          <a:effectLst/>
                        </a:rPr>
                        <a:t>6840</a:t>
                      </a:r>
                      <a:r>
                        <a:rPr kumimoji="1" lang="ja-JP" altLang="en-US" sz="2400" b="1" u="none" strike="noStrike" cap="none" normalizeH="0" baseline="0" dirty="0" smtClean="0">
                          <a:ln>
                            <a:noFill/>
                          </a:ln>
                          <a:effectLst/>
                        </a:rPr>
                        <a:t>万円</a:t>
                      </a:r>
                      <a:endParaRPr kumimoji="1" lang="ja-JP" altLang="en-US" sz="2400" b="1" i="0" u="none" strike="noStrike" cap="none" normalizeH="0" baseline="0" dirty="0" smtClean="0">
                        <a:ln>
                          <a:noFill/>
                        </a:ln>
                        <a:solidFill>
                          <a:schemeClr val="tx1"/>
                        </a:solidFill>
                        <a:effectLst/>
                        <a:latin typeface="ＭＳ Ｐゴシック" pitchFamily="50" charset="-128"/>
                        <a:ea typeface="ＭＳ Ｐゴシック" pitchFamily="50" charset="-128"/>
                      </a:endParaRPr>
                    </a:p>
                  </a:txBody>
                  <a:tcPr anchor="ctr" horzOverflow="overflow"/>
                </a:tc>
              </a:tr>
              <a:tr h="370840">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1" lang="en-US" altLang="ja-JP" sz="2400" b="1" u="none" strike="noStrike" cap="none" normalizeH="0" baseline="0" dirty="0" smtClean="0">
                          <a:ln>
                            <a:noFill/>
                          </a:ln>
                          <a:effectLst/>
                        </a:rPr>
                        <a:t>112</a:t>
                      </a:r>
                      <a:r>
                        <a:rPr kumimoji="1" lang="ja-JP" altLang="en-US" sz="2400" b="1" u="none" strike="noStrike" cap="none" normalizeH="0" baseline="0" dirty="0" smtClean="0">
                          <a:ln>
                            <a:noFill/>
                          </a:ln>
                          <a:effectLst/>
                        </a:rPr>
                        <a:t>億</a:t>
                      </a:r>
                      <a:r>
                        <a:rPr kumimoji="1" lang="en-US" altLang="ja-JP" sz="2400" b="1" u="none" strike="noStrike" cap="none" normalizeH="0" baseline="0" dirty="0" smtClean="0">
                          <a:ln>
                            <a:noFill/>
                          </a:ln>
                          <a:effectLst/>
                        </a:rPr>
                        <a:t>3960</a:t>
                      </a:r>
                      <a:r>
                        <a:rPr kumimoji="1" lang="ja-JP" altLang="en-US" sz="2400" b="1" u="none" strike="noStrike" cap="none" normalizeH="0" baseline="0" dirty="0" smtClean="0">
                          <a:ln>
                            <a:noFill/>
                          </a:ln>
                          <a:effectLst/>
                        </a:rPr>
                        <a:t>万円</a:t>
                      </a:r>
                      <a:endParaRPr kumimoji="1" lang="ja-JP" altLang="en-US" sz="2400" b="1" i="0" u="none" strike="noStrike" cap="none" normalizeH="0" baseline="0" dirty="0" smtClean="0">
                        <a:ln>
                          <a:noFill/>
                        </a:ln>
                        <a:solidFill>
                          <a:schemeClr val="tx1"/>
                        </a:solidFill>
                        <a:effectLst/>
                        <a:latin typeface="ＭＳ Ｐゴシック" pitchFamily="50" charset="-128"/>
                        <a:ea typeface="ＭＳ Ｐゴシック" pitchFamily="50" charset="-128"/>
                      </a:endParaRPr>
                    </a:p>
                  </a:txBody>
                  <a:tcPr anchor="ctr" horzOverflow="overflow"/>
                </a:tc>
              </a:tr>
            </a:tbl>
          </a:graphicData>
        </a:graphic>
      </p:graphicFrame>
    </p:spTree>
    <p:extLst>
      <p:ext uri="{BB962C8B-B14F-4D97-AF65-F5344CB8AC3E}">
        <p14:creationId xmlns:p14="http://schemas.microsoft.com/office/powerpoint/2010/main" val="254024989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スライド番号プレースホルダー 6"/>
          <p:cNvSpPr>
            <a:spLocks noGrp="1"/>
          </p:cNvSpPr>
          <p:nvPr>
            <p:ph type="sldNum" sz="quarter" idx="12"/>
          </p:nvPr>
        </p:nvSpPr>
        <p:spPr>
          <a:noFill/>
        </p:spPr>
        <p:txBody>
          <a:bodyPr>
            <a:normAutofit/>
          </a:bodyPr>
          <a:lstStyle>
            <a:lvl1pPr eaLnBrk="0" hangingPunct="0">
              <a:spcBef>
                <a:spcPct val="20000"/>
              </a:spcBef>
              <a:buChar char="•"/>
              <a:defRPr kumimoji="1" sz="2800">
                <a:solidFill>
                  <a:schemeClr val="tx1"/>
                </a:solidFill>
                <a:latin typeface="ＭＳ Ｐゴシック" pitchFamily="50" charset="-128"/>
                <a:ea typeface="ＭＳ Ｐゴシック" pitchFamily="50" charset="-128"/>
              </a:defRPr>
            </a:lvl1pPr>
            <a:lvl2pPr marL="742950" indent="-285750" eaLnBrk="0" hangingPunct="0">
              <a:spcBef>
                <a:spcPct val="20000"/>
              </a:spcBef>
              <a:buChar char="–"/>
              <a:defRPr kumimoji="1" sz="24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0"/>
              </a:spcBef>
              <a:buFontTx/>
              <a:buNone/>
            </a:pPr>
            <a:fld id="{83293F14-0989-4D16-AC66-ADCA8D30847E}" type="slidenum">
              <a:rPr lang="en-US" altLang="ja-JP" sz="1200" smtClean="0">
                <a:latin typeface="Arial" charset="0"/>
              </a:rPr>
              <a:pPr eaLnBrk="1" hangingPunct="1">
                <a:spcBef>
                  <a:spcPct val="0"/>
                </a:spcBef>
                <a:buFontTx/>
                <a:buNone/>
              </a:pPr>
              <a:t>7</a:t>
            </a:fld>
            <a:endParaRPr lang="en-US" altLang="ja-JP" sz="1200" smtClean="0">
              <a:latin typeface="Arial" charset="0"/>
            </a:endParaRPr>
          </a:p>
        </p:txBody>
      </p:sp>
      <p:sp>
        <p:nvSpPr>
          <p:cNvPr id="6147" name="Rectangle 2"/>
          <p:cNvSpPr>
            <a:spLocks noGrp="1" noChangeArrowheads="1"/>
          </p:cNvSpPr>
          <p:nvPr>
            <p:ph type="title" idx="4294967295"/>
          </p:nvPr>
        </p:nvSpPr>
        <p:spPr>
          <a:xfrm>
            <a:off x="252000" y="252000"/>
            <a:ext cx="8640000" cy="720000"/>
          </a:xfrm>
        </p:spPr>
        <p:txBody>
          <a:bodyPr/>
          <a:lstStyle/>
          <a:p>
            <a:pPr eaLnBrk="1" hangingPunct="1"/>
            <a:r>
              <a:rPr lang="ja-JP" altLang="en-US" sz="3600" b="1" dirty="0" smtClean="0">
                <a:solidFill>
                  <a:srgbClr val="FF0000"/>
                </a:solidFill>
                <a:latin typeface="メイリオ" panose="020B0604030504040204" pitchFamily="50" charset="-128"/>
                <a:ea typeface="メイリオ" panose="020B0604030504040204" pitchFamily="50" charset="-128"/>
              </a:rPr>
              <a:t>負債</a:t>
            </a:r>
            <a:r>
              <a:rPr lang="ja-JP" altLang="en-US" sz="3600" b="1" dirty="0" smtClean="0">
                <a:latin typeface="メイリオ" panose="020B0604030504040204" pitchFamily="50" charset="-128"/>
                <a:ea typeface="メイリオ" panose="020B0604030504040204" pitchFamily="50" charset="-128"/>
              </a:rPr>
              <a:t>の状況（</a:t>
            </a:r>
            <a:r>
              <a:rPr lang="en-US" altLang="ja-JP" sz="3600" b="1" dirty="0" smtClean="0">
                <a:latin typeface="メイリオ" panose="020B0604030504040204" pitchFamily="50" charset="-128"/>
                <a:ea typeface="メイリオ" panose="020B0604030504040204" pitchFamily="50" charset="-128"/>
              </a:rPr>
              <a:t>P1)</a:t>
            </a:r>
            <a:endParaRPr lang="ja-JP" altLang="en-US" sz="3600" b="1" dirty="0" smtClean="0">
              <a:latin typeface="メイリオ" panose="020B0604030504040204" pitchFamily="50" charset="-128"/>
              <a:ea typeface="メイリオ" panose="020B0604030504040204" pitchFamily="50" charset="-128"/>
            </a:endParaRPr>
          </a:p>
        </p:txBody>
      </p:sp>
      <p:sp>
        <p:nvSpPr>
          <p:cNvPr id="6210" name="AutoShape 144"/>
          <p:cNvSpPr>
            <a:spLocks noChangeArrowheads="1"/>
          </p:cNvSpPr>
          <p:nvPr/>
        </p:nvSpPr>
        <p:spPr bwMode="auto">
          <a:xfrm>
            <a:off x="5251647" y="1434244"/>
            <a:ext cx="360363" cy="1512887"/>
          </a:xfrm>
          <a:prstGeom prst="rightArrow">
            <a:avLst>
              <a:gd name="adj1" fmla="val 50056"/>
              <a:gd name="adj2" fmla="val 51981"/>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kumimoji="1" sz="2800">
                <a:solidFill>
                  <a:schemeClr val="tx1"/>
                </a:solidFill>
                <a:latin typeface="ＭＳ Ｐゴシック" pitchFamily="50" charset="-128"/>
                <a:ea typeface="ＭＳ Ｐゴシック" pitchFamily="50" charset="-128"/>
              </a:defRPr>
            </a:lvl1pPr>
            <a:lvl2pPr marL="742950" indent="-285750" eaLnBrk="0" hangingPunct="0">
              <a:spcBef>
                <a:spcPct val="20000"/>
              </a:spcBef>
              <a:buChar char="–"/>
              <a:defRPr kumimoji="1" sz="24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0"/>
              </a:spcBef>
              <a:buFontTx/>
              <a:buNone/>
            </a:pPr>
            <a:endParaRPr lang="ja-JP" altLang="en-US" sz="1800">
              <a:latin typeface="Arial" charset="0"/>
            </a:endParaRPr>
          </a:p>
        </p:txBody>
      </p:sp>
      <p:graphicFrame>
        <p:nvGraphicFramePr>
          <p:cNvPr id="2" name="表 1"/>
          <p:cNvGraphicFramePr>
            <a:graphicFrameLocks noGrp="1"/>
          </p:cNvGraphicFramePr>
          <p:nvPr>
            <p:extLst>
              <p:ext uri="{D42A27DB-BD31-4B8C-83A1-F6EECF244321}">
                <p14:modId xmlns:p14="http://schemas.microsoft.com/office/powerpoint/2010/main" val="1545469178"/>
              </p:ext>
            </p:extLst>
          </p:nvPr>
        </p:nvGraphicFramePr>
        <p:xfrm>
          <a:off x="540000" y="1080000"/>
          <a:ext cx="4392488" cy="2286000"/>
        </p:xfrm>
        <a:graphic>
          <a:graphicData uri="http://schemas.openxmlformats.org/drawingml/2006/table">
            <a:tbl>
              <a:tblPr firstRow="1" bandRow="1">
                <a:tableStyleId>{21E4AEA4-8DFA-4A89-87EB-49C32662AFE0}</a:tableStyleId>
              </a:tblPr>
              <a:tblGrid>
                <a:gridCol w="2088232"/>
                <a:gridCol w="2304256"/>
              </a:tblGrid>
              <a:tr h="370840">
                <a:tc>
                  <a:txBody>
                    <a:bodyPr/>
                    <a:lstStyle/>
                    <a:p>
                      <a:endParaRPr kumimoji="1" lang="ja-JP" altLang="en-US" dirty="0"/>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2400" u="none" strike="noStrike" cap="none" normalizeH="0" baseline="0" dirty="0" smtClean="0">
                          <a:ln>
                            <a:noFill/>
                          </a:ln>
                          <a:effectLst/>
                        </a:rPr>
                        <a:t>2019</a:t>
                      </a:r>
                      <a:r>
                        <a:rPr kumimoji="1" lang="ja-JP" altLang="en-US" sz="2400" u="none" strike="noStrike" cap="none" normalizeH="0" baseline="0" dirty="0" smtClean="0">
                          <a:ln>
                            <a:noFill/>
                          </a:ln>
                          <a:effectLst/>
                        </a:rPr>
                        <a:t>年度末</a:t>
                      </a:r>
                      <a:endParaRPr kumimoji="1" lang="ja-JP" altLang="en-US" sz="2400" b="0" i="0" u="none" strike="noStrike" cap="none" normalizeH="0" baseline="0" dirty="0" smtClean="0">
                        <a:ln>
                          <a:noFill/>
                        </a:ln>
                        <a:solidFill>
                          <a:schemeClr val="tx1"/>
                        </a:solidFill>
                        <a:effectLst/>
                        <a:latin typeface="ＭＳ Ｐゴシック" pitchFamily="50" charset="-128"/>
                        <a:ea typeface="ＭＳ Ｐゴシック" pitchFamily="50" charset="-128"/>
                      </a:endParaRPr>
                    </a:p>
                  </a:txBody>
                  <a:tcPr anchor="ctr" horzOverflow="overflow"/>
                </a:tc>
              </a:tr>
              <a:tr h="37084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400" u="none" strike="noStrike" cap="none" normalizeH="0" baseline="0" dirty="0" smtClean="0">
                          <a:ln>
                            <a:noFill/>
                          </a:ln>
                          <a:effectLst/>
                        </a:rPr>
                        <a:t>流動負債</a:t>
                      </a:r>
                      <a:endParaRPr kumimoji="1" lang="ja-JP" altLang="en-US" sz="2400" b="1" i="0" u="none" strike="noStrike" cap="none" normalizeH="0" baseline="0" dirty="0" smtClean="0">
                        <a:ln>
                          <a:noFill/>
                        </a:ln>
                        <a:solidFill>
                          <a:schemeClr val="tx1"/>
                        </a:solidFill>
                        <a:effectLst/>
                        <a:latin typeface="ＭＳ Ｐゴシック" pitchFamily="50" charset="-128"/>
                        <a:ea typeface="ＭＳ Ｐゴシック" pitchFamily="50" charset="-128"/>
                      </a:endParaRPr>
                    </a:p>
                  </a:txBody>
                  <a:tcPr anchor="ctr" horzOverflow="overflow"/>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1" lang="en-US" altLang="ja-JP" sz="2400" b="0" u="none" strike="noStrike" cap="none" normalizeH="0" baseline="0" dirty="0" smtClean="0">
                          <a:ln>
                            <a:noFill/>
                          </a:ln>
                          <a:effectLst/>
                        </a:rPr>
                        <a:t>16</a:t>
                      </a:r>
                      <a:r>
                        <a:rPr kumimoji="1" lang="ja-JP" altLang="en-US" sz="2400" b="0" u="none" strike="noStrike" cap="none" normalizeH="0" baseline="0" dirty="0" smtClean="0">
                          <a:ln>
                            <a:noFill/>
                          </a:ln>
                          <a:effectLst/>
                        </a:rPr>
                        <a:t>億</a:t>
                      </a:r>
                      <a:r>
                        <a:rPr kumimoji="1" lang="en-US" altLang="ja-JP" sz="2400" b="0" u="none" strike="noStrike" cap="none" normalizeH="0" baseline="0" dirty="0" smtClean="0">
                          <a:ln>
                            <a:noFill/>
                          </a:ln>
                          <a:effectLst/>
                        </a:rPr>
                        <a:t>2730</a:t>
                      </a:r>
                      <a:r>
                        <a:rPr kumimoji="1" lang="ja-JP" altLang="en-US" sz="2400" b="0" u="none" strike="noStrike" cap="none" normalizeH="0" baseline="0" dirty="0" smtClean="0">
                          <a:ln>
                            <a:noFill/>
                          </a:ln>
                          <a:effectLst/>
                        </a:rPr>
                        <a:t>万円</a:t>
                      </a:r>
                      <a:endParaRPr kumimoji="1" lang="ja-JP" altLang="en-US" sz="2400" b="0" i="0" u="none" strike="noStrike" cap="none" normalizeH="0" baseline="0" dirty="0" smtClean="0">
                        <a:ln>
                          <a:noFill/>
                        </a:ln>
                        <a:solidFill>
                          <a:schemeClr val="tx1"/>
                        </a:solidFill>
                        <a:effectLst/>
                        <a:latin typeface="ＭＳ Ｐゴシック" pitchFamily="50" charset="-128"/>
                        <a:ea typeface="ＭＳ Ｐゴシック" pitchFamily="50" charset="-128"/>
                      </a:endParaRPr>
                    </a:p>
                  </a:txBody>
                  <a:tcPr anchor="ctr" horzOverflow="overflow"/>
                </a:tc>
              </a:tr>
              <a:tr h="37084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400" u="none" strike="noStrike" cap="none" normalizeH="0" baseline="0" dirty="0" smtClean="0">
                          <a:ln>
                            <a:noFill/>
                          </a:ln>
                          <a:effectLst/>
                        </a:rPr>
                        <a:t>固定負債</a:t>
                      </a:r>
                      <a:endParaRPr kumimoji="1" lang="ja-JP" altLang="en-US" sz="2400" b="1" i="0" u="none" strike="noStrike" cap="none" normalizeH="0" baseline="0" dirty="0" smtClean="0">
                        <a:ln>
                          <a:noFill/>
                        </a:ln>
                        <a:solidFill>
                          <a:schemeClr val="tx1"/>
                        </a:solidFill>
                        <a:effectLst/>
                        <a:latin typeface="ＭＳ Ｐゴシック" pitchFamily="50" charset="-128"/>
                        <a:ea typeface="ＭＳ Ｐゴシック" pitchFamily="50" charset="-128"/>
                      </a:endParaRPr>
                    </a:p>
                  </a:txBody>
                  <a:tcPr anchor="ctr" horzOverflow="overflow"/>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defRPr/>
                      </a:pPr>
                      <a:r>
                        <a:rPr kumimoji="1" lang="en-US" altLang="ja-JP" sz="2400" b="0" u="none" strike="noStrike" cap="none" normalizeH="0" baseline="0" dirty="0" smtClean="0">
                          <a:ln>
                            <a:noFill/>
                          </a:ln>
                          <a:effectLst/>
                        </a:rPr>
                        <a:t>76</a:t>
                      </a:r>
                      <a:r>
                        <a:rPr kumimoji="1" lang="ja-JP" altLang="en-US" sz="2400" b="0" u="none" strike="noStrike" cap="none" normalizeH="0" baseline="0" dirty="0" smtClean="0">
                          <a:ln>
                            <a:noFill/>
                          </a:ln>
                          <a:effectLst/>
                        </a:rPr>
                        <a:t>億</a:t>
                      </a:r>
                      <a:r>
                        <a:rPr kumimoji="1" lang="en-US" altLang="ja-JP" sz="2400" b="0" u="none" strike="noStrike" cap="none" normalizeH="0" baseline="0" dirty="0" smtClean="0">
                          <a:ln>
                            <a:noFill/>
                          </a:ln>
                          <a:effectLst/>
                        </a:rPr>
                        <a:t>9260</a:t>
                      </a:r>
                      <a:r>
                        <a:rPr kumimoji="1" lang="ja-JP" altLang="en-US" sz="2400" b="0" u="none" strike="noStrike" cap="none" normalizeH="0" baseline="0" dirty="0" smtClean="0">
                          <a:ln>
                            <a:noFill/>
                          </a:ln>
                          <a:effectLst/>
                        </a:rPr>
                        <a:t>万円</a:t>
                      </a:r>
                      <a:endParaRPr kumimoji="1" lang="ja-JP" altLang="en-US" sz="2400" b="0" i="0" u="none" strike="noStrike" cap="none" normalizeH="0" baseline="0" dirty="0" smtClean="0">
                        <a:ln>
                          <a:noFill/>
                        </a:ln>
                        <a:solidFill>
                          <a:schemeClr val="tx1"/>
                        </a:solidFill>
                        <a:effectLst/>
                        <a:latin typeface="ＭＳ Ｐゴシック" pitchFamily="50" charset="-128"/>
                        <a:ea typeface="ＭＳ Ｐゴシック" pitchFamily="50" charset="-128"/>
                      </a:endParaRPr>
                    </a:p>
                  </a:txBody>
                  <a:tcPr anchor="ctr" horzOverflow="overflow"/>
                </a:tc>
              </a:tr>
              <a:tr h="37084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000" u="none" strike="noStrike" cap="none" normalizeH="0" baseline="0" dirty="0" smtClean="0">
                          <a:ln>
                            <a:noFill/>
                          </a:ln>
                          <a:effectLst/>
                        </a:rPr>
                        <a:t>うち長期借入金</a:t>
                      </a:r>
                      <a:endParaRPr kumimoji="1" lang="ja-JP" altLang="en-US" sz="2000" b="1" i="0" u="none" strike="noStrike" cap="none" normalizeH="0" baseline="0" dirty="0" smtClean="0">
                        <a:ln>
                          <a:noFill/>
                        </a:ln>
                        <a:solidFill>
                          <a:schemeClr val="tx1"/>
                        </a:solidFill>
                        <a:effectLst/>
                        <a:latin typeface="ＭＳ Ｐゴシック" pitchFamily="50" charset="-128"/>
                        <a:ea typeface="ＭＳ Ｐゴシック" pitchFamily="50" charset="-128"/>
                      </a:endParaRPr>
                    </a:p>
                  </a:txBody>
                  <a:tcPr anchor="ctr" horzOverflow="overflow"/>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1" lang="en-US" altLang="ja-JP" sz="2400" b="0" u="none" strike="noStrike" cap="none" normalizeH="0" baseline="0" dirty="0" smtClean="0">
                          <a:ln>
                            <a:noFill/>
                          </a:ln>
                          <a:effectLst/>
                        </a:rPr>
                        <a:t>64</a:t>
                      </a:r>
                      <a:r>
                        <a:rPr kumimoji="1" lang="ja-JP" altLang="en-US" sz="2400" b="0" u="none" strike="noStrike" cap="none" normalizeH="0" baseline="0" dirty="0" smtClean="0">
                          <a:ln>
                            <a:noFill/>
                          </a:ln>
                          <a:effectLst/>
                        </a:rPr>
                        <a:t>億</a:t>
                      </a:r>
                      <a:r>
                        <a:rPr kumimoji="1" lang="en-US" altLang="ja-JP" sz="2400" b="0" u="none" strike="noStrike" cap="none" normalizeH="0" baseline="0" dirty="0" smtClean="0">
                          <a:ln>
                            <a:noFill/>
                          </a:ln>
                          <a:effectLst/>
                        </a:rPr>
                        <a:t>3050</a:t>
                      </a:r>
                      <a:r>
                        <a:rPr kumimoji="1" lang="ja-JP" altLang="en-US" sz="2400" b="0" u="none" strike="noStrike" cap="none" normalizeH="0" baseline="0" dirty="0" smtClean="0">
                          <a:ln>
                            <a:noFill/>
                          </a:ln>
                          <a:effectLst/>
                        </a:rPr>
                        <a:t>万円</a:t>
                      </a:r>
                      <a:endParaRPr kumimoji="1" lang="ja-JP" altLang="en-US" sz="2400" b="0" i="0" u="none" strike="noStrike" cap="none" normalizeH="0" baseline="0" dirty="0" smtClean="0">
                        <a:ln>
                          <a:noFill/>
                        </a:ln>
                        <a:solidFill>
                          <a:schemeClr val="tx1"/>
                        </a:solidFill>
                        <a:effectLst/>
                        <a:latin typeface="ＭＳ Ｐゴシック" pitchFamily="50" charset="-128"/>
                        <a:ea typeface="ＭＳ Ｐゴシック" pitchFamily="50" charset="-128"/>
                      </a:endParaRPr>
                    </a:p>
                  </a:txBody>
                  <a:tcPr anchor="ctr" horzOverflow="overflow"/>
                </a:tc>
              </a:tr>
              <a:tr h="37084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400" u="none" strike="noStrike" cap="none" normalizeH="0" baseline="0" dirty="0" smtClean="0">
                          <a:ln>
                            <a:noFill/>
                          </a:ln>
                          <a:effectLst/>
                        </a:rPr>
                        <a:t>借入金総額</a:t>
                      </a:r>
                      <a:endParaRPr kumimoji="1" lang="ja-JP" altLang="en-US" sz="2400" b="1" i="0" u="none" strike="noStrike" cap="none" normalizeH="0" baseline="0" dirty="0" smtClean="0">
                        <a:ln>
                          <a:noFill/>
                        </a:ln>
                        <a:solidFill>
                          <a:schemeClr val="tx1"/>
                        </a:solidFill>
                        <a:effectLst/>
                        <a:latin typeface="ＭＳ Ｐゴシック" pitchFamily="50" charset="-128"/>
                        <a:ea typeface="ＭＳ Ｐゴシック" pitchFamily="50" charset="-128"/>
                      </a:endParaRPr>
                    </a:p>
                  </a:txBody>
                  <a:tcPr anchor="ctr" horzOverflow="overflow"/>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1" lang="en-US" altLang="ja-JP" sz="2400" b="0" u="none" strike="noStrike" cap="none" normalizeH="0" baseline="0" dirty="0" smtClean="0">
                          <a:ln>
                            <a:noFill/>
                          </a:ln>
                          <a:effectLst/>
                        </a:rPr>
                        <a:t>71</a:t>
                      </a:r>
                      <a:r>
                        <a:rPr kumimoji="1" lang="ja-JP" altLang="en-US" sz="2400" b="0" u="none" strike="noStrike" cap="none" normalizeH="0" baseline="0" dirty="0" smtClean="0">
                          <a:ln>
                            <a:noFill/>
                          </a:ln>
                          <a:effectLst/>
                        </a:rPr>
                        <a:t>億</a:t>
                      </a:r>
                      <a:r>
                        <a:rPr kumimoji="1" lang="en-US" altLang="ja-JP" sz="2400" b="0" u="none" strike="noStrike" cap="none" normalizeH="0" baseline="0" dirty="0" smtClean="0">
                          <a:ln>
                            <a:noFill/>
                          </a:ln>
                          <a:effectLst/>
                        </a:rPr>
                        <a:t>9580</a:t>
                      </a:r>
                      <a:r>
                        <a:rPr kumimoji="1" lang="ja-JP" altLang="en-US" sz="2400" b="0" u="none" strike="noStrike" cap="none" normalizeH="0" baseline="0" dirty="0" smtClean="0">
                          <a:ln>
                            <a:noFill/>
                          </a:ln>
                          <a:effectLst/>
                        </a:rPr>
                        <a:t>万円</a:t>
                      </a:r>
                      <a:endParaRPr kumimoji="1" lang="ja-JP" altLang="en-US" sz="2400" b="0" i="0" u="none" strike="noStrike" cap="none" normalizeH="0" baseline="0" dirty="0" smtClean="0">
                        <a:ln>
                          <a:noFill/>
                        </a:ln>
                        <a:solidFill>
                          <a:schemeClr val="tx1"/>
                        </a:solidFill>
                        <a:effectLst/>
                        <a:latin typeface="ＭＳ Ｐゴシック" pitchFamily="50" charset="-128"/>
                        <a:ea typeface="ＭＳ Ｐゴシック" pitchFamily="50" charset="-128"/>
                      </a:endParaRPr>
                    </a:p>
                  </a:txBody>
                  <a:tcPr anchor="ctr" horzOverflow="overflow"/>
                </a:tc>
              </a:tr>
            </a:tbl>
          </a:graphicData>
        </a:graphic>
      </p:graphicFrame>
      <p:graphicFrame>
        <p:nvGraphicFramePr>
          <p:cNvPr id="3" name="表 2"/>
          <p:cNvGraphicFramePr>
            <a:graphicFrameLocks noGrp="1"/>
          </p:cNvGraphicFramePr>
          <p:nvPr>
            <p:extLst>
              <p:ext uri="{D42A27DB-BD31-4B8C-83A1-F6EECF244321}">
                <p14:modId xmlns:p14="http://schemas.microsoft.com/office/powerpoint/2010/main" val="3074013822"/>
              </p:ext>
            </p:extLst>
          </p:nvPr>
        </p:nvGraphicFramePr>
        <p:xfrm>
          <a:off x="5940000" y="1080000"/>
          <a:ext cx="2543944" cy="2286000"/>
        </p:xfrm>
        <a:graphic>
          <a:graphicData uri="http://schemas.openxmlformats.org/drawingml/2006/table">
            <a:tbl>
              <a:tblPr firstRow="1" bandRow="1">
                <a:tableStyleId>{21E4AEA4-8DFA-4A89-87EB-49C32662AFE0}</a:tableStyleId>
              </a:tblPr>
              <a:tblGrid>
                <a:gridCol w="2543944"/>
              </a:tblGrid>
              <a:tr h="37084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2400" u="none" strike="noStrike" cap="none" normalizeH="0" baseline="0" dirty="0" smtClean="0">
                          <a:ln>
                            <a:noFill/>
                          </a:ln>
                          <a:effectLst/>
                        </a:rPr>
                        <a:t>2020</a:t>
                      </a:r>
                      <a:r>
                        <a:rPr kumimoji="1" lang="ja-JP" altLang="en-US" sz="2400" u="none" strike="noStrike" cap="none" normalizeH="0" baseline="0" dirty="0" smtClean="0">
                          <a:ln>
                            <a:noFill/>
                          </a:ln>
                          <a:effectLst/>
                        </a:rPr>
                        <a:t>年度末</a:t>
                      </a:r>
                      <a:endParaRPr kumimoji="1" lang="ja-JP" altLang="en-US" sz="2400" b="1" i="0" u="none" strike="noStrike" cap="none" normalizeH="0" baseline="0" dirty="0" smtClean="0">
                        <a:ln>
                          <a:noFill/>
                        </a:ln>
                        <a:solidFill>
                          <a:schemeClr val="tx1"/>
                        </a:solidFill>
                        <a:effectLst/>
                        <a:latin typeface="ＭＳ Ｐゴシック" pitchFamily="50" charset="-128"/>
                        <a:ea typeface="ＭＳ Ｐゴシック" pitchFamily="50" charset="-128"/>
                      </a:endParaRPr>
                    </a:p>
                  </a:txBody>
                  <a:tcPr anchor="ctr" horzOverflow="overflow"/>
                </a:tc>
              </a:tr>
              <a:tr h="370840">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1" lang="en-US" altLang="ja-JP" sz="2400" b="1" u="none" strike="noStrike" cap="none" normalizeH="0" baseline="0" dirty="0" smtClean="0">
                          <a:ln>
                            <a:noFill/>
                          </a:ln>
                          <a:effectLst/>
                        </a:rPr>
                        <a:t>16</a:t>
                      </a:r>
                      <a:r>
                        <a:rPr kumimoji="1" lang="ja-JP" altLang="en-US" sz="2400" b="1" u="none" strike="noStrike" cap="none" normalizeH="0" baseline="0" dirty="0" smtClean="0">
                          <a:ln>
                            <a:noFill/>
                          </a:ln>
                          <a:effectLst/>
                        </a:rPr>
                        <a:t>億</a:t>
                      </a:r>
                      <a:r>
                        <a:rPr kumimoji="1" lang="en-US" altLang="ja-JP" sz="2400" b="1" u="none" strike="noStrike" cap="none" normalizeH="0" baseline="0" dirty="0" smtClean="0">
                          <a:ln>
                            <a:noFill/>
                          </a:ln>
                          <a:effectLst/>
                        </a:rPr>
                        <a:t>1890</a:t>
                      </a:r>
                      <a:r>
                        <a:rPr kumimoji="1" lang="ja-JP" altLang="en-US" sz="2400" b="1" u="none" strike="noStrike" cap="none" normalizeH="0" baseline="0" dirty="0" smtClean="0">
                          <a:ln>
                            <a:noFill/>
                          </a:ln>
                          <a:effectLst/>
                        </a:rPr>
                        <a:t>万円</a:t>
                      </a:r>
                      <a:endParaRPr kumimoji="1" lang="ja-JP" altLang="en-US" sz="2400" b="1" i="0" u="none" strike="noStrike" cap="none" normalizeH="0" baseline="0" dirty="0" smtClean="0">
                        <a:ln>
                          <a:noFill/>
                        </a:ln>
                        <a:solidFill>
                          <a:schemeClr val="tx1"/>
                        </a:solidFill>
                        <a:effectLst/>
                        <a:latin typeface="ＭＳ Ｐゴシック" pitchFamily="50" charset="-128"/>
                        <a:ea typeface="ＭＳ Ｐゴシック" pitchFamily="50" charset="-128"/>
                      </a:endParaRPr>
                    </a:p>
                  </a:txBody>
                  <a:tcPr anchor="ctr" horzOverflow="overflow"/>
                </a:tc>
              </a:tr>
              <a:tr h="370840">
                <a:tc>
                  <a:txBody>
                    <a:bodyPr/>
                    <a:lstStyle/>
                    <a:p>
                      <a:pPr marL="0" marR="0" lvl="0" indent="0" algn="r" defTabSz="914400" rtl="0" eaLnBrk="1" fontAlgn="base" latinLnBrk="0" hangingPunct="1">
                        <a:lnSpc>
                          <a:spcPct val="100000"/>
                        </a:lnSpc>
                        <a:spcBef>
                          <a:spcPct val="20000"/>
                        </a:spcBef>
                        <a:spcAft>
                          <a:spcPct val="0"/>
                        </a:spcAft>
                        <a:buClrTx/>
                        <a:buSzTx/>
                        <a:buFontTx/>
                        <a:buNone/>
                        <a:tabLst/>
                        <a:defRPr/>
                      </a:pPr>
                      <a:r>
                        <a:rPr kumimoji="1" lang="en-US" altLang="ja-JP" sz="2400" b="1" u="none" strike="noStrike" cap="none" normalizeH="0" baseline="0" dirty="0" smtClean="0">
                          <a:ln>
                            <a:noFill/>
                          </a:ln>
                          <a:effectLst/>
                        </a:rPr>
                        <a:t>84</a:t>
                      </a:r>
                      <a:r>
                        <a:rPr kumimoji="1" lang="ja-JP" altLang="en-US" sz="2400" b="1" u="none" strike="noStrike" cap="none" normalizeH="0" baseline="0" dirty="0" smtClean="0">
                          <a:ln>
                            <a:noFill/>
                          </a:ln>
                          <a:effectLst/>
                        </a:rPr>
                        <a:t>億</a:t>
                      </a:r>
                      <a:r>
                        <a:rPr kumimoji="1" lang="en-US" altLang="ja-JP" sz="2400" b="1" u="none" strike="noStrike" cap="none" normalizeH="0" baseline="0" dirty="0" smtClean="0">
                          <a:ln>
                            <a:noFill/>
                          </a:ln>
                          <a:effectLst/>
                        </a:rPr>
                        <a:t>3840</a:t>
                      </a:r>
                      <a:r>
                        <a:rPr kumimoji="1" lang="ja-JP" altLang="en-US" sz="2400" b="1" u="none" strike="noStrike" cap="none" normalizeH="0" baseline="0" dirty="0" smtClean="0">
                          <a:ln>
                            <a:noFill/>
                          </a:ln>
                          <a:effectLst/>
                        </a:rPr>
                        <a:t>万円</a:t>
                      </a:r>
                      <a:endParaRPr kumimoji="1" lang="ja-JP" altLang="en-US" sz="2400" b="1" i="0" u="none" strike="noStrike" cap="none" normalizeH="0" baseline="0" dirty="0" smtClean="0">
                        <a:ln>
                          <a:noFill/>
                        </a:ln>
                        <a:solidFill>
                          <a:schemeClr val="tx1"/>
                        </a:solidFill>
                        <a:effectLst/>
                        <a:latin typeface="ＭＳ Ｐゴシック" pitchFamily="50" charset="-128"/>
                        <a:ea typeface="ＭＳ Ｐゴシック" pitchFamily="50" charset="-128"/>
                      </a:endParaRPr>
                    </a:p>
                  </a:txBody>
                  <a:tcPr anchor="ctr" horzOverflow="overflow"/>
                </a:tc>
              </a:tr>
              <a:tr h="370840">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1" lang="en-US" altLang="ja-JP" sz="2400" b="1" u="none" strike="noStrike" cap="none" normalizeH="0" baseline="0" dirty="0" smtClean="0">
                          <a:ln>
                            <a:noFill/>
                          </a:ln>
                          <a:effectLst/>
                        </a:rPr>
                        <a:t>71</a:t>
                      </a:r>
                      <a:r>
                        <a:rPr kumimoji="1" lang="ja-JP" altLang="en-US" sz="2400" b="1" u="none" strike="noStrike" cap="none" normalizeH="0" baseline="0" dirty="0" smtClean="0">
                          <a:ln>
                            <a:noFill/>
                          </a:ln>
                          <a:effectLst/>
                        </a:rPr>
                        <a:t>億</a:t>
                      </a:r>
                      <a:r>
                        <a:rPr kumimoji="1" lang="en-US" altLang="ja-JP" sz="2400" b="1" u="none" strike="noStrike" cap="none" normalizeH="0" baseline="0" dirty="0" smtClean="0">
                          <a:ln>
                            <a:noFill/>
                          </a:ln>
                          <a:effectLst/>
                        </a:rPr>
                        <a:t>8530</a:t>
                      </a:r>
                      <a:r>
                        <a:rPr kumimoji="1" lang="ja-JP" altLang="en-US" sz="2400" b="1" u="none" strike="noStrike" cap="none" normalizeH="0" baseline="0" dirty="0" smtClean="0">
                          <a:ln>
                            <a:noFill/>
                          </a:ln>
                          <a:effectLst/>
                        </a:rPr>
                        <a:t>万円</a:t>
                      </a:r>
                      <a:endParaRPr kumimoji="1" lang="ja-JP" altLang="en-US" sz="2400" b="1" i="0" u="none" strike="noStrike" cap="none" normalizeH="0" baseline="0" dirty="0" smtClean="0">
                        <a:ln>
                          <a:noFill/>
                        </a:ln>
                        <a:solidFill>
                          <a:schemeClr val="tx1"/>
                        </a:solidFill>
                        <a:effectLst/>
                        <a:latin typeface="ＭＳ Ｐゴシック" pitchFamily="50" charset="-128"/>
                        <a:ea typeface="ＭＳ Ｐゴシック" pitchFamily="50" charset="-128"/>
                      </a:endParaRPr>
                    </a:p>
                  </a:txBody>
                  <a:tcPr anchor="ctr" horzOverflow="overflow"/>
                </a:tc>
              </a:tr>
              <a:tr h="370840">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1" lang="en-US" altLang="ja-JP" sz="2400" b="1" u="none" strike="noStrike" cap="none" normalizeH="0" baseline="0" dirty="0" smtClean="0">
                          <a:ln>
                            <a:noFill/>
                          </a:ln>
                          <a:effectLst/>
                        </a:rPr>
                        <a:t>76</a:t>
                      </a:r>
                      <a:r>
                        <a:rPr kumimoji="1" lang="ja-JP" altLang="en-US" sz="2400" b="1" u="none" strike="noStrike" cap="none" normalizeH="0" baseline="0" dirty="0" smtClean="0">
                          <a:ln>
                            <a:noFill/>
                          </a:ln>
                          <a:effectLst/>
                        </a:rPr>
                        <a:t>億</a:t>
                      </a:r>
                      <a:r>
                        <a:rPr kumimoji="1" lang="en-US" altLang="ja-JP" sz="2400" b="1" u="none" strike="noStrike" cap="none" normalizeH="0" baseline="0" dirty="0" smtClean="0">
                          <a:ln>
                            <a:noFill/>
                          </a:ln>
                          <a:effectLst/>
                        </a:rPr>
                        <a:t>5410</a:t>
                      </a:r>
                      <a:r>
                        <a:rPr kumimoji="1" lang="ja-JP" altLang="en-US" sz="2400" b="1" u="none" strike="noStrike" cap="none" normalizeH="0" baseline="0" dirty="0" smtClean="0">
                          <a:ln>
                            <a:noFill/>
                          </a:ln>
                          <a:effectLst/>
                        </a:rPr>
                        <a:t>万円</a:t>
                      </a:r>
                      <a:endParaRPr kumimoji="1" lang="ja-JP" altLang="en-US" sz="2400" b="1" i="0" u="none" strike="noStrike" cap="none" normalizeH="0" baseline="0" dirty="0" smtClean="0">
                        <a:ln>
                          <a:noFill/>
                        </a:ln>
                        <a:solidFill>
                          <a:schemeClr val="tx1"/>
                        </a:solidFill>
                        <a:effectLst/>
                        <a:latin typeface="ＭＳ Ｐゴシック" pitchFamily="50" charset="-128"/>
                        <a:ea typeface="ＭＳ Ｐゴシック" pitchFamily="50" charset="-128"/>
                      </a:endParaRPr>
                    </a:p>
                  </a:txBody>
                  <a:tcPr anchor="ctr" horzOverflow="overflow"/>
                </a:tc>
              </a:tr>
            </a:tbl>
          </a:graphicData>
        </a:graphic>
      </p:graphicFrame>
      <p:sp>
        <p:nvSpPr>
          <p:cNvPr id="15" name="テキスト ボックス 14"/>
          <p:cNvSpPr txBox="1"/>
          <p:nvPr/>
        </p:nvSpPr>
        <p:spPr>
          <a:xfrm>
            <a:off x="540000" y="3600000"/>
            <a:ext cx="8100000" cy="3046988"/>
          </a:xfrm>
          <a:prstGeom prst="rect">
            <a:avLst/>
          </a:prstGeom>
          <a:noFill/>
        </p:spPr>
        <p:txBody>
          <a:bodyPr wrap="square" rtlCol="0">
            <a:spAutoFit/>
          </a:bodyPr>
          <a:lstStyle/>
          <a:p>
            <a:r>
              <a:rPr lang="ja-JP" altLang="en-US" sz="2400" dirty="0" smtClean="0">
                <a:latin typeface="メイリオ" panose="020B0604030504040204" pitchFamily="50" charset="-128"/>
                <a:ea typeface="メイリオ" panose="020B0604030504040204" pitchFamily="50" charset="-128"/>
              </a:rPr>
              <a:t>・流動負債の主なものは、</a:t>
            </a:r>
            <a:r>
              <a:rPr lang="en-US" altLang="ja-JP" sz="2400" dirty="0" smtClean="0">
                <a:latin typeface="メイリオ" panose="020B0604030504040204" pitchFamily="50" charset="-128"/>
                <a:ea typeface="メイリオ" panose="020B0604030504040204" pitchFamily="50" charset="-128"/>
              </a:rPr>
              <a:t>1</a:t>
            </a:r>
            <a:r>
              <a:rPr lang="ja-JP" altLang="en-US" sz="2400" dirty="0" smtClean="0">
                <a:latin typeface="メイリオ" panose="020B0604030504040204" pitchFamily="50" charset="-128"/>
                <a:ea typeface="メイリオ" panose="020B0604030504040204" pitchFamily="50" charset="-128"/>
              </a:rPr>
              <a:t>年以内に返済する借入金や、医薬品などの購入費（買掛金）などがあります。</a:t>
            </a:r>
            <a:endParaRPr lang="en-US" altLang="ja-JP" sz="2400" dirty="0" smtClean="0">
              <a:latin typeface="メイリオ" panose="020B0604030504040204" pitchFamily="50" charset="-128"/>
              <a:ea typeface="メイリオ" panose="020B0604030504040204" pitchFamily="50" charset="-128"/>
            </a:endParaRPr>
          </a:p>
          <a:p>
            <a:r>
              <a:rPr lang="ja-JP" altLang="en-US" sz="2400" dirty="0" smtClean="0">
                <a:latin typeface="メイリオ" panose="020B0604030504040204" pitchFamily="50" charset="-128"/>
                <a:ea typeface="メイリオ" panose="020B0604030504040204" pitchFamily="50" charset="-128"/>
              </a:rPr>
              <a:t>・固定負債は、</a:t>
            </a:r>
            <a:r>
              <a:rPr lang="en-US" altLang="ja-JP" sz="2400" dirty="0" smtClean="0">
                <a:latin typeface="メイリオ" panose="020B0604030504040204" pitchFamily="50" charset="-128"/>
                <a:ea typeface="メイリオ" panose="020B0604030504040204" pitchFamily="50" charset="-128"/>
              </a:rPr>
              <a:t>1</a:t>
            </a:r>
            <a:r>
              <a:rPr lang="ja-JP" altLang="en-US" sz="2400" dirty="0" smtClean="0">
                <a:latin typeface="メイリオ" panose="020B0604030504040204" pitchFamily="50" charset="-128"/>
                <a:ea typeface="メイリオ" panose="020B0604030504040204" pitchFamily="50" charset="-128"/>
              </a:rPr>
              <a:t>年以上先に返済する長期借入金、職員の退職金の引当金が主なものです。</a:t>
            </a:r>
            <a:endParaRPr lang="en-US" altLang="ja-JP" sz="2400" dirty="0" smtClean="0">
              <a:latin typeface="メイリオ" panose="020B0604030504040204" pitchFamily="50" charset="-128"/>
              <a:ea typeface="メイリオ" panose="020B0604030504040204" pitchFamily="50" charset="-128"/>
            </a:endParaRPr>
          </a:p>
          <a:p>
            <a:r>
              <a:rPr lang="ja-JP" altLang="en-US" sz="2400" dirty="0" smtClean="0">
                <a:latin typeface="メイリオ" panose="020B0604030504040204" pitchFamily="50" charset="-128"/>
                <a:ea typeface="メイリオ" panose="020B0604030504040204" pitchFamily="50" charset="-128"/>
              </a:rPr>
              <a:t>・長期借入金が増加しているの</a:t>
            </a:r>
            <a:r>
              <a:rPr lang="ja-JP" altLang="en-US" sz="2400" dirty="0">
                <a:latin typeface="メイリオ" panose="020B0604030504040204" pitchFamily="50" charset="-128"/>
                <a:ea typeface="メイリオ" panose="020B0604030504040204" pitchFamily="50" charset="-128"/>
              </a:rPr>
              <a:t>は、コロナ禍の資金調達と</a:t>
            </a:r>
            <a:r>
              <a:rPr lang="ja-JP" altLang="en-US" sz="2400" dirty="0" smtClean="0">
                <a:latin typeface="メイリオ" panose="020B0604030504040204" pitchFamily="50" charset="-128"/>
                <a:ea typeface="メイリオ" panose="020B0604030504040204" pitchFamily="50" charset="-128"/>
              </a:rPr>
              <a:t>して借り入れを行った分の増加です。その結果、長期、短期の借入金合計は</a:t>
            </a:r>
            <a:r>
              <a:rPr lang="en-US" altLang="ja-JP" sz="2400" dirty="0">
                <a:latin typeface="メイリオ" panose="020B0604030504040204" pitchFamily="50" charset="-128"/>
                <a:ea typeface="メイリオ" panose="020B0604030504040204" pitchFamily="50" charset="-128"/>
              </a:rPr>
              <a:t>76</a:t>
            </a:r>
            <a:r>
              <a:rPr lang="ja-JP" altLang="en-US" sz="2400" dirty="0">
                <a:latin typeface="メイリオ" panose="020B0604030504040204" pitchFamily="50" charset="-128"/>
                <a:ea typeface="メイリオ" panose="020B0604030504040204" pitchFamily="50" charset="-128"/>
              </a:rPr>
              <a:t>億</a:t>
            </a:r>
            <a:r>
              <a:rPr lang="en-US" altLang="ja-JP" sz="2400" dirty="0">
                <a:latin typeface="メイリオ" panose="020B0604030504040204" pitchFamily="50" charset="-128"/>
                <a:ea typeface="メイリオ" panose="020B0604030504040204" pitchFamily="50" charset="-128"/>
              </a:rPr>
              <a:t>5410</a:t>
            </a:r>
            <a:r>
              <a:rPr lang="ja-JP" altLang="en-US" sz="2400" dirty="0">
                <a:latin typeface="メイリオ" panose="020B0604030504040204" pitchFamily="50" charset="-128"/>
                <a:ea typeface="メイリオ" panose="020B0604030504040204" pitchFamily="50" charset="-128"/>
              </a:rPr>
              <a:t>万</a:t>
            </a:r>
            <a:r>
              <a:rPr lang="ja-JP" altLang="en-US" sz="2400" dirty="0" smtClean="0">
                <a:latin typeface="メイリオ" panose="020B0604030504040204" pitchFamily="50" charset="-128"/>
                <a:ea typeface="メイリオ" panose="020B0604030504040204" pitchFamily="50" charset="-128"/>
              </a:rPr>
              <a:t>円となり、前年より</a:t>
            </a:r>
            <a:r>
              <a:rPr lang="en-US" altLang="ja-JP" sz="2400" dirty="0" smtClean="0">
                <a:latin typeface="メイリオ" panose="020B0604030504040204" pitchFamily="50" charset="-128"/>
                <a:ea typeface="メイリオ" panose="020B0604030504040204" pitchFamily="50" charset="-128"/>
              </a:rPr>
              <a:t>4</a:t>
            </a:r>
            <a:r>
              <a:rPr lang="ja-JP" altLang="en-US" sz="2400" dirty="0" smtClean="0">
                <a:latin typeface="メイリオ" panose="020B0604030504040204" pitchFamily="50" charset="-128"/>
                <a:ea typeface="メイリオ" panose="020B0604030504040204" pitchFamily="50" charset="-128"/>
              </a:rPr>
              <a:t>億</a:t>
            </a:r>
            <a:r>
              <a:rPr lang="en-US" altLang="ja-JP" sz="2400" dirty="0" smtClean="0">
                <a:latin typeface="メイリオ" panose="020B0604030504040204" pitchFamily="50" charset="-128"/>
                <a:ea typeface="メイリオ" panose="020B0604030504040204" pitchFamily="50" charset="-128"/>
              </a:rPr>
              <a:t>5830</a:t>
            </a:r>
            <a:r>
              <a:rPr lang="ja-JP" altLang="en-US" sz="2400" dirty="0" smtClean="0">
                <a:latin typeface="メイリオ" panose="020B0604030504040204" pitchFamily="50" charset="-128"/>
                <a:ea typeface="メイリオ" panose="020B0604030504040204" pitchFamily="50" charset="-128"/>
              </a:rPr>
              <a:t>万円増加しました。</a:t>
            </a:r>
            <a:endParaRPr lang="en-US" altLang="ja-JP" sz="2400" dirty="0" smtClean="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9476064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スライド番号プレースホルダー 6"/>
          <p:cNvSpPr>
            <a:spLocks noGrp="1"/>
          </p:cNvSpPr>
          <p:nvPr>
            <p:ph type="sldNum" sz="quarter" idx="12"/>
          </p:nvPr>
        </p:nvSpPr>
        <p:spPr>
          <a:noFill/>
        </p:spPr>
        <p:txBody>
          <a:bodyPr>
            <a:normAutofit/>
          </a:bodyPr>
          <a:lstStyle>
            <a:lvl1pPr eaLnBrk="0" hangingPunct="0">
              <a:spcBef>
                <a:spcPct val="20000"/>
              </a:spcBef>
              <a:buChar char="•"/>
              <a:defRPr kumimoji="1" sz="2800">
                <a:solidFill>
                  <a:schemeClr val="tx1"/>
                </a:solidFill>
                <a:latin typeface="ＭＳ Ｐゴシック" pitchFamily="50" charset="-128"/>
                <a:ea typeface="ＭＳ Ｐゴシック" pitchFamily="50" charset="-128"/>
              </a:defRPr>
            </a:lvl1pPr>
            <a:lvl2pPr marL="742950" indent="-285750" eaLnBrk="0" hangingPunct="0">
              <a:spcBef>
                <a:spcPct val="20000"/>
              </a:spcBef>
              <a:buChar char="–"/>
              <a:defRPr kumimoji="1" sz="24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0"/>
              </a:spcBef>
              <a:buFontTx/>
              <a:buNone/>
            </a:pPr>
            <a:fld id="{83293F14-0989-4D16-AC66-ADCA8D30847E}" type="slidenum">
              <a:rPr lang="en-US" altLang="ja-JP" sz="1200" smtClean="0">
                <a:latin typeface="Arial" charset="0"/>
              </a:rPr>
              <a:pPr eaLnBrk="1" hangingPunct="1">
                <a:spcBef>
                  <a:spcPct val="0"/>
                </a:spcBef>
                <a:buFontTx/>
                <a:buNone/>
              </a:pPr>
              <a:t>8</a:t>
            </a:fld>
            <a:endParaRPr lang="en-US" altLang="ja-JP" sz="1200" smtClean="0">
              <a:latin typeface="Arial" charset="0"/>
            </a:endParaRPr>
          </a:p>
        </p:txBody>
      </p:sp>
      <p:sp>
        <p:nvSpPr>
          <p:cNvPr id="6147" name="Rectangle 2"/>
          <p:cNvSpPr>
            <a:spLocks noGrp="1" noChangeArrowheads="1"/>
          </p:cNvSpPr>
          <p:nvPr>
            <p:ph type="title" idx="4294967295"/>
          </p:nvPr>
        </p:nvSpPr>
        <p:spPr>
          <a:xfrm>
            <a:off x="252000" y="252000"/>
            <a:ext cx="8640000" cy="720000"/>
          </a:xfrm>
        </p:spPr>
        <p:txBody>
          <a:bodyPr/>
          <a:lstStyle/>
          <a:p>
            <a:pPr eaLnBrk="1" hangingPunct="1"/>
            <a:r>
              <a:rPr lang="ja-JP" altLang="en-US" sz="3600" b="1" dirty="0" smtClean="0">
                <a:solidFill>
                  <a:srgbClr val="FF0000"/>
                </a:solidFill>
                <a:latin typeface="メイリオ" panose="020B0604030504040204" pitchFamily="50" charset="-128"/>
                <a:ea typeface="メイリオ" panose="020B0604030504040204" pitchFamily="50" charset="-128"/>
              </a:rPr>
              <a:t>借入金</a:t>
            </a:r>
            <a:r>
              <a:rPr lang="ja-JP" altLang="en-US" sz="3600" b="1" dirty="0" smtClean="0">
                <a:latin typeface="メイリオ" panose="020B0604030504040204" pitchFamily="50" charset="-128"/>
                <a:ea typeface="メイリオ" panose="020B0604030504040204" pitchFamily="50" charset="-128"/>
              </a:rPr>
              <a:t>の推移</a:t>
            </a:r>
          </a:p>
        </p:txBody>
      </p:sp>
      <p:graphicFrame>
        <p:nvGraphicFramePr>
          <p:cNvPr id="9" name="Object 3"/>
          <p:cNvGraphicFramePr>
            <a:graphicFrameLocks noChangeAspect="1"/>
          </p:cNvGraphicFramePr>
          <p:nvPr>
            <p:extLst>
              <p:ext uri="{D42A27DB-BD31-4B8C-83A1-F6EECF244321}">
                <p14:modId xmlns:p14="http://schemas.microsoft.com/office/powerpoint/2010/main" val="2957644871"/>
              </p:ext>
            </p:extLst>
          </p:nvPr>
        </p:nvGraphicFramePr>
        <p:xfrm>
          <a:off x="323528" y="1080000"/>
          <a:ext cx="8358188" cy="4725264"/>
        </p:xfrm>
        <a:graphic>
          <a:graphicData uri="http://schemas.openxmlformats.org/drawingml/2006/chart">
            <c:chart xmlns:c="http://schemas.openxmlformats.org/drawingml/2006/chart" xmlns:r="http://schemas.openxmlformats.org/officeDocument/2006/relationships" r:id="rId3"/>
          </a:graphicData>
        </a:graphic>
      </p:graphicFrame>
      <p:cxnSp>
        <p:nvCxnSpPr>
          <p:cNvPr id="10" name="直線コネクタ 9"/>
          <p:cNvCxnSpPr/>
          <p:nvPr/>
        </p:nvCxnSpPr>
        <p:spPr bwMode="auto">
          <a:xfrm>
            <a:off x="849276" y="3519116"/>
            <a:ext cx="7560000" cy="0"/>
          </a:xfrm>
          <a:prstGeom prst="line">
            <a:avLst/>
          </a:prstGeom>
          <a:solidFill>
            <a:schemeClr val="accent1"/>
          </a:solidFill>
          <a:ln w="25400" cap="flat" cmpd="sng" algn="ctr">
            <a:solidFill>
              <a:srgbClr val="00B05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 name="テキスト ボックス 10"/>
          <p:cNvSpPr txBox="1"/>
          <p:nvPr/>
        </p:nvSpPr>
        <p:spPr>
          <a:xfrm>
            <a:off x="888714" y="1988840"/>
            <a:ext cx="1102825" cy="523220"/>
          </a:xfrm>
          <a:prstGeom prst="rect">
            <a:avLst/>
          </a:prstGeom>
          <a:noFill/>
        </p:spPr>
        <p:txBody>
          <a:bodyPr wrap="square" rtlCol="0">
            <a:spAutoFit/>
          </a:bodyPr>
          <a:lstStyle/>
          <a:p>
            <a:r>
              <a:rPr kumimoji="1" lang="ja-JP" altLang="en-US" sz="1400" dirty="0" smtClean="0">
                <a:latin typeface="+mn-ea"/>
                <a:ea typeface="+mn-ea"/>
              </a:rPr>
              <a:t>南生協病院</a:t>
            </a:r>
            <a:endParaRPr kumimoji="1" lang="en-US" altLang="ja-JP" sz="1400" dirty="0" smtClean="0">
              <a:latin typeface="+mn-ea"/>
              <a:ea typeface="+mn-ea"/>
            </a:endParaRPr>
          </a:p>
          <a:p>
            <a:r>
              <a:rPr kumimoji="1" lang="ja-JP" altLang="en-US" sz="1400" dirty="0" smtClean="0">
                <a:latin typeface="+mn-ea"/>
                <a:ea typeface="+mn-ea"/>
              </a:rPr>
              <a:t>新築移転</a:t>
            </a:r>
            <a:endParaRPr kumimoji="1" lang="ja-JP" altLang="en-US" sz="1400" dirty="0">
              <a:latin typeface="+mn-ea"/>
              <a:ea typeface="+mn-ea"/>
            </a:endParaRPr>
          </a:p>
        </p:txBody>
      </p:sp>
      <p:sp>
        <p:nvSpPr>
          <p:cNvPr id="12" name="テキスト ボックス 11"/>
          <p:cNvSpPr txBox="1"/>
          <p:nvPr/>
        </p:nvSpPr>
        <p:spPr>
          <a:xfrm>
            <a:off x="5060276" y="1643545"/>
            <a:ext cx="1383017" cy="523220"/>
          </a:xfrm>
          <a:prstGeom prst="rect">
            <a:avLst/>
          </a:prstGeom>
          <a:noFill/>
        </p:spPr>
        <p:txBody>
          <a:bodyPr wrap="square" rtlCol="0">
            <a:spAutoFit/>
          </a:bodyPr>
          <a:lstStyle/>
          <a:p>
            <a:r>
              <a:rPr kumimoji="1" lang="ja-JP" altLang="en-US" sz="1400" dirty="0" smtClean="0">
                <a:latin typeface="+mn-ea"/>
                <a:ea typeface="+mn-ea"/>
              </a:rPr>
              <a:t>南生協よって</a:t>
            </a:r>
            <a:r>
              <a:rPr kumimoji="1" lang="ja-JP" altLang="en-US" sz="1400" dirty="0" err="1" smtClean="0">
                <a:latin typeface="+mn-ea"/>
                <a:ea typeface="+mn-ea"/>
              </a:rPr>
              <a:t>って</a:t>
            </a:r>
            <a:r>
              <a:rPr kumimoji="1" lang="ja-JP" altLang="en-US" sz="1400" dirty="0" smtClean="0">
                <a:latin typeface="+mn-ea"/>
                <a:ea typeface="+mn-ea"/>
              </a:rPr>
              <a:t>横丁開設</a:t>
            </a:r>
            <a:endParaRPr kumimoji="1" lang="ja-JP" altLang="en-US" sz="1400" dirty="0">
              <a:latin typeface="+mn-ea"/>
              <a:ea typeface="+mn-ea"/>
            </a:endParaRPr>
          </a:p>
        </p:txBody>
      </p:sp>
      <p:sp>
        <p:nvSpPr>
          <p:cNvPr id="14" name="テキスト ボックス 13"/>
          <p:cNvSpPr txBox="1"/>
          <p:nvPr/>
        </p:nvSpPr>
        <p:spPr>
          <a:xfrm>
            <a:off x="467544" y="5580000"/>
            <a:ext cx="8100000" cy="1200329"/>
          </a:xfrm>
          <a:prstGeom prst="rect">
            <a:avLst/>
          </a:prstGeom>
          <a:noFill/>
        </p:spPr>
        <p:txBody>
          <a:bodyPr wrap="square" rtlCol="0">
            <a:spAutoFit/>
          </a:bodyPr>
          <a:lstStyle/>
          <a:p>
            <a:r>
              <a:rPr lang="ja-JP" altLang="en-US" sz="2400" dirty="0" smtClean="0">
                <a:latin typeface="メイリオ" panose="020B0604030504040204" pitchFamily="50" charset="-128"/>
                <a:ea typeface="メイリオ" panose="020B0604030504040204" pitchFamily="50" charset="-128"/>
              </a:rPr>
              <a:t>・借入金合計（長期、短期すべての借入金の合計）は、順調に減少してきました</a:t>
            </a:r>
            <a:r>
              <a:rPr lang="ja-JP" altLang="en-US" sz="2400" dirty="0">
                <a:latin typeface="メイリオ" panose="020B0604030504040204" pitchFamily="50" charset="-128"/>
                <a:ea typeface="メイリオ" panose="020B0604030504040204" pitchFamily="50" charset="-128"/>
              </a:rPr>
              <a:t>が</a:t>
            </a:r>
            <a:r>
              <a:rPr lang="ja-JP" altLang="en-US" sz="2400" dirty="0" smtClean="0">
                <a:latin typeface="メイリオ" panose="020B0604030504040204" pitchFamily="50" charset="-128"/>
                <a:ea typeface="メイリオ" panose="020B0604030504040204" pitchFamily="50" charset="-128"/>
              </a:rPr>
              <a:t>、</a:t>
            </a:r>
            <a:r>
              <a:rPr lang="en-US" altLang="ja-JP" sz="2400" dirty="0" smtClean="0">
                <a:latin typeface="メイリオ" panose="020B0604030504040204" pitchFamily="50" charset="-128"/>
                <a:ea typeface="メイリオ" panose="020B0604030504040204" pitchFamily="50" charset="-128"/>
              </a:rPr>
              <a:t>2020</a:t>
            </a:r>
            <a:r>
              <a:rPr lang="ja-JP" altLang="en-US" sz="2400" dirty="0" smtClean="0">
                <a:latin typeface="メイリオ" panose="020B0604030504040204" pitchFamily="50" charset="-128"/>
                <a:ea typeface="メイリオ" panose="020B0604030504040204" pitchFamily="50" charset="-128"/>
              </a:rPr>
              <a:t>年度にコロナ</a:t>
            </a:r>
            <a:r>
              <a:rPr lang="ja-JP" altLang="en-US" sz="2400" dirty="0">
                <a:latin typeface="メイリオ" panose="020B0604030504040204" pitchFamily="50" charset="-128"/>
                <a:ea typeface="メイリオ" panose="020B0604030504040204" pitchFamily="50" charset="-128"/>
              </a:rPr>
              <a:t>禍の資金調達として借り入れ</a:t>
            </a:r>
            <a:r>
              <a:rPr lang="ja-JP" altLang="en-US" sz="2400" dirty="0" smtClean="0">
                <a:latin typeface="メイリオ" panose="020B0604030504040204" pitchFamily="50" charset="-128"/>
                <a:ea typeface="メイリオ" panose="020B0604030504040204" pitchFamily="50" charset="-128"/>
              </a:rPr>
              <a:t>を行いましたので増加しています。</a:t>
            </a:r>
            <a:endParaRPr lang="en-US" altLang="ja-JP" sz="2400" dirty="0" smtClean="0">
              <a:latin typeface="メイリオ" panose="020B0604030504040204" pitchFamily="50" charset="-128"/>
              <a:ea typeface="メイリオ" panose="020B0604030504040204" pitchFamily="50" charset="-128"/>
            </a:endParaRPr>
          </a:p>
        </p:txBody>
      </p:sp>
      <p:sp>
        <p:nvSpPr>
          <p:cNvPr id="13" name="テキスト ボックス 12"/>
          <p:cNvSpPr txBox="1"/>
          <p:nvPr/>
        </p:nvSpPr>
        <p:spPr>
          <a:xfrm>
            <a:off x="7668344" y="2685418"/>
            <a:ext cx="1018456" cy="523220"/>
          </a:xfrm>
          <a:prstGeom prst="rect">
            <a:avLst/>
          </a:prstGeom>
          <a:noFill/>
        </p:spPr>
        <p:txBody>
          <a:bodyPr wrap="square" rtlCol="0">
            <a:spAutoFit/>
          </a:bodyPr>
          <a:lstStyle/>
          <a:p>
            <a:r>
              <a:rPr kumimoji="1" lang="ja-JP" altLang="en-US" sz="1400" dirty="0" smtClean="0">
                <a:latin typeface="+mn-ea"/>
                <a:ea typeface="+mn-ea"/>
              </a:rPr>
              <a:t>コロナ禍の運転資金</a:t>
            </a:r>
            <a:endParaRPr kumimoji="1" lang="ja-JP" altLang="en-US" sz="1400" dirty="0">
              <a:latin typeface="+mn-ea"/>
              <a:ea typeface="+mn-ea"/>
            </a:endParaRPr>
          </a:p>
        </p:txBody>
      </p:sp>
    </p:spTree>
    <p:extLst>
      <p:ext uri="{BB962C8B-B14F-4D97-AF65-F5344CB8AC3E}">
        <p14:creationId xmlns:p14="http://schemas.microsoft.com/office/powerpoint/2010/main" val="12848433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スライド番号プレースホルダー 6"/>
          <p:cNvSpPr>
            <a:spLocks noGrp="1"/>
          </p:cNvSpPr>
          <p:nvPr>
            <p:ph type="sldNum" sz="quarter" idx="12"/>
          </p:nvPr>
        </p:nvSpPr>
        <p:spPr>
          <a:noFill/>
        </p:spPr>
        <p:txBody>
          <a:bodyPr>
            <a:normAutofit/>
          </a:bodyPr>
          <a:lstStyle>
            <a:lvl1pPr eaLnBrk="0" hangingPunct="0">
              <a:spcBef>
                <a:spcPct val="20000"/>
              </a:spcBef>
              <a:buChar char="•"/>
              <a:defRPr kumimoji="1" sz="2800">
                <a:solidFill>
                  <a:schemeClr val="tx1"/>
                </a:solidFill>
                <a:latin typeface="ＭＳ Ｐゴシック" pitchFamily="50" charset="-128"/>
                <a:ea typeface="ＭＳ Ｐゴシック" pitchFamily="50" charset="-128"/>
              </a:defRPr>
            </a:lvl1pPr>
            <a:lvl2pPr marL="742950" indent="-285750" eaLnBrk="0" hangingPunct="0">
              <a:spcBef>
                <a:spcPct val="20000"/>
              </a:spcBef>
              <a:buChar char="–"/>
              <a:defRPr kumimoji="1" sz="24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0"/>
              </a:spcBef>
              <a:buFontTx/>
              <a:buNone/>
            </a:pPr>
            <a:fld id="{83293F14-0989-4D16-AC66-ADCA8D30847E}" type="slidenum">
              <a:rPr lang="en-US" altLang="ja-JP" sz="1200" smtClean="0">
                <a:latin typeface="Arial" charset="0"/>
              </a:rPr>
              <a:pPr eaLnBrk="1" hangingPunct="1">
                <a:spcBef>
                  <a:spcPct val="0"/>
                </a:spcBef>
                <a:buFontTx/>
                <a:buNone/>
              </a:pPr>
              <a:t>9</a:t>
            </a:fld>
            <a:endParaRPr lang="en-US" altLang="ja-JP" sz="1200" dirty="0" smtClean="0">
              <a:latin typeface="Arial" charset="0"/>
            </a:endParaRPr>
          </a:p>
        </p:txBody>
      </p:sp>
      <p:sp>
        <p:nvSpPr>
          <p:cNvPr id="6147" name="Rectangle 2"/>
          <p:cNvSpPr>
            <a:spLocks noGrp="1" noChangeArrowheads="1"/>
          </p:cNvSpPr>
          <p:nvPr>
            <p:ph type="title" idx="4294967295"/>
          </p:nvPr>
        </p:nvSpPr>
        <p:spPr>
          <a:xfrm>
            <a:off x="252000" y="252000"/>
            <a:ext cx="8640000" cy="720000"/>
          </a:xfrm>
        </p:spPr>
        <p:txBody>
          <a:bodyPr/>
          <a:lstStyle/>
          <a:p>
            <a:pPr eaLnBrk="1" hangingPunct="1"/>
            <a:r>
              <a:rPr lang="ja-JP" altLang="en-US" sz="3600" b="1" dirty="0" smtClean="0">
                <a:solidFill>
                  <a:srgbClr val="FF0000"/>
                </a:solidFill>
                <a:latin typeface="メイリオ" panose="020B0604030504040204" pitchFamily="50" charset="-128"/>
                <a:ea typeface="メイリオ" panose="020B0604030504040204" pitchFamily="50" charset="-128"/>
              </a:rPr>
              <a:t>純資産</a:t>
            </a:r>
            <a:r>
              <a:rPr lang="ja-JP" altLang="en-US" sz="3600" b="1" dirty="0" smtClean="0">
                <a:latin typeface="メイリオ" panose="020B0604030504040204" pitchFamily="50" charset="-128"/>
                <a:ea typeface="メイリオ" panose="020B0604030504040204" pitchFamily="50" charset="-128"/>
              </a:rPr>
              <a:t>の状況（</a:t>
            </a:r>
            <a:r>
              <a:rPr lang="en-US" altLang="ja-JP" sz="3600" b="1" dirty="0" smtClean="0">
                <a:latin typeface="メイリオ" panose="020B0604030504040204" pitchFamily="50" charset="-128"/>
                <a:ea typeface="メイリオ" panose="020B0604030504040204" pitchFamily="50" charset="-128"/>
              </a:rPr>
              <a:t>P1)</a:t>
            </a:r>
            <a:endParaRPr lang="ja-JP" altLang="en-US" sz="3600" b="1" dirty="0" smtClean="0">
              <a:latin typeface="メイリオ" panose="020B0604030504040204" pitchFamily="50" charset="-128"/>
              <a:ea typeface="メイリオ" panose="020B0604030504040204" pitchFamily="50" charset="-128"/>
            </a:endParaRPr>
          </a:p>
        </p:txBody>
      </p:sp>
      <p:sp>
        <p:nvSpPr>
          <p:cNvPr id="6210" name="AutoShape 144"/>
          <p:cNvSpPr>
            <a:spLocks noChangeArrowheads="1"/>
          </p:cNvSpPr>
          <p:nvPr/>
        </p:nvSpPr>
        <p:spPr bwMode="auto">
          <a:xfrm>
            <a:off x="4716016" y="2536350"/>
            <a:ext cx="360363" cy="1512887"/>
          </a:xfrm>
          <a:prstGeom prst="rightArrow">
            <a:avLst>
              <a:gd name="adj1" fmla="val 50056"/>
              <a:gd name="adj2" fmla="val 51981"/>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spcBef>
                <a:spcPct val="20000"/>
              </a:spcBef>
              <a:buChar char="•"/>
              <a:defRPr kumimoji="1" sz="2800">
                <a:solidFill>
                  <a:schemeClr val="tx1"/>
                </a:solidFill>
                <a:latin typeface="ＭＳ Ｐゴシック" pitchFamily="50" charset="-128"/>
                <a:ea typeface="ＭＳ Ｐゴシック" pitchFamily="50" charset="-128"/>
              </a:defRPr>
            </a:lvl1pPr>
            <a:lvl2pPr marL="742950" indent="-285750" eaLnBrk="0" hangingPunct="0">
              <a:spcBef>
                <a:spcPct val="20000"/>
              </a:spcBef>
              <a:buChar char="–"/>
              <a:defRPr kumimoji="1" sz="2400">
                <a:solidFill>
                  <a:schemeClr val="tx1"/>
                </a:solidFill>
                <a:latin typeface="Arial" charset="0"/>
                <a:ea typeface="ＭＳ Ｐゴシック" pitchFamily="50" charset="-128"/>
              </a:defRPr>
            </a:lvl2pPr>
            <a:lvl3pPr marL="1143000" indent="-228600" eaLnBrk="0" hangingPunct="0">
              <a:spcBef>
                <a:spcPct val="20000"/>
              </a:spcBef>
              <a:buChar char="•"/>
              <a:defRPr kumimoji="1" sz="2400">
                <a:solidFill>
                  <a:schemeClr val="tx1"/>
                </a:solidFill>
                <a:latin typeface="Arial" charset="0"/>
                <a:ea typeface="ＭＳ Ｐゴシック" pitchFamily="50" charset="-128"/>
              </a:defRPr>
            </a:lvl3pPr>
            <a:lvl4pPr marL="1600200" indent="-228600" eaLnBrk="0" hangingPunct="0">
              <a:spcBef>
                <a:spcPct val="20000"/>
              </a:spcBef>
              <a:buChar char="–"/>
              <a:defRPr kumimoji="1" sz="2000">
                <a:solidFill>
                  <a:schemeClr val="tx1"/>
                </a:solidFill>
                <a:latin typeface="Arial" charset="0"/>
                <a:ea typeface="ＭＳ Ｐゴシック" pitchFamily="50" charset="-128"/>
              </a:defRPr>
            </a:lvl4pPr>
            <a:lvl5pPr marL="2057400" indent="-228600" eaLnBrk="0" hangingPunct="0">
              <a:spcBef>
                <a:spcPct val="20000"/>
              </a:spcBef>
              <a:buChar char="»"/>
              <a:defRPr kumimoji="1" sz="20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har char="»"/>
              <a:defRPr kumimoji="1" sz="2000">
                <a:solidFill>
                  <a:schemeClr val="tx1"/>
                </a:solidFill>
                <a:latin typeface="Arial" charset="0"/>
                <a:ea typeface="ＭＳ Ｐゴシック" pitchFamily="50" charset="-128"/>
              </a:defRPr>
            </a:lvl9pPr>
          </a:lstStyle>
          <a:p>
            <a:pPr eaLnBrk="1" hangingPunct="1">
              <a:spcBef>
                <a:spcPct val="0"/>
              </a:spcBef>
              <a:buFontTx/>
              <a:buNone/>
            </a:pPr>
            <a:endParaRPr lang="ja-JP" altLang="en-US" sz="1800">
              <a:latin typeface="Arial" charset="0"/>
            </a:endParaRPr>
          </a:p>
        </p:txBody>
      </p:sp>
      <p:graphicFrame>
        <p:nvGraphicFramePr>
          <p:cNvPr id="2" name="表 1"/>
          <p:cNvGraphicFramePr>
            <a:graphicFrameLocks noGrp="1"/>
          </p:cNvGraphicFramePr>
          <p:nvPr>
            <p:extLst>
              <p:ext uri="{D42A27DB-BD31-4B8C-83A1-F6EECF244321}">
                <p14:modId xmlns:p14="http://schemas.microsoft.com/office/powerpoint/2010/main" val="2481928072"/>
              </p:ext>
            </p:extLst>
          </p:nvPr>
        </p:nvGraphicFramePr>
        <p:xfrm>
          <a:off x="540000" y="2160000"/>
          <a:ext cx="3959992" cy="2286000"/>
        </p:xfrm>
        <a:graphic>
          <a:graphicData uri="http://schemas.openxmlformats.org/drawingml/2006/table">
            <a:tbl>
              <a:tblPr firstRow="1" bandRow="1">
                <a:tableStyleId>{F5AB1C69-6EDB-4FF4-983F-18BD219EF322}</a:tableStyleId>
              </a:tblPr>
              <a:tblGrid>
                <a:gridCol w="1871760"/>
                <a:gridCol w="2088232"/>
              </a:tblGrid>
              <a:tr h="370840">
                <a:tc>
                  <a:txBody>
                    <a:bodyPr/>
                    <a:lstStyle/>
                    <a:p>
                      <a:endParaRPr kumimoji="1" lang="ja-JP" altLang="en-US" dirty="0"/>
                    </a:p>
                  </a:txBody>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2400" u="none" strike="noStrike" cap="none" normalizeH="0" baseline="0" dirty="0" smtClean="0">
                          <a:ln>
                            <a:noFill/>
                          </a:ln>
                          <a:effectLst/>
                        </a:rPr>
                        <a:t>2019</a:t>
                      </a:r>
                      <a:r>
                        <a:rPr kumimoji="1" lang="ja-JP" altLang="en-US" sz="2400" u="none" strike="noStrike" cap="none" normalizeH="0" baseline="0" dirty="0" smtClean="0">
                          <a:ln>
                            <a:noFill/>
                          </a:ln>
                          <a:effectLst/>
                        </a:rPr>
                        <a:t>年度末</a:t>
                      </a:r>
                      <a:endParaRPr kumimoji="1" lang="ja-JP" altLang="en-US" sz="2400" b="0" i="0" u="none" strike="noStrike" cap="none" normalizeH="0" baseline="0" dirty="0" smtClean="0">
                        <a:ln>
                          <a:noFill/>
                        </a:ln>
                        <a:solidFill>
                          <a:schemeClr val="tx1"/>
                        </a:solidFill>
                        <a:effectLst/>
                        <a:latin typeface="ＭＳ Ｐゴシック" pitchFamily="50" charset="-128"/>
                        <a:ea typeface="ＭＳ Ｐゴシック" pitchFamily="50" charset="-128"/>
                      </a:endParaRPr>
                    </a:p>
                  </a:txBody>
                  <a:tcPr anchor="ctr" horzOverflow="overflow"/>
                </a:tc>
              </a:tr>
              <a:tr h="37084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400" b="1" u="none" strike="noStrike" cap="none" normalizeH="0" baseline="0" dirty="0" smtClean="0">
                          <a:ln>
                            <a:noFill/>
                          </a:ln>
                          <a:effectLst/>
                        </a:rPr>
                        <a:t>出資金</a:t>
                      </a:r>
                      <a:endParaRPr kumimoji="1" lang="ja-JP" altLang="en-US" sz="2400" b="1" i="0" u="none" strike="noStrike" cap="none" normalizeH="0" baseline="0" dirty="0" smtClean="0">
                        <a:ln>
                          <a:noFill/>
                        </a:ln>
                        <a:solidFill>
                          <a:schemeClr val="tx1"/>
                        </a:solidFill>
                        <a:effectLst/>
                        <a:latin typeface="ＭＳ Ｐゴシック" pitchFamily="50" charset="-128"/>
                        <a:ea typeface="ＭＳ Ｐゴシック" pitchFamily="50" charset="-128"/>
                      </a:endParaRPr>
                    </a:p>
                  </a:txBody>
                  <a:tcPr anchor="ctr" horzOverflow="overflow"/>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1" lang="en-US" altLang="ja-JP" sz="2400" b="0" u="none" strike="noStrike" cap="none" normalizeH="0" baseline="0" dirty="0" smtClean="0">
                          <a:ln>
                            <a:noFill/>
                          </a:ln>
                          <a:effectLst/>
                        </a:rPr>
                        <a:t>31</a:t>
                      </a:r>
                      <a:r>
                        <a:rPr kumimoji="1" lang="ja-JP" altLang="en-US" sz="2400" b="0" u="none" strike="noStrike" cap="none" normalizeH="0" baseline="0" dirty="0" smtClean="0">
                          <a:ln>
                            <a:noFill/>
                          </a:ln>
                          <a:effectLst/>
                        </a:rPr>
                        <a:t>億</a:t>
                      </a:r>
                      <a:r>
                        <a:rPr kumimoji="1" lang="en-US" altLang="ja-JP" sz="2400" b="0" u="none" strike="noStrike" cap="none" normalizeH="0" baseline="0" dirty="0" smtClean="0">
                          <a:ln>
                            <a:noFill/>
                          </a:ln>
                          <a:effectLst/>
                        </a:rPr>
                        <a:t>7470</a:t>
                      </a:r>
                      <a:r>
                        <a:rPr kumimoji="1" lang="ja-JP" altLang="en-US" sz="2400" b="0" u="none" strike="noStrike" cap="none" normalizeH="0" baseline="0" dirty="0" smtClean="0">
                          <a:ln>
                            <a:noFill/>
                          </a:ln>
                          <a:effectLst/>
                        </a:rPr>
                        <a:t>万円</a:t>
                      </a:r>
                      <a:endParaRPr kumimoji="1" lang="ja-JP" altLang="en-US" sz="2400" b="0" i="0" u="none" strike="noStrike" cap="none" normalizeH="0" baseline="0" dirty="0" smtClean="0">
                        <a:ln>
                          <a:noFill/>
                        </a:ln>
                        <a:solidFill>
                          <a:schemeClr val="tx1"/>
                        </a:solidFill>
                        <a:effectLst/>
                        <a:latin typeface="ＭＳ Ｐゴシック" pitchFamily="50" charset="-128"/>
                        <a:ea typeface="ＭＳ Ｐゴシック" pitchFamily="50" charset="-128"/>
                      </a:endParaRPr>
                    </a:p>
                  </a:txBody>
                  <a:tcPr anchor="ctr" horzOverflow="overflow"/>
                </a:tc>
              </a:tr>
              <a:tr h="37084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400" b="1" u="none" strike="noStrike" cap="none" normalizeH="0" baseline="0" dirty="0" smtClean="0">
                          <a:ln>
                            <a:noFill/>
                          </a:ln>
                          <a:effectLst/>
                        </a:rPr>
                        <a:t>剰余金</a:t>
                      </a:r>
                      <a:endParaRPr kumimoji="1" lang="ja-JP" altLang="en-US" sz="2400" b="1" i="0" u="none" strike="noStrike" cap="none" normalizeH="0" baseline="0" dirty="0" smtClean="0">
                        <a:ln>
                          <a:noFill/>
                        </a:ln>
                        <a:solidFill>
                          <a:schemeClr val="tx1"/>
                        </a:solidFill>
                        <a:effectLst/>
                        <a:latin typeface="ＭＳ Ｐゴシック" pitchFamily="50" charset="-128"/>
                        <a:ea typeface="ＭＳ Ｐゴシック" pitchFamily="50" charset="-128"/>
                      </a:endParaRPr>
                    </a:p>
                  </a:txBody>
                  <a:tcPr anchor="ctr" horzOverflow="overflow"/>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defRPr/>
                      </a:pPr>
                      <a:r>
                        <a:rPr kumimoji="1" lang="en-US" altLang="ja-JP" sz="2400" b="0" u="none" strike="noStrike" cap="none" normalizeH="0" baseline="0" dirty="0" smtClean="0">
                          <a:ln>
                            <a:noFill/>
                          </a:ln>
                          <a:effectLst/>
                        </a:rPr>
                        <a:t>18</a:t>
                      </a:r>
                      <a:r>
                        <a:rPr kumimoji="1" lang="ja-JP" altLang="en-US" sz="2400" b="0" u="none" strike="noStrike" cap="none" normalizeH="0" baseline="0" dirty="0" smtClean="0">
                          <a:ln>
                            <a:noFill/>
                          </a:ln>
                          <a:effectLst/>
                        </a:rPr>
                        <a:t>億</a:t>
                      </a:r>
                      <a:r>
                        <a:rPr kumimoji="1" lang="en-US" altLang="ja-JP" sz="2400" b="0" u="none" strike="noStrike" cap="none" normalizeH="0" baseline="0" dirty="0" smtClean="0">
                          <a:ln>
                            <a:noFill/>
                          </a:ln>
                          <a:effectLst/>
                        </a:rPr>
                        <a:t>2550</a:t>
                      </a:r>
                      <a:r>
                        <a:rPr kumimoji="1" lang="ja-JP" altLang="en-US" sz="2400" b="0" u="none" strike="noStrike" cap="none" normalizeH="0" baseline="0" dirty="0" smtClean="0">
                          <a:ln>
                            <a:noFill/>
                          </a:ln>
                          <a:effectLst/>
                        </a:rPr>
                        <a:t>万円</a:t>
                      </a:r>
                      <a:endParaRPr kumimoji="1" lang="ja-JP" altLang="en-US" sz="2400" b="0" i="0" u="none" strike="noStrike" cap="none" normalizeH="0" baseline="0" dirty="0" smtClean="0">
                        <a:ln>
                          <a:noFill/>
                        </a:ln>
                        <a:solidFill>
                          <a:schemeClr val="tx1"/>
                        </a:solidFill>
                        <a:effectLst/>
                        <a:latin typeface="ＭＳ Ｐゴシック" pitchFamily="50" charset="-128"/>
                        <a:ea typeface="ＭＳ Ｐゴシック" pitchFamily="50" charset="-128"/>
                      </a:endParaRPr>
                    </a:p>
                  </a:txBody>
                  <a:tcPr anchor="ctr" horzOverflow="overflow"/>
                </a:tc>
              </a:tr>
              <a:tr h="37084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400" b="1" u="none" strike="noStrike" cap="none" normalizeH="0" baseline="0" dirty="0" smtClean="0">
                          <a:ln>
                            <a:noFill/>
                          </a:ln>
                          <a:effectLst/>
                        </a:rPr>
                        <a:t>純資産合計</a:t>
                      </a:r>
                      <a:endParaRPr kumimoji="1" lang="ja-JP" altLang="en-US" sz="2400" b="1" i="0" u="none" strike="noStrike" cap="none" normalizeH="0" baseline="0" dirty="0" smtClean="0">
                        <a:ln>
                          <a:noFill/>
                        </a:ln>
                        <a:solidFill>
                          <a:schemeClr val="tx1"/>
                        </a:solidFill>
                        <a:effectLst/>
                        <a:latin typeface="ＭＳ Ｐゴシック" pitchFamily="50" charset="-128"/>
                        <a:ea typeface="ＭＳ Ｐゴシック" pitchFamily="50" charset="-128"/>
                      </a:endParaRPr>
                    </a:p>
                  </a:txBody>
                  <a:tcPr anchor="ctr" horzOverflow="overflow"/>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1" lang="en-US" altLang="ja-JP" sz="2400" b="0" u="none" strike="noStrike" cap="none" normalizeH="0" baseline="0" dirty="0" smtClean="0">
                          <a:ln>
                            <a:noFill/>
                          </a:ln>
                          <a:effectLst/>
                        </a:rPr>
                        <a:t>50</a:t>
                      </a:r>
                      <a:r>
                        <a:rPr kumimoji="1" lang="ja-JP" altLang="en-US" sz="2400" b="0" u="none" strike="noStrike" cap="none" normalizeH="0" baseline="0" dirty="0" smtClean="0">
                          <a:ln>
                            <a:noFill/>
                          </a:ln>
                          <a:effectLst/>
                        </a:rPr>
                        <a:t>億円</a:t>
                      </a:r>
                      <a:endParaRPr kumimoji="1" lang="ja-JP" altLang="en-US" sz="2400" b="0" i="0" u="none" strike="noStrike" cap="none" normalizeH="0" baseline="0" dirty="0" smtClean="0">
                        <a:ln>
                          <a:noFill/>
                        </a:ln>
                        <a:solidFill>
                          <a:schemeClr val="tx1"/>
                        </a:solidFill>
                        <a:effectLst/>
                        <a:latin typeface="ＭＳ Ｐゴシック" pitchFamily="50" charset="-128"/>
                        <a:ea typeface="ＭＳ Ｐゴシック" pitchFamily="50" charset="-128"/>
                      </a:endParaRPr>
                    </a:p>
                  </a:txBody>
                  <a:tcPr anchor="ctr" horzOverflow="overflow"/>
                </a:tc>
              </a:tr>
              <a:tr h="37084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2400" b="1" i="0" u="none" strike="noStrike" cap="none" normalizeH="0" baseline="0" dirty="0" smtClean="0">
                          <a:ln>
                            <a:noFill/>
                          </a:ln>
                          <a:solidFill>
                            <a:schemeClr val="tx1"/>
                          </a:solidFill>
                          <a:effectLst/>
                          <a:latin typeface="ＭＳ Ｐゴシック" pitchFamily="50" charset="-128"/>
                          <a:ea typeface="ＭＳ Ｐゴシック" pitchFamily="50" charset="-128"/>
                        </a:rPr>
                        <a:t>組合員数</a:t>
                      </a:r>
                    </a:p>
                  </a:txBody>
                  <a:tcPr anchor="ctr" horzOverflow="overflow"/>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1" lang="en-US" altLang="ja-JP" sz="2400" b="0" i="0" u="none" strike="noStrike" cap="none" normalizeH="0" baseline="0" dirty="0" smtClean="0">
                          <a:ln>
                            <a:noFill/>
                          </a:ln>
                          <a:solidFill>
                            <a:schemeClr val="tx1"/>
                          </a:solidFill>
                          <a:effectLst/>
                          <a:latin typeface="ＭＳ Ｐゴシック" pitchFamily="50" charset="-128"/>
                          <a:ea typeface="ＭＳ Ｐゴシック" pitchFamily="50" charset="-128"/>
                        </a:rPr>
                        <a:t>92,520</a:t>
                      </a:r>
                      <a:r>
                        <a:rPr kumimoji="1" lang="ja-JP" altLang="en-US" sz="2400" b="0" i="0" u="none" strike="noStrike" cap="none" normalizeH="0" baseline="0" dirty="0" smtClean="0">
                          <a:ln>
                            <a:noFill/>
                          </a:ln>
                          <a:solidFill>
                            <a:schemeClr val="tx1"/>
                          </a:solidFill>
                          <a:effectLst/>
                          <a:latin typeface="ＭＳ Ｐゴシック" pitchFamily="50" charset="-128"/>
                          <a:ea typeface="ＭＳ Ｐゴシック" pitchFamily="50" charset="-128"/>
                        </a:rPr>
                        <a:t>名</a:t>
                      </a:r>
                    </a:p>
                  </a:txBody>
                  <a:tcPr anchor="ctr" horzOverflow="overflow"/>
                </a:tc>
              </a:tr>
            </a:tbl>
          </a:graphicData>
        </a:graphic>
      </p:graphicFrame>
      <p:graphicFrame>
        <p:nvGraphicFramePr>
          <p:cNvPr id="3" name="表 2"/>
          <p:cNvGraphicFramePr>
            <a:graphicFrameLocks noGrp="1"/>
          </p:cNvGraphicFramePr>
          <p:nvPr>
            <p:extLst>
              <p:ext uri="{D42A27DB-BD31-4B8C-83A1-F6EECF244321}">
                <p14:modId xmlns:p14="http://schemas.microsoft.com/office/powerpoint/2010/main" val="3951697128"/>
              </p:ext>
            </p:extLst>
          </p:nvPr>
        </p:nvGraphicFramePr>
        <p:xfrm>
          <a:off x="5292080" y="2160000"/>
          <a:ext cx="3191864" cy="2286000"/>
        </p:xfrm>
        <a:graphic>
          <a:graphicData uri="http://schemas.openxmlformats.org/drawingml/2006/table">
            <a:tbl>
              <a:tblPr firstRow="1" bandRow="1">
                <a:tableStyleId>{F5AB1C69-6EDB-4FF4-983F-18BD219EF322}</a:tableStyleId>
              </a:tblPr>
              <a:tblGrid>
                <a:gridCol w="2062760"/>
                <a:gridCol w="1129104"/>
              </a:tblGrid>
              <a:tr h="37084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en-US" altLang="ja-JP" sz="2400" u="none" strike="noStrike" cap="none" normalizeH="0" baseline="0" dirty="0" smtClean="0">
                          <a:ln>
                            <a:noFill/>
                          </a:ln>
                          <a:effectLst/>
                        </a:rPr>
                        <a:t>2020</a:t>
                      </a:r>
                      <a:r>
                        <a:rPr kumimoji="1" lang="ja-JP" altLang="en-US" sz="2400" u="none" strike="noStrike" cap="none" normalizeH="0" baseline="0" dirty="0" smtClean="0">
                          <a:ln>
                            <a:noFill/>
                          </a:ln>
                          <a:effectLst/>
                        </a:rPr>
                        <a:t>年度末</a:t>
                      </a:r>
                      <a:endParaRPr kumimoji="1" lang="ja-JP" altLang="en-US" sz="2400" b="1" i="0" u="none" strike="noStrike" cap="none" normalizeH="0" baseline="0" dirty="0" smtClean="0">
                        <a:ln>
                          <a:noFill/>
                        </a:ln>
                        <a:solidFill>
                          <a:schemeClr val="tx1"/>
                        </a:solidFill>
                        <a:effectLst/>
                        <a:latin typeface="ＭＳ Ｐゴシック" pitchFamily="50" charset="-128"/>
                        <a:ea typeface="ＭＳ Ｐゴシック" pitchFamily="50" charset="-128"/>
                      </a:endParaRPr>
                    </a:p>
                  </a:txBody>
                  <a:tcPr anchor="ctr" horzOverflow="overflow"/>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kumimoji="1" lang="ja-JP" altLang="en-US" sz="2400" u="none" strike="noStrike" cap="none" normalizeH="0" baseline="0" dirty="0" smtClean="0">
                          <a:ln>
                            <a:noFill/>
                          </a:ln>
                          <a:effectLst/>
                        </a:rPr>
                        <a:t>資産比</a:t>
                      </a:r>
                      <a:endParaRPr kumimoji="1" lang="ja-JP" altLang="en-US" sz="2400" b="1" i="0" u="none" strike="noStrike" cap="none" normalizeH="0" baseline="0" dirty="0" smtClean="0">
                        <a:ln>
                          <a:noFill/>
                        </a:ln>
                        <a:solidFill>
                          <a:schemeClr val="tx1"/>
                        </a:solidFill>
                        <a:effectLst/>
                        <a:latin typeface="ＭＳ Ｐゴシック" pitchFamily="50" charset="-128"/>
                        <a:ea typeface="ＭＳ Ｐゴシック" pitchFamily="50" charset="-128"/>
                      </a:endParaRPr>
                    </a:p>
                  </a:txBody>
                  <a:tcPr anchor="ctr" horzOverflow="overflow"/>
                </a:tc>
              </a:tr>
              <a:tr h="370840">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1" lang="en-US" altLang="ja-JP" sz="2400" b="1" u="none" strike="noStrike" cap="none" normalizeH="0" baseline="0" dirty="0" smtClean="0">
                          <a:ln>
                            <a:noFill/>
                          </a:ln>
                          <a:effectLst/>
                        </a:rPr>
                        <a:t>32</a:t>
                      </a:r>
                      <a:r>
                        <a:rPr kumimoji="1" lang="ja-JP" altLang="en-US" sz="2400" b="1" u="none" strike="noStrike" cap="none" normalizeH="0" baseline="0" dirty="0" smtClean="0">
                          <a:ln>
                            <a:noFill/>
                          </a:ln>
                          <a:effectLst/>
                        </a:rPr>
                        <a:t>億</a:t>
                      </a:r>
                      <a:r>
                        <a:rPr kumimoji="1" lang="en-US" altLang="ja-JP" sz="2400" b="1" u="none" strike="noStrike" cap="none" normalizeH="0" baseline="0" dirty="0" smtClean="0">
                          <a:ln>
                            <a:noFill/>
                          </a:ln>
                          <a:effectLst/>
                        </a:rPr>
                        <a:t>9210</a:t>
                      </a:r>
                      <a:r>
                        <a:rPr kumimoji="1" lang="ja-JP" altLang="en-US" sz="2400" b="1" u="none" strike="noStrike" cap="none" normalizeH="0" baseline="0" dirty="0" smtClean="0">
                          <a:ln>
                            <a:noFill/>
                          </a:ln>
                          <a:effectLst/>
                        </a:rPr>
                        <a:t>万円</a:t>
                      </a:r>
                      <a:endParaRPr kumimoji="1" lang="ja-JP" altLang="en-US" sz="2400" b="1" i="0" u="none" strike="noStrike" cap="none" normalizeH="0" baseline="0" dirty="0" smtClean="0">
                        <a:ln>
                          <a:noFill/>
                        </a:ln>
                        <a:solidFill>
                          <a:schemeClr val="tx1"/>
                        </a:solidFill>
                        <a:effectLst/>
                        <a:latin typeface="ＭＳ Ｐゴシック" pitchFamily="50" charset="-128"/>
                        <a:ea typeface="ＭＳ Ｐゴシック" pitchFamily="50" charset="-128"/>
                      </a:endParaRPr>
                    </a:p>
                  </a:txBody>
                  <a:tcPr anchor="ctr" horzOverflow="overflow"/>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1" lang="en-US" altLang="ja-JP" sz="2400" b="1" i="0" u="none" strike="noStrike" cap="none" normalizeH="0" baseline="0" dirty="0" smtClean="0">
                          <a:ln>
                            <a:noFill/>
                          </a:ln>
                          <a:solidFill>
                            <a:schemeClr val="tx1"/>
                          </a:solidFill>
                          <a:effectLst/>
                          <a:latin typeface="ＭＳ Ｐゴシック" pitchFamily="50" charset="-128"/>
                          <a:ea typeface="ＭＳ Ｐゴシック" pitchFamily="50" charset="-128"/>
                        </a:rPr>
                        <a:t>20.9</a:t>
                      </a:r>
                      <a:r>
                        <a:rPr kumimoji="1" lang="ja-JP" altLang="en-US" sz="2400" b="1" i="0" u="none" strike="noStrike" cap="none" normalizeH="0" baseline="0" dirty="0" smtClean="0">
                          <a:ln>
                            <a:noFill/>
                          </a:ln>
                          <a:solidFill>
                            <a:schemeClr val="tx1"/>
                          </a:solidFill>
                          <a:effectLst/>
                          <a:latin typeface="ＭＳ Ｐゴシック" pitchFamily="50" charset="-128"/>
                          <a:ea typeface="ＭＳ Ｐゴシック" pitchFamily="50" charset="-128"/>
                        </a:rPr>
                        <a:t>％</a:t>
                      </a:r>
                    </a:p>
                  </a:txBody>
                  <a:tcPr anchor="ctr" horzOverflow="overflow"/>
                </a:tc>
              </a:tr>
              <a:tr h="370840">
                <a:tc>
                  <a:txBody>
                    <a:bodyPr/>
                    <a:lstStyle/>
                    <a:p>
                      <a:pPr marL="0" marR="0" lvl="0" indent="0" algn="r" defTabSz="914400" rtl="0" eaLnBrk="1" fontAlgn="base" latinLnBrk="0" hangingPunct="1">
                        <a:lnSpc>
                          <a:spcPct val="100000"/>
                        </a:lnSpc>
                        <a:spcBef>
                          <a:spcPct val="20000"/>
                        </a:spcBef>
                        <a:spcAft>
                          <a:spcPct val="0"/>
                        </a:spcAft>
                        <a:buClrTx/>
                        <a:buSzTx/>
                        <a:buFontTx/>
                        <a:buNone/>
                        <a:tabLst/>
                        <a:defRPr/>
                      </a:pPr>
                      <a:r>
                        <a:rPr kumimoji="1" lang="en-US" altLang="ja-JP" sz="2400" b="1" u="none" strike="noStrike" cap="none" normalizeH="0" baseline="0" dirty="0" smtClean="0">
                          <a:ln>
                            <a:noFill/>
                          </a:ln>
                          <a:effectLst/>
                        </a:rPr>
                        <a:t>23</a:t>
                      </a:r>
                      <a:r>
                        <a:rPr kumimoji="1" lang="ja-JP" altLang="en-US" sz="2400" b="1" u="none" strike="noStrike" cap="none" normalizeH="0" baseline="0" dirty="0" smtClean="0">
                          <a:ln>
                            <a:noFill/>
                          </a:ln>
                          <a:effectLst/>
                        </a:rPr>
                        <a:t>億</a:t>
                      </a:r>
                      <a:r>
                        <a:rPr kumimoji="1" lang="en-US" altLang="ja-JP" sz="2400" b="1" u="none" strike="noStrike" cap="none" normalizeH="0" baseline="0" dirty="0" smtClean="0">
                          <a:ln>
                            <a:noFill/>
                          </a:ln>
                          <a:effectLst/>
                        </a:rPr>
                        <a:t>8790</a:t>
                      </a:r>
                      <a:r>
                        <a:rPr kumimoji="1" lang="ja-JP" altLang="en-US" sz="2400" b="1" u="none" strike="noStrike" cap="none" normalizeH="0" baseline="0" dirty="0" smtClean="0">
                          <a:ln>
                            <a:noFill/>
                          </a:ln>
                          <a:effectLst/>
                        </a:rPr>
                        <a:t>万円</a:t>
                      </a:r>
                      <a:endParaRPr kumimoji="1" lang="ja-JP" altLang="en-US" sz="2400" b="1" i="0" u="none" strike="noStrike" cap="none" normalizeH="0" baseline="0" dirty="0" smtClean="0">
                        <a:ln>
                          <a:noFill/>
                        </a:ln>
                        <a:solidFill>
                          <a:schemeClr val="tx1"/>
                        </a:solidFill>
                        <a:effectLst/>
                        <a:latin typeface="ＭＳ Ｐゴシック" pitchFamily="50" charset="-128"/>
                        <a:ea typeface="ＭＳ Ｐゴシック" pitchFamily="50" charset="-128"/>
                      </a:endParaRPr>
                    </a:p>
                  </a:txBody>
                  <a:tcPr anchor="ctr" horzOverflow="overflow"/>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defRPr/>
                      </a:pPr>
                      <a:r>
                        <a:rPr kumimoji="1" lang="en-US" altLang="ja-JP" sz="2400" b="1" i="0" u="none" strike="noStrike" cap="none" normalizeH="0" baseline="0" dirty="0" smtClean="0">
                          <a:ln>
                            <a:noFill/>
                          </a:ln>
                          <a:solidFill>
                            <a:schemeClr val="tx1"/>
                          </a:solidFill>
                          <a:effectLst/>
                          <a:latin typeface="ＭＳ Ｐゴシック" pitchFamily="50" charset="-128"/>
                          <a:ea typeface="ＭＳ Ｐゴシック" pitchFamily="50" charset="-128"/>
                        </a:rPr>
                        <a:t>15.2</a:t>
                      </a:r>
                      <a:r>
                        <a:rPr kumimoji="1" lang="ja-JP" altLang="en-US" sz="2400" b="1" i="0" u="none" strike="noStrike" cap="none" normalizeH="0" baseline="0" dirty="0" smtClean="0">
                          <a:ln>
                            <a:noFill/>
                          </a:ln>
                          <a:solidFill>
                            <a:schemeClr val="tx1"/>
                          </a:solidFill>
                          <a:effectLst/>
                          <a:latin typeface="ＭＳ Ｐゴシック" pitchFamily="50" charset="-128"/>
                          <a:ea typeface="ＭＳ Ｐゴシック" pitchFamily="50" charset="-128"/>
                        </a:rPr>
                        <a:t>％</a:t>
                      </a:r>
                    </a:p>
                  </a:txBody>
                  <a:tcPr anchor="ctr" horzOverflow="overflow"/>
                </a:tc>
              </a:tr>
              <a:tr h="370840">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1" lang="en-US" altLang="ja-JP" sz="2400" b="1" u="none" strike="noStrike" cap="none" normalizeH="0" baseline="0" dirty="0" smtClean="0">
                          <a:ln>
                            <a:noFill/>
                          </a:ln>
                          <a:effectLst/>
                        </a:rPr>
                        <a:t>56</a:t>
                      </a:r>
                      <a:r>
                        <a:rPr kumimoji="1" lang="ja-JP" altLang="en-US" sz="2400" b="1" u="none" strike="noStrike" cap="none" normalizeH="0" baseline="0" dirty="0" smtClean="0">
                          <a:ln>
                            <a:noFill/>
                          </a:ln>
                          <a:effectLst/>
                        </a:rPr>
                        <a:t>億</a:t>
                      </a:r>
                      <a:r>
                        <a:rPr kumimoji="1" lang="en-US" altLang="ja-JP" sz="2400" b="1" u="none" strike="noStrike" cap="none" normalizeH="0" baseline="0" dirty="0" smtClean="0">
                          <a:ln>
                            <a:noFill/>
                          </a:ln>
                          <a:effectLst/>
                        </a:rPr>
                        <a:t>8000</a:t>
                      </a:r>
                      <a:r>
                        <a:rPr kumimoji="1" lang="ja-JP" altLang="en-US" sz="2400" b="1" u="none" strike="noStrike" cap="none" normalizeH="0" baseline="0" dirty="0" smtClean="0">
                          <a:ln>
                            <a:noFill/>
                          </a:ln>
                          <a:effectLst/>
                        </a:rPr>
                        <a:t>万円</a:t>
                      </a:r>
                      <a:endParaRPr kumimoji="1" lang="ja-JP" altLang="en-US" sz="2400" b="1" i="0" u="none" strike="noStrike" cap="none" normalizeH="0" baseline="0" dirty="0" smtClean="0">
                        <a:ln>
                          <a:noFill/>
                        </a:ln>
                        <a:solidFill>
                          <a:schemeClr val="tx1"/>
                        </a:solidFill>
                        <a:effectLst/>
                        <a:latin typeface="ＭＳ Ｐゴシック" pitchFamily="50" charset="-128"/>
                        <a:ea typeface="ＭＳ Ｐゴシック" pitchFamily="50" charset="-128"/>
                      </a:endParaRPr>
                    </a:p>
                  </a:txBody>
                  <a:tcPr anchor="ctr" horzOverflow="overflow"/>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1" lang="en-US" altLang="ja-JP" sz="2400" b="1" i="0" u="none" strike="noStrike" cap="none" normalizeH="0" baseline="0" dirty="0" smtClean="0">
                          <a:ln>
                            <a:noFill/>
                          </a:ln>
                          <a:solidFill>
                            <a:schemeClr val="tx1"/>
                          </a:solidFill>
                          <a:effectLst/>
                          <a:latin typeface="ＭＳ Ｐゴシック" pitchFamily="50" charset="-128"/>
                          <a:ea typeface="ＭＳ Ｐゴシック" pitchFamily="50" charset="-128"/>
                        </a:rPr>
                        <a:t>36.1</a:t>
                      </a:r>
                      <a:r>
                        <a:rPr kumimoji="1" lang="ja-JP" altLang="en-US" sz="2400" b="1" i="0" u="none" strike="noStrike" cap="none" normalizeH="0" baseline="0" dirty="0" smtClean="0">
                          <a:ln>
                            <a:noFill/>
                          </a:ln>
                          <a:solidFill>
                            <a:schemeClr val="tx1"/>
                          </a:solidFill>
                          <a:effectLst/>
                          <a:latin typeface="ＭＳ Ｐゴシック" pitchFamily="50" charset="-128"/>
                          <a:ea typeface="ＭＳ Ｐゴシック" pitchFamily="50" charset="-128"/>
                        </a:rPr>
                        <a:t>％</a:t>
                      </a:r>
                    </a:p>
                  </a:txBody>
                  <a:tcPr anchor="ctr" horzOverflow="overflow"/>
                </a:tc>
              </a:tr>
              <a:tr h="370840">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1" lang="en-US" altLang="ja-JP" sz="2400" b="1" i="0" u="none" strike="noStrike" cap="none" normalizeH="0" baseline="0" dirty="0" smtClean="0">
                          <a:ln>
                            <a:noFill/>
                          </a:ln>
                          <a:solidFill>
                            <a:schemeClr val="tx1"/>
                          </a:solidFill>
                          <a:effectLst/>
                          <a:latin typeface="ＭＳ Ｐゴシック" pitchFamily="50" charset="-128"/>
                          <a:ea typeface="ＭＳ Ｐゴシック" pitchFamily="50" charset="-128"/>
                        </a:rPr>
                        <a:t>94,652</a:t>
                      </a:r>
                      <a:r>
                        <a:rPr kumimoji="1" lang="ja-JP" altLang="en-US" sz="2400" b="1" i="0" u="none" strike="noStrike" cap="none" normalizeH="0" baseline="0" dirty="0" smtClean="0">
                          <a:ln>
                            <a:noFill/>
                          </a:ln>
                          <a:solidFill>
                            <a:schemeClr val="tx1"/>
                          </a:solidFill>
                          <a:effectLst/>
                          <a:latin typeface="ＭＳ Ｐゴシック" pitchFamily="50" charset="-128"/>
                          <a:ea typeface="ＭＳ Ｐゴシック" pitchFamily="50" charset="-128"/>
                        </a:rPr>
                        <a:t>名</a:t>
                      </a:r>
                    </a:p>
                  </a:txBody>
                  <a:tcPr anchor="ctr" horzOverflow="overflow"/>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1" lang="ja-JP" altLang="en-US" sz="2400" b="1" i="0" u="none" strike="noStrike" cap="none" normalizeH="0" baseline="0" dirty="0" smtClean="0">
                        <a:ln>
                          <a:noFill/>
                        </a:ln>
                        <a:solidFill>
                          <a:schemeClr val="tx1"/>
                        </a:solidFill>
                        <a:effectLst/>
                        <a:latin typeface="ＭＳ Ｐゴシック" pitchFamily="50" charset="-128"/>
                        <a:ea typeface="ＭＳ Ｐゴシック" pitchFamily="50" charset="-128"/>
                      </a:endParaRPr>
                    </a:p>
                  </a:txBody>
                  <a:tcPr anchor="ctr" horzOverflow="overflow"/>
                </a:tc>
              </a:tr>
            </a:tbl>
          </a:graphicData>
        </a:graphic>
      </p:graphicFrame>
      <p:sp>
        <p:nvSpPr>
          <p:cNvPr id="15" name="テキスト ボックス 14"/>
          <p:cNvSpPr txBox="1"/>
          <p:nvPr/>
        </p:nvSpPr>
        <p:spPr>
          <a:xfrm>
            <a:off x="540000" y="4500000"/>
            <a:ext cx="8100000" cy="1569660"/>
          </a:xfrm>
          <a:prstGeom prst="rect">
            <a:avLst/>
          </a:prstGeom>
          <a:noFill/>
        </p:spPr>
        <p:txBody>
          <a:bodyPr wrap="square" rtlCol="0">
            <a:spAutoFit/>
          </a:bodyPr>
          <a:lstStyle/>
          <a:p>
            <a:r>
              <a:rPr lang="ja-JP" altLang="en-US" sz="2400" dirty="0" smtClean="0">
                <a:latin typeface="メイリオ" panose="020B0604030504040204" pitchFamily="50" charset="-128"/>
                <a:ea typeface="メイリオ" panose="020B0604030504040204" pitchFamily="50" charset="-128"/>
              </a:rPr>
              <a:t>・出資金は、</a:t>
            </a:r>
            <a:r>
              <a:rPr lang="en-US" altLang="ja-JP" sz="2400" dirty="0" smtClean="0">
                <a:latin typeface="メイリオ" panose="020B0604030504040204" pitchFamily="50" charset="-128"/>
                <a:ea typeface="メイリオ" panose="020B0604030504040204" pitchFamily="50" charset="-128"/>
              </a:rPr>
              <a:t>32</a:t>
            </a:r>
            <a:r>
              <a:rPr lang="ja-JP" altLang="en-US" sz="2400" dirty="0" smtClean="0">
                <a:latin typeface="メイリオ" panose="020B0604030504040204" pitchFamily="50" charset="-128"/>
                <a:ea typeface="メイリオ" panose="020B0604030504040204" pitchFamily="50" charset="-128"/>
              </a:rPr>
              <a:t>億</a:t>
            </a:r>
            <a:r>
              <a:rPr lang="en-US" altLang="ja-JP" sz="2400" dirty="0" smtClean="0">
                <a:latin typeface="メイリオ" panose="020B0604030504040204" pitchFamily="50" charset="-128"/>
                <a:ea typeface="メイリオ" panose="020B0604030504040204" pitchFamily="50" charset="-128"/>
              </a:rPr>
              <a:t>9210</a:t>
            </a:r>
            <a:r>
              <a:rPr lang="ja-JP" altLang="en-US" sz="2400" dirty="0">
                <a:latin typeface="メイリオ" panose="020B0604030504040204" pitchFamily="50" charset="-128"/>
                <a:ea typeface="メイリオ" panose="020B0604030504040204" pitchFamily="50" charset="-128"/>
              </a:rPr>
              <a:t>万</a:t>
            </a:r>
            <a:r>
              <a:rPr lang="ja-JP" altLang="en-US" sz="2400" dirty="0" smtClean="0">
                <a:latin typeface="メイリオ" panose="020B0604030504040204" pitchFamily="50" charset="-128"/>
                <a:ea typeface="メイリオ" panose="020B0604030504040204" pitchFamily="50" charset="-128"/>
              </a:rPr>
              <a:t>円となり、総資産の</a:t>
            </a:r>
            <a:r>
              <a:rPr lang="en-US" altLang="ja-JP" sz="2400" b="1" dirty="0" smtClean="0">
                <a:solidFill>
                  <a:schemeClr val="tx2"/>
                </a:solidFill>
                <a:latin typeface="メイリオ" panose="020B0604030504040204" pitchFamily="50" charset="-128"/>
                <a:ea typeface="メイリオ" panose="020B0604030504040204" pitchFamily="50" charset="-128"/>
              </a:rPr>
              <a:t>20.9</a:t>
            </a:r>
            <a:r>
              <a:rPr lang="ja-JP" altLang="en-US" sz="2400" b="1" dirty="0" smtClean="0">
                <a:solidFill>
                  <a:schemeClr val="tx2"/>
                </a:solidFill>
                <a:latin typeface="メイリオ" panose="020B0604030504040204" pitchFamily="50" charset="-128"/>
                <a:ea typeface="メイリオ" panose="020B0604030504040204" pitchFamily="50" charset="-128"/>
              </a:rPr>
              <a:t>％</a:t>
            </a:r>
            <a:r>
              <a:rPr lang="ja-JP" altLang="en-US" sz="2400" dirty="0" smtClean="0">
                <a:latin typeface="メイリオ" panose="020B0604030504040204" pitchFamily="50" charset="-128"/>
                <a:ea typeface="メイリオ" panose="020B0604030504040204" pitchFamily="50" charset="-128"/>
              </a:rPr>
              <a:t>、剰余金は</a:t>
            </a:r>
            <a:r>
              <a:rPr lang="en-US" altLang="ja-JP" sz="2400" b="1" dirty="0" smtClean="0">
                <a:solidFill>
                  <a:schemeClr val="tx2"/>
                </a:solidFill>
                <a:latin typeface="メイリオ" panose="020B0604030504040204" pitchFamily="50" charset="-128"/>
                <a:ea typeface="メイリオ" panose="020B0604030504040204" pitchFamily="50" charset="-128"/>
              </a:rPr>
              <a:t>15.2</a:t>
            </a:r>
            <a:r>
              <a:rPr lang="ja-JP" altLang="en-US" sz="2400" b="1" dirty="0" smtClean="0">
                <a:solidFill>
                  <a:schemeClr val="tx2"/>
                </a:solidFill>
                <a:latin typeface="メイリオ" panose="020B0604030504040204" pitchFamily="50" charset="-128"/>
                <a:ea typeface="メイリオ" panose="020B0604030504040204" pitchFamily="50" charset="-128"/>
              </a:rPr>
              <a:t>％</a:t>
            </a:r>
            <a:r>
              <a:rPr lang="ja-JP" altLang="en-US" sz="2400" dirty="0" smtClean="0">
                <a:latin typeface="メイリオ" panose="020B0604030504040204" pitchFamily="50" charset="-128"/>
                <a:ea typeface="メイリオ" panose="020B0604030504040204" pitchFamily="50" charset="-128"/>
              </a:rPr>
              <a:t>となっています。</a:t>
            </a:r>
            <a:endParaRPr lang="ja-JP" altLang="en-US" sz="2400" dirty="0">
              <a:latin typeface="メイリオ" panose="020B0604030504040204" pitchFamily="50" charset="-128"/>
              <a:ea typeface="メイリオ" panose="020B0604030504040204" pitchFamily="50" charset="-128"/>
            </a:endParaRPr>
          </a:p>
          <a:p>
            <a:r>
              <a:rPr lang="ja-JP" altLang="en-US" sz="2400" dirty="0" smtClean="0">
                <a:latin typeface="メイリオ" panose="020B0604030504040204" pitchFamily="50" charset="-128"/>
                <a:ea typeface="メイリオ" panose="020B0604030504040204" pitchFamily="50" charset="-128"/>
              </a:rPr>
              <a:t>・医療福祉生協連合会では、出資金は総資産の</a:t>
            </a:r>
            <a:r>
              <a:rPr lang="en-US" altLang="ja-JP" sz="2400" dirty="0" smtClean="0">
                <a:solidFill>
                  <a:schemeClr val="tx2"/>
                </a:solidFill>
                <a:latin typeface="メイリオ" panose="020B0604030504040204" pitchFamily="50" charset="-128"/>
                <a:ea typeface="メイリオ" panose="020B0604030504040204" pitchFamily="50" charset="-128"/>
              </a:rPr>
              <a:t>20</a:t>
            </a:r>
            <a:r>
              <a:rPr lang="ja-JP" altLang="en-US" sz="2400" dirty="0" smtClean="0">
                <a:solidFill>
                  <a:schemeClr val="tx2"/>
                </a:solidFill>
                <a:latin typeface="メイリオ" panose="020B0604030504040204" pitchFamily="50" charset="-128"/>
                <a:ea typeface="メイリオ" panose="020B0604030504040204" pitchFamily="50" charset="-128"/>
              </a:rPr>
              <a:t>％以上</a:t>
            </a:r>
            <a:r>
              <a:rPr lang="ja-JP" altLang="en-US" sz="2400" dirty="0" smtClean="0">
                <a:latin typeface="メイリオ" panose="020B0604030504040204" pitchFamily="50" charset="-128"/>
                <a:ea typeface="メイリオ" panose="020B0604030504040204" pitchFamily="50" charset="-128"/>
              </a:rPr>
              <a:t>、剰余金は</a:t>
            </a:r>
            <a:r>
              <a:rPr lang="en-US" altLang="ja-JP" sz="2400" dirty="0" smtClean="0">
                <a:solidFill>
                  <a:schemeClr val="tx2"/>
                </a:solidFill>
                <a:latin typeface="メイリオ" panose="020B0604030504040204" pitchFamily="50" charset="-128"/>
                <a:ea typeface="メイリオ" panose="020B0604030504040204" pitchFamily="50" charset="-128"/>
              </a:rPr>
              <a:t>10</a:t>
            </a:r>
            <a:r>
              <a:rPr lang="ja-JP" altLang="en-US" sz="2400" dirty="0" smtClean="0">
                <a:solidFill>
                  <a:schemeClr val="tx2"/>
                </a:solidFill>
                <a:latin typeface="メイリオ" panose="020B0604030504040204" pitchFamily="50" charset="-128"/>
                <a:ea typeface="メイリオ" panose="020B0604030504040204" pitchFamily="50" charset="-128"/>
              </a:rPr>
              <a:t>％以上</a:t>
            </a:r>
            <a:r>
              <a:rPr lang="ja-JP" altLang="en-US" sz="2400" dirty="0" smtClean="0">
                <a:latin typeface="メイリオ" panose="020B0604030504040204" pitchFamily="50" charset="-128"/>
                <a:ea typeface="メイリオ" panose="020B0604030504040204" pitchFamily="50" charset="-128"/>
              </a:rPr>
              <a:t>が基準の指標となっています。</a:t>
            </a:r>
            <a:endParaRPr lang="en-US" altLang="ja-JP" sz="2400" dirty="0" smtClean="0">
              <a:latin typeface="メイリオ" panose="020B0604030504040204" pitchFamily="50" charset="-128"/>
              <a:ea typeface="メイリオ" panose="020B0604030504040204" pitchFamily="50" charset="-128"/>
            </a:endParaRPr>
          </a:p>
        </p:txBody>
      </p:sp>
      <p:sp>
        <p:nvSpPr>
          <p:cNvPr id="8" name="テキスト ボックス 7"/>
          <p:cNvSpPr txBox="1"/>
          <p:nvPr/>
        </p:nvSpPr>
        <p:spPr>
          <a:xfrm>
            <a:off x="540000" y="1156678"/>
            <a:ext cx="8352000" cy="830997"/>
          </a:xfrm>
          <a:prstGeom prst="rect">
            <a:avLst/>
          </a:prstGeom>
          <a:noFill/>
        </p:spPr>
        <p:txBody>
          <a:bodyPr wrap="square" rtlCol="0">
            <a:spAutoFit/>
          </a:bodyPr>
          <a:lstStyle/>
          <a:p>
            <a:r>
              <a:rPr lang="ja-JP" altLang="en-US" sz="2400" dirty="0" smtClean="0">
                <a:latin typeface="メイリオ" panose="020B0604030504040204" pitchFamily="50" charset="-128"/>
                <a:ea typeface="メイリオ" panose="020B0604030504040204" pitchFamily="50" charset="-128"/>
              </a:rPr>
              <a:t>・</a:t>
            </a:r>
            <a:r>
              <a:rPr lang="en-US" altLang="ja-JP" sz="2400" dirty="0" smtClean="0">
                <a:latin typeface="メイリオ" panose="020B0604030504040204" pitchFamily="50" charset="-128"/>
                <a:ea typeface="メイリオ" panose="020B0604030504040204" pitchFamily="50" charset="-128"/>
              </a:rPr>
              <a:t>2020</a:t>
            </a:r>
            <a:r>
              <a:rPr lang="ja-JP" altLang="en-US" sz="2400" dirty="0" smtClean="0">
                <a:latin typeface="メイリオ" panose="020B0604030504040204" pitchFamily="50" charset="-128"/>
                <a:ea typeface="メイリオ" panose="020B0604030504040204" pitchFamily="50" charset="-128"/>
              </a:rPr>
              <a:t>年度</a:t>
            </a:r>
            <a:r>
              <a:rPr lang="ja-JP" altLang="en-US" sz="2400" dirty="0">
                <a:latin typeface="メイリオ" panose="020B0604030504040204" pitchFamily="50" charset="-128"/>
                <a:ea typeface="メイリオ" panose="020B0604030504040204" pitchFamily="50" charset="-128"/>
              </a:rPr>
              <a:t>末の純資産（自己資本）額は</a:t>
            </a:r>
            <a:r>
              <a:rPr lang="ja-JP" altLang="en-US" sz="2400" dirty="0" smtClean="0">
                <a:latin typeface="メイリオ" panose="020B0604030504040204" pitchFamily="50" charset="-128"/>
                <a:ea typeface="メイリオ" panose="020B0604030504040204" pitchFamily="50" charset="-128"/>
              </a:rPr>
              <a:t>、</a:t>
            </a:r>
            <a:r>
              <a:rPr lang="en-US" altLang="ja-JP" sz="2400" b="1" dirty="0" smtClean="0">
                <a:latin typeface="メイリオ" panose="020B0604030504040204" pitchFamily="50" charset="-128"/>
                <a:ea typeface="メイリオ" panose="020B0604030504040204" pitchFamily="50" charset="-128"/>
              </a:rPr>
              <a:t>56</a:t>
            </a:r>
            <a:r>
              <a:rPr lang="ja-JP" altLang="en-US" sz="2400" b="1" dirty="0" smtClean="0">
                <a:latin typeface="メイリオ" panose="020B0604030504040204" pitchFamily="50" charset="-128"/>
                <a:ea typeface="メイリオ" panose="020B0604030504040204" pitchFamily="50" charset="-128"/>
              </a:rPr>
              <a:t>億</a:t>
            </a:r>
            <a:r>
              <a:rPr lang="en-US" altLang="ja-JP" sz="2400" b="1" dirty="0" smtClean="0">
                <a:latin typeface="メイリオ" panose="020B0604030504040204" pitchFamily="50" charset="-128"/>
                <a:ea typeface="メイリオ" panose="020B0604030504040204" pitchFamily="50" charset="-128"/>
              </a:rPr>
              <a:t>8000</a:t>
            </a:r>
            <a:r>
              <a:rPr lang="ja-JP" altLang="en-US" sz="2400" b="1" dirty="0">
                <a:latin typeface="メイリオ" panose="020B0604030504040204" pitchFamily="50" charset="-128"/>
                <a:ea typeface="メイリオ" panose="020B0604030504040204" pitchFamily="50" charset="-128"/>
              </a:rPr>
              <a:t>万</a:t>
            </a:r>
            <a:r>
              <a:rPr lang="ja-JP" altLang="en-US" sz="2400" b="1" dirty="0" smtClean="0">
                <a:latin typeface="メイリオ" panose="020B0604030504040204" pitchFamily="50" charset="-128"/>
                <a:ea typeface="メイリオ" panose="020B0604030504040204" pitchFamily="50" charset="-128"/>
              </a:rPr>
              <a:t>円</a:t>
            </a:r>
            <a:r>
              <a:rPr lang="ja-JP" altLang="en-US" sz="2400" dirty="0" smtClean="0">
                <a:latin typeface="メイリオ" panose="020B0604030504040204" pitchFamily="50" charset="-128"/>
                <a:ea typeface="メイリオ" panose="020B0604030504040204" pitchFamily="50" charset="-128"/>
              </a:rPr>
              <a:t>となり、</a:t>
            </a:r>
            <a:r>
              <a:rPr lang="ja-JP" altLang="en-US" sz="2400" dirty="0">
                <a:latin typeface="メイリオ" panose="020B0604030504040204" pitchFamily="50" charset="-128"/>
                <a:ea typeface="メイリオ" panose="020B0604030504040204" pitchFamily="50" charset="-128"/>
              </a:rPr>
              <a:t>総資産の</a:t>
            </a:r>
            <a:r>
              <a:rPr lang="en-US" altLang="ja-JP" sz="2400" dirty="0" smtClean="0">
                <a:latin typeface="メイリオ" panose="020B0604030504040204" pitchFamily="50" charset="-128"/>
                <a:ea typeface="メイリオ" panose="020B0604030504040204" pitchFamily="50" charset="-128"/>
              </a:rPr>
              <a:t>36.1</a:t>
            </a:r>
            <a:r>
              <a:rPr lang="ja-JP" altLang="en-US" sz="2400" dirty="0" smtClean="0">
                <a:latin typeface="メイリオ" panose="020B0604030504040204" pitchFamily="50" charset="-128"/>
                <a:ea typeface="メイリオ" panose="020B0604030504040204" pitchFamily="50" charset="-128"/>
              </a:rPr>
              <a:t>％（自己資本比率）となりました</a:t>
            </a:r>
            <a:r>
              <a:rPr lang="ja-JP" altLang="en-US" sz="2400" dirty="0">
                <a:latin typeface="メイリオ" panose="020B0604030504040204" pitchFamily="50" charset="-128"/>
                <a:ea typeface="メイリオ" panose="020B0604030504040204" pitchFamily="50" charset="-128"/>
              </a:rPr>
              <a:t>。</a:t>
            </a:r>
          </a:p>
        </p:txBody>
      </p:sp>
    </p:spTree>
    <p:extLst>
      <p:ext uri="{BB962C8B-B14F-4D97-AF65-F5344CB8AC3E}">
        <p14:creationId xmlns:p14="http://schemas.microsoft.com/office/powerpoint/2010/main" val="16693914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157258167</TotalTime>
  <Pages>0</Pages>
  <Words>3702</Words>
  <Characters>0</Characters>
  <Application>Microsoft Office PowerPoint</Application>
  <DocSecurity>0</DocSecurity>
  <PresentationFormat>画面に合わせる (4:3)</PresentationFormat>
  <Lines>0</Lines>
  <Paragraphs>503</Paragraphs>
  <Slides>26</Slides>
  <Notes>26</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26</vt:i4>
      </vt:variant>
    </vt:vector>
  </HeadingPairs>
  <TitlesOfParts>
    <vt:vector size="35" baseType="lpstr">
      <vt:lpstr>HG丸ｺﾞｼｯｸM-PRO</vt:lpstr>
      <vt:lpstr>ＭＳ Ｐゴシック</vt:lpstr>
      <vt:lpstr>ＭＳ ゴシック</vt:lpstr>
      <vt:lpstr>SimSun</vt:lpstr>
      <vt:lpstr>メイリオ</vt:lpstr>
      <vt:lpstr>Arial</vt:lpstr>
      <vt:lpstr>Calibri</vt:lpstr>
      <vt:lpstr>Times New Roman</vt:lpstr>
      <vt:lpstr>Office ​​テーマ</vt:lpstr>
      <vt:lpstr>2020年度 決算報告</vt:lpstr>
      <vt:lpstr>決算関係書類等の構成は</vt:lpstr>
      <vt:lpstr>PowerPoint プレゼンテーション</vt:lpstr>
      <vt:lpstr>PowerPoint プレゼンテーション</vt:lpstr>
      <vt:lpstr>PowerPoint プレゼンテーション</vt:lpstr>
      <vt:lpstr>資産の状況（P1)</vt:lpstr>
      <vt:lpstr>負債の状況（P1)</vt:lpstr>
      <vt:lpstr>借入金の推移</vt:lpstr>
      <vt:lpstr>純資産の状況（P1)</vt:lpstr>
      <vt:lpstr>出資金の推移</vt:lpstr>
      <vt:lpstr>PowerPoint プレゼンテーション</vt:lpstr>
      <vt:lpstr>PowerPoint プレゼンテーション</vt:lpstr>
      <vt:lpstr>PowerPoint プレゼンテーション</vt:lpstr>
      <vt:lpstr>2020年度の収支状況（P2)</vt:lpstr>
      <vt:lpstr>2019年度から2020年度の事業収入の 月別推移</vt:lpstr>
      <vt:lpstr>剰余金処分案（P3）</vt:lpstr>
      <vt:lpstr>事業報告書（P7～)</vt:lpstr>
      <vt:lpstr>事業収益111億1380万円の内訳です。</vt:lpstr>
      <vt:lpstr>事業所群の収益の推移（P8・9）</vt:lpstr>
      <vt:lpstr>病院群の収益</vt:lpstr>
      <vt:lpstr>診療所群の収益</vt:lpstr>
      <vt:lpstr>訪看・ヘルパー群の収益</vt:lpstr>
      <vt:lpstr>職員数の増減（P12)</vt:lpstr>
      <vt:lpstr>子法人：みなみツーリスト（P16）</vt:lpstr>
      <vt:lpstr>事業費用の増減（P19)</vt:lpstr>
      <vt:lpstr>キャッシュフロー計算書（P27)</vt:lpstr>
    </vt:vector>
  </TitlesOfParts>
  <LinksUpToDate>false</LinksUpToDate>
  <CharactersWithSpaces>0</CharactersWithSpaces>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2017年度　決算関係書類報告</dc:title>
  <dc:creator>HB001</dc:creator>
  <cp:lastModifiedBy>HB031</cp:lastModifiedBy>
  <cp:revision>169</cp:revision>
  <cp:lastPrinted>2021-06-08T09:17:59Z</cp:lastPrinted>
  <dcterms:created xsi:type="dcterms:W3CDTF">2009-05-20T13:30:38Z</dcterms:created>
  <dcterms:modified xsi:type="dcterms:W3CDTF">2021-06-08T09:19:03Z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1041-8.1.0.3000</vt:lpwstr>
  </property>
</Properties>
</file>