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72" r:id="rId4"/>
    <p:sldId id="271" r:id="rId5"/>
    <p:sldId id="268" r:id="rId6"/>
    <p:sldId id="260" r:id="rId7"/>
    <p:sldId id="261" r:id="rId8"/>
    <p:sldId id="262" r:id="rId9"/>
    <p:sldId id="275" r:id="rId10"/>
    <p:sldId id="276" r:id="rId11"/>
    <p:sldId id="273" r:id="rId12"/>
    <p:sldId id="274" r:id="rId13"/>
    <p:sldId id="277" r:id="rId14"/>
    <p:sldId id="263" r:id="rId15"/>
  </p:sldIdLst>
  <p:sldSz cx="9906000" cy="6858000" type="A4"/>
  <p:notesSz cx="6807200" cy="99393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4D4D4D"/>
    <a:srgbClr val="00CC66"/>
    <a:srgbClr val="DDDDDD"/>
    <a:srgbClr val="008000"/>
    <a:srgbClr val="5F5F5F"/>
    <a:srgbClr val="99CCFF"/>
    <a:srgbClr val="6699FF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E171933-4619-4E11-9A3F-F7608DF75F80}" styleName="中間スタイル 1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47" autoAdjust="0"/>
    <p:restoredTop sz="94660"/>
  </p:normalViewPr>
  <p:slideViewPr>
    <p:cSldViewPr>
      <p:cViewPr varScale="1">
        <p:scale>
          <a:sx n="77" d="100"/>
          <a:sy n="77" d="100"/>
        </p:scale>
        <p:origin x="1242" y="9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9604" cy="4966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76" tIns="46439" rIns="92876" bIns="4643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502" y="1"/>
            <a:ext cx="2949603" cy="4966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76" tIns="46439" rIns="92876" bIns="4643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0380"/>
            <a:ext cx="2949604" cy="4966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76" tIns="46439" rIns="92876" bIns="4643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502" y="9440380"/>
            <a:ext cx="2949603" cy="4966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76" tIns="46439" rIns="92876" bIns="4643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fld id="{3AF38F0F-D3A7-4F62-82D7-6A1CF73882B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824854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9604" cy="4966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76" tIns="46439" rIns="92876" bIns="4643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596" y="1"/>
            <a:ext cx="2949604" cy="4966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76" tIns="46439" rIns="92876" bIns="4643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4375" y="746125"/>
            <a:ext cx="5375275" cy="3722688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993" y="4720192"/>
            <a:ext cx="4991216" cy="447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76" tIns="46439" rIns="92876" bIns="4643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724"/>
            <a:ext cx="2949604" cy="4966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76" tIns="46439" rIns="92876" bIns="4643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596" y="9442724"/>
            <a:ext cx="2949604" cy="4966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76" tIns="46439" rIns="92876" bIns="4643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fld id="{E07421F5-4856-4981-9FE6-8C8E39566FC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740451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A5EECC-3D0D-4B6E-AEC1-48D844C5BE27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6917912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AD0E4F-5FBD-499D-B00D-B5E94A669BCD}" type="slidenum">
              <a:rPr lang="en-US" altLang="ja-JP"/>
              <a:pPr/>
              <a:t>12</a:t>
            </a:fld>
            <a:endParaRPr lang="en-US" altLang="ja-JP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9278065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AD0E4F-5FBD-499D-B00D-B5E94A669BCD}" type="slidenum">
              <a:rPr lang="en-US" altLang="ja-JP"/>
              <a:pPr/>
              <a:t>13</a:t>
            </a:fld>
            <a:endParaRPr lang="en-US" altLang="ja-JP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178888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AD0E4F-5FBD-499D-B00D-B5E94A669BCD}" type="slidenum">
              <a:rPr lang="en-US" altLang="ja-JP"/>
              <a:pPr/>
              <a:t>14</a:t>
            </a:fld>
            <a:endParaRPr lang="en-US" altLang="ja-JP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5659463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AD0E4F-5FBD-499D-B00D-B5E94A669BCD}" type="slidenum">
              <a:rPr lang="en-US" altLang="ja-JP"/>
              <a:pPr/>
              <a:t>2</a:t>
            </a:fld>
            <a:endParaRPr lang="en-US" altLang="ja-JP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4424929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AD0E4F-5FBD-499D-B00D-B5E94A669BCD}" type="slidenum">
              <a:rPr lang="en-US" altLang="ja-JP"/>
              <a:pPr/>
              <a:t>3</a:t>
            </a:fld>
            <a:endParaRPr lang="en-US" altLang="ja-JP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2071582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AD0E4F-5FBD-499D-B00D-B5E94A669BCD}" type="slidenum">
              <a:rPr lang="en-US" altLang="ja-JP"/>
              <a:pPr/>
              <a:t>4</a:t>
            </a:fld>
            <a:endParaRPr lang="en-US" altLang="ja-JP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5111315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AD0E4F-5FBD-499D-B00D-B5E94A669BCD}" type="slidenum">
              <a:rPr lang="en-US" altLang="ja-JP"/>
              <a:pPr/>
              <a:t>6</a:t>
            </a:fld>
            <a:endParaRPr lang="en-US" altLang="ja-JP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2191328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AD0E4F-5FBD-499D-B00D-B5E94A669BCD}" type="slidenum">
              <a:rPr lang="en-US" altLang="ja-JP"/>
              <a:pPr/>
              <a:t>7</a:t>
            </a:fld>
            <a:endParaRPr lang="en-US" altLang="ja-JP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4114100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AD0E4F-5FBD-499D-B00D-B5E94A669BCD}" type="slidenum">
              <a:rPr lang="en-US" altLang="ja-JP"/>
              <a:pPr/>
              <a:t>8</a:t>
            </a:fld>
            <a:endParaRPr lang="en-US" altLang="ja-JP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6503762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AD0E4F-5FBD-499D-B00D-B5E94A669BCD}" type="slidenum">
              <a:rPr lang="en-US" altLang="ja-JP"/>
              <a:pPr/>
              <a:t>10</a:t>
            </a:fld>
            <a:endParaRPr lang="en-US" altLang="ja-JP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5937647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AD0E4F-5FBD-499D-B00D-B5E94A669BCD}" type="slidenum">
              <a:rPr lang="en-US" altLang="ja-JP"/>
              <a:pPr/>
              <a:t>11</a:t>
            </a:fld>
            <a:endParaRPr lang="en-US" altLang="ja-JP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0788298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5" name="Picture 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875213"/>
            <a:ext cx="9907588" cy="1982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208088" y="1557338"/>
            <a:ext cx="701675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784350" y="3716338"/>
            <a:ext cx="635635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63717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35875" y="549275"/>
            <a:ext cx="2070100" cy="57912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1423988" y="549275"/>
            <a:ext cx="6059487" cy="57912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869754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100465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235982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423988" y="1844675"/>
            <a:ext cx="4064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640388" y="1844675"/>
            <a:ext cx="4065587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99112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229470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44414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3247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901780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190624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1" name="Picture 27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313" y="692150"/>
            <a:ext cx="777875" cy="78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0" name="Picture 26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875213"/>
            <a:ext cx="9907588" cy="1982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23988" y="1844675"/>
            <a:ext cx="8281987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423988" y="549275"/>
            <a:ext cx="828198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3600">
          <a:solidFill>
            <a:srgbClr val="B2B2B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3600">
          <a:solidFill>
            <a:srgbClr val="B2B2B2"/>
          </a:solidFill>
          <a:latin typeface="Verdana" pitchFamily="34" charset="0"/>
          <a:ea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3600">
          <a:solidFill>
            <a:srgbClr val="B2B2B2"/>
          </a:solidFill>
          <a:latin typeface="Verdana" pitchFamily="34" charset="0"/>
          <a:ea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3600">
          <a:solidFill>
            <a:srgbClr val="B2B2B2"/>
          </a:solidFill>
          <a:latin typeface="Verdana" pitchFamily="34" charset="0"/>
          <a:ea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3600">
          <a:solidFill>
            <a:srgbClr val="B2B2B2"/>
          </a:solidFill>
          <a:latin typeface="Verdana" pitchFamily="34" charset="0"/>
          <a:ea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3600">
          <a:solidFill>
            <a:srgbClr val="B2B2B2"/>
          </a:solidFill>
          <a:latin typeface="Verdana" pitchFamily="34" charset="0"/>
          <a:ea typeface="ＭＳ Ｐゴシック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3600">
          <a:solidFill>
            <a:srgbClr val="B2B2B2"/>
          </a:solidFill>
          <a:latin typeface="Verdana" pitchFamily="34" charset="0"/>
          <a:ea typeface="ＭＳ Ｐゴシック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3600">
          <a:solidFill>
            <a:srgbClr val="B2B2B2"/>
          </a:solidFill>
          <a:latin typeface="Verdana" pitchFamily="34" charset="0"/>
          <a:ea typeface="ＭＳ Ｐゴシック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3600">
          <a:solidFill>
            <a:srgbClr val="B2B2B2"/>
          </a:solidFill>
          <a:latin typeface="Verdana" pitchFamily="34" charset="0"/>
          <a:ea typeface="ＭＳ Ｐゴシック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80000"/>
        <a:buChar char="•"/>
        <a:defRPr kumimoji="1" sz="3200">
          <a:solidFill>
            <a:srgbClr val="B2B2B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80000"/>
        <a:buChar char="•"/>
        <a:defRPr kumimoji="1" sz="2800">
          <a:solidFill>
            <a:srgbClr val="B2B2B2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80000"/>
        <a:buChar char="•"/>
        <a:defRPr kumimoji="1" sz="2400">
          <a:solidFill>
            <a:srgbClr val="B2B2B2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80000"/>
        <a:buChar char="•"/>
        <a:defRPr kumimoji="1" sz="2000">
          <a:solidFill>
            <a:srgbClr val="B2B2B2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80000"/>
        <a:buChar char="•"/>
        <a:defRPr kumimoji="1" sz="2000">
          <a:solidFill>
            <a:srgbClr val="B2B2B2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80000"/>
        <a:buChar char="•"/>
        <a:defRPr kumimoji="1" sz="2000">
          <a:solidFill>
            <a:srgbClr val="B2B2B2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80000"/>
        <a:buChar char="•"/>
        <a:defRPr kumimoji="1" sz="2000">
          <a:solidFill>
            <a:srgbClr val="B2B2B2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80000"/>
        <a:buChar char="•"/>
        <a:defRPr kumimoji="1" sz="2000">
          <a:solidFill>
            <a:srgbClr val="B2B2B2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80000"/>
        <a:buChar char="•"/>
        <a:defRPr kumimoji="1" sz="2000">
          <a:solidFill>
            <a:srgbClr val="B2B2B2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2560" y="1557338"/>
            <a:ext cx="7416824" cy="1143000"/>
          </a:xfrm>
          <a:noFill/>
          <a:ln/>
        </p:spPr>
        <p:txBody>
          <a:bodyPr/>
          <a:lstStyle/>
          <a:p>
            <a:r>
              <a:rPr lang="ja-JP" altLang="en-US" sz="4800" dirty="0" smtClean="0">
                <a:solidFill>
                  <a:schemeClr val="tx1"/>
                </a:solidFill>
              </a:rPr>
              <a:t>南生協病院</a:t>
            </a:r>
            <a:r>
              <a:rPr lang="en-US" altLang="ja-JP" sz="4800" dirty="0" smtClean="0">
                <a:solidFill>
                  <a:schemeClr val="tx1"/>
                </a:solidFill>
              </a:rPr>
              <a:t/>
            </a:r>
            <a:br>
              <a:rPr lang="en-US" altLang="ja-JP" sz="4800" dirty="0" smtClean="0">
                <a:solidFill>
                  <a:schemeClr val="tx1"/>
                </a:solidFill>
              </a:rPr>
            </a:br>
            <a:r>
              <a:rPr lang="en-US" altLang="ja-JP" sz="4800" dirty="0" smtClean="0">
                <a:solidFill>
                  <a:schemeClr val="tx1"/>
                </a:solidFill>
              </a:rPr>
              <a:t>2020</a:t>
            </a:r>
            <a:r>
              <a:rPr lang="ja-JP" altLang="en-US" sz="4800" dirty="0" smtClean="0">
                <a:solidFill>
                  <a:schemeClr val="tx1"/>
                </a:solidFill>
              </a:rPr>
              <a:t>年度ふりかえりと</a:t>
            </a:r>
            <a:r>
              <a:rPr lang="en-US" altLang="ja-JP" sz="4800" dirty="0" smtClean="0">
                <a:solidFill>
                  <a:schemeClr val="tx1"/>
                </a:solidFill>
              </a:rPr>
              <a:t>2021</a:t>
            </a:r>
            <a:r>
              <a:rPr lang="ja-JP" altLang="en-US" sz="4800" dirty="0" smtClean="0">
                <a:solidFill>
                  <a:schemeClr val="tx1"/>
                </a:solidFill>
              </a:rPr>
              <a:t>年度方針</a:t>
            </a:r>
            <a:endParaRPr lang="en-US" altLang="ja-JP" sz="4800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74825" y="4005064"/>
            <a:ext cx="6356350" cy="1752600"/>
          </a:xfrm>
          <a:noFill/>
          <a:ln/>
        </p:spPr>
        <p:txBody>
          <a:bodyPr/>
          <a:lstStyle/>
          <a:p>
            <a:r>
              <a:rPr lang="en-US" altLang="ja-JP" dirty="0" smtClean="0">
                <a:solidFill>
                  <a:schemeClr val="tx1"/>
                </a:solidFill>
              </a:rPr>
              <a:t>2021</a:t>
            </a:r>
            <a:r>
              <a:rPr lang="ja-JP" altLang="en-US" dirty="0" smtClean="0">
                <a:solidFill>
                  <a:schemeClr val="tx1"/>
                </a:solidFill>
              </a:rPr>
              <a:t>年</a:t>
            </a:r>
            <a:r>
              <a:rPr lang="en-US" altLang="ja-JP" dirty="0" smtClean="0">
                <a:solidFill>
                  <a:schemeClr val="tx1"/>
                </a:solidFill>
              </a:rPr>
              <a:t>6</a:t>
            </a:r>
            <a:r>
              <a:rPr lang="ja-JP" altLang="en-US" dirty="0" smtClean="0">
                <a:solidFill>
                  <a:schemeClr val="tx1"/>
                </a:solidFill>
              </a:rPr>
              <a:t>月</a:t>
            </a:r>
            <a:endParaRPr lang="en-US" altLang="ja-JP" dirty="0">
              <a:solidFill>
                <a:schemeClr val="tx1"/>
              </a:solidFill>
            </a:endParaRPr>
          </a:p>
          <a:p>
            <a:r>
              <a:rPr lang="ja-JP" altLang="en-US" dirty="0" smtClean="0">
                <a:solidFill>
                  <a:schemeClr val="tx1"/>
                </a:solidFill>
              </a:rPr>
              <a:t>第</a:t>
            </a:r>
            <a:r>
              <a:rPr lang="en-US" altLang="ja-JP" dirty="0" smtClean="0">
                <a:solidFill>
                  <a:schemeClr val="tx1"/>
                </a:solidFill>
              </a:rPr>
              <a:t>59</a:t>
            </a:r>
            <a:r>
              <a:rPr lang="ja-JP" altLang="en-US" dirty="0" smtClean="0">
                <a:solidFill>
                  <a:schemeClr val="tx1"/>
                </a:solidFill>
              </a:rPr>
              <a:t>回 通常総代会</a:t>
            </a:r>
            <a:endParaRPr lang="en-US" altLang="ja-JP" dirty="0" smtClean="0">
              <a:solidFill>
                <a:schemeClr val="tx1"/>
              </a:solidFill>
            </a:endParaRPr>
          </a:p>
          <a:p>
            <a:r>
              <a:rPr lang="ja-JP" altLang="en-US" dirty="0" smtClean="0">
                <a:solidFill>
                  <a:schemeClr val="tx1"/>
                </a:solidFill>
              </a:rPr>
              <a:t>南生協</a:t>
            </a:r>
            <a:r>
              <a:rPr lang="ja-JP" altLang="en-US" dirty="0" smtClean="0">
                <a:solidFill>
                  <a:schemeClr val="tx1"/>
                </a:solidFill>
              </a:rPr>
              <a:t>病院　</a:t>
            </a:r>
            <a:r>
              <a:rPr lang="ja-JP" altLang="en-US" dirty="0" smtClean="0">
                <a:solidFill>
                  <a:schemeClr val="tx1"/>
                </a:solidFill>
              </a:rPr>
              <a:t>議案説明会</a:t>
            </a:r>
            <a:endParaRPr lang="en-US" altLang="ja-JP" dirty="0">
              <a:solidFill>
                <a:schemeClr val="tx1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80592" y="1340768"/>
            <a:ext cx="7848871" cy="4968552"/>
          </a:xfrm>
          <a:noFill/>
          <a:ln/>
        </p:spPr>
        <p:txBody>
          <a:bodyPr/>
          <a:lstStyle/>
          <a:p>
            <a:pPr marL="0" indent="0">
              <a:buNone/>
            </a:pPr>
            <a:r>
              <a:rPr lang="ja-JP" altLang="en-US" sz="2400" dirty="0" smtClean="0">
                <a:solidFill>
                  <a:schemeClr val="tx1"/>
                </a:solidFill>
              </a:rPr>
              <a:t>①</a:t>
            </a:r>
            <a:r>
              <a:rPr lang="ja-JP" altLang="en-US" sz="2400" dirty="0">
                <a:solidFill>
                  <a:schemeClr val="tx1"/>
                </a:solidFill>
              </a:rPr>
              <a:t>　</a:t>
            </a:r>
            <a:r>
              <a:rPr lang="ja-JP" altLang="en-US" sz="2400" dirty="0" smtClean="0">
                <a:solidFill>
                  <a:schemeClr val="tx1"/>
                </a:solidFill>
                <a:latin typeface="+mj-lt"/>
              </a:rPr>
              <a:t>持続可能な協同組合事業を進めるため、事業の　　　</a:t>
            </a:r>
            <a:r>
              <a:rPr lang="ja-JP" altLang="en-US" sz="2400" dirty="0">
                <a:solidFill>
                  <a:schemeClr val="tx1"/>
                </a:solidFill>
                <a:latin typeface="+mj-lt"/>
              </a:rPr>
              <a:t>　</a:t>
            </a:r>
            <a:r>
              <a:rPr lang="ja-JP" altLang="en-US" sz="2400" dirty="0" smtClean="0">
                <a:solidFill>
                  <a:schemeClr val="tx1"/>
                </a:solidFill>
                <a:latin typeface="+mj-lt"/>
              </a:rPr>
              <a:t>　　　　　　　　　　　健全化・安定化を図る。</a:t>
            </a:r>
            <a:r>
              <a:rPr lang="ja-JP" altLang="en-US" sz="2400" dirty="0">
                <a:solidFill>
                  <a:schemeClr val="tx1"/>
                </a:solidFill>
                <a:latin typeface="+mj-lt"/>
              </a:rPr>
              <a:t>　</a:t>
            </a:r>
            <a:r>
              <a:rPr lang="ja-JP" altLang="en-US" sz="2400" dirty="0" smtClean="0">
                <a:solidFill>
                  <a:schemeClr val="tx1"/>
                </a:solidFill>
                <a:latin typeface="+mj-lt"/>
              </a:rPr>
              <a:t>　　</a:t>
            </a:r>
            <a:endParaRPr lang="en-US" altLang="ja-JP" sz="2400" dirty="0" smtClean="0">
              <a:solidFill>
                <a:schemeClr val="tx1"/>
              </a:solidFill>
              <a:latin typeface="+mj-lt"/>
            </a:endParaRPr>
          </a:p>
          <a:p>
            <a:pPr marL="0" indent="0">
              <a:buNone/>
            </a:pPr>
            <a:r>
              <a:rPr lang="ja-JP" altLang="en-US" sz="2400" dirty="0" smtClean="0">
                <a:solidFill>
                  <a:schemeClr val="tx1"/>
                </a:solidFill>
                <a:latin typeface="+mj-lt"/>
              </a:rPr>
              <a:t>②　医師確保を進め、総合的な地域医療を進める。</a:t>
            </a:r>
            <a:endParaRPr lang="en-US" altLang="ja-JP" sz="2400" dirty="0" smtClean="0">
              <a:solidFill>
                <a:schemeClr val="tx1"/>
              </a:solidFill>
              <a:latin typeface="+mj-lt"/>
            </a:endParaRPr>
          </a:p>
          <a:p>
            <a:pPr marL="0" indent="0">
              <a:buNone/>
            </a:pPr>
            <a:r>
              <a:rPr lang="ja-JP" altLang="en-US" sz="2400" dirty="0">
                <a:solidFill>
                  <a:schemeClr val="tx1"/>
                </a:solidFill>
                <a:latin typeface="+mj-lt"/>
              </a:rPr>
              <a:t>③</a:t>
            </a:r>
            <a:r>
              <a:rPr lang="ja-JP" altLang="en-US" sz="2400" dirty="0" smtClean="0">
                <a:solidFill>
                  <a:schemeClr val="tx1"/>
                </a:solidFill>
                <a:latin typeface="+mj-lt"/>
              </a:rPr>
              <a:t>　</a:t>
            </a:r>
            <a:r>
              <a:rPr lang="en-US" altLang="ja-JP" sz="2400" dirty="0" smtClean="0">
                <a:solidFill>
                  <a:schemeClr val="tx1"/>
                </a:solidFill>
                <a:latin typeface="+mj-lt"/>
              </a:rPr>
              <a:t>2</a:t>
            </a:r>
            <a:r>
              <a:rPr lang="ja-JP" altLang="en-US" sz="2400" dirty="0" smtClean="0">
                <a:solidFill>
                  <a:schemeClr val="tx1"/>
                </a:solidFill>
                <a:latin typeface="+mj-lt"/>
              </a:rPr>
              <a:t>次医療機関にふさわしい医師・職員体制の強化を行い、断らない医療を進め急性期病院機能を充実させる。</a:t>
            </a:r>
            <a:endParaRPr lang="en-US" altLang="ja-JP" sz="2400" dirty="0">
              <a:solidFill>
                <a:schemeClr val="tx1"/>
              </a:solidFill>
              <a:latin typeface="+mj-lt"/>
            </a:endParaRPr>
          </a:p>
          <a:p>
            <a:pPr marL="0" indent="0">
              <a:buNone/>
            </a:pPr>
            <a:r>
              <a:rPr lang="ja-JP" altLang="en-US" sz="2400" dirty="0">
                <a:solidFill>
                  <a:schemeClr val="tx1"/>
                </a:solidFill>
                <a:latin typeface="+mj-lt"/>
              </a:rPr>
              <a:t>④　</a:t>
            </a:r>
            <a:r>
              <a:rPr lang="ja-JP" altLang="en-US" sz="2400" dirty="0" smtClean="0">
                <a:solidFill>
                  <a:schemeClr val="tx1"/>
                </a:solidFill>
                <a:latin typeface="+mj-lt"/>
              </a:rPr>
              <a:t>新型コロナ・インフルの予防活動をすすめ、ワクチン　　　　　　接種に取り組む。</a:t>
            </a:r>
            <a:endParaRPr lang="en-US" altLang="ja-JP" sz="2400" dirty="0">
              <a:solidFill>
                <a:schemeClr val="tx1"/>
              </a:solidFill>
              <a:latin typeface="+mj-lt"/>
            </a:endParaRPr>
          </a:p>
          <a:p>
            <a:pPr marL="0" indent="0">
              <a:buNone/>
            </a:pPr>
            <a:r>
              <a:rPr lang="ja-JP" altLang="en-US" sz="2400" dirty="0">
                <a:solidFill>
                  <a:schemeClr val="tx1"/>
                </a:solidFill>
                <a:latin typeface="+mj-lt"/>
              </a:rPr>
              <a:t>⑤　</a:t>
            </a:r>
            <a:r>
              <a:rPr lang="ja-JP" altLang="en-US" sz="2400" dirty="0" smtClean="0">
                <a:solidFill>
                  <a:schemeClr val="tx1"/>
                </a:solidFill>
                <a:latin typeface="+mj-lt"/>
              </a:rPr>
              <a:t>地域だんらん</a:t>
            </a:r>
            <a:r>
              <a:rPr lang="en-US" altLang="ja-JP" sz="2400" dirty="0" smtClean="0">
                <a:solidFill>
                  <a:schemeClr val="tx1"/>
                </a:solidFill>
                <a:latin typeface="+mj-lt"/>
              </a:rPr>
              <a:t>8</a:t>
            </a:r>
            <a:r>
              <a:rPr lang="ja-JP" altLang="en-US" sz="2400" dirty="0" smtClean="0">
                <a:solidFill>
                  <a:schemeClr val="tx1"/>
                </a:solidFill>
                <a:latin typeface="+mj-lt"/>
              </a:rPr>
              <a:t>指標をすすめ、組合員と職員の</a:t>
            </a:r>
            <a:r>
              <a:rPr lang="en-US" altLang="ja-JP" sz="2400" dirty="0" smtClean="0">
                <a:solidFill>
                  <a:schemeClr val="tx1"/>
                </a:solidFill>
                <a:latin typeface="+mj-lt"/>
              </a:rPr>
              <a:t>5</a:t>
            </a:r>
            <a:r>
              <a:rPr lang="ja-JP" altLang="en-US" sz="2400" dirty="0" err="1" smtClean="0">
                <a:solidFill>
                  <a:schemeClr val="tx1"/>
                </a:solidFill>
                <a:latin typeface="+mj-lt"/>
              </a:rPr>
              <a:t>つの</a:t>
            </a:r>
            <a:r>
              <a:rPr lang="ja-JP" altLang="en-US" sz="2400" dirty="0" smtClean="0">
                <a:solidFill>
                  <a:schemeClr val="tx1"/>
                </a:solidFill>
                <a:latin typeface="+mj-lt"/>
              </a:rPr>
              <a:t>協同行動をすすめる。</a:t>
            </a:r>
            <a:endParaRPr lang="en-US" altLang="ja-JP" sz="2400" dirty="0" smtClean="0">
              <a:solidFill>
                <a:schemeClr val="tx1"/>
              </a:solidFill>
              <a:latin typeface="+mj-lt"/>
            </a:endParaRPr>
          </a:p>
          <a:p>
            <a:pPr marL="0" indent="0">
              <a:buNone/>
            </a:pPr>
            <a:r>
              <a:rPr lang="ja-JP" altLang="en-US" sz="2400" dirty="0" smtClean="0">
                <a:solidFill>
                  <a:schemeClr val="tx1"/>
                </a:solidFill>
                <a:latin typeface="+mj-lt"/>
              </a:rPr>
              <a:t>⑥　</a:t>
            </a:r>
            <a:r>
              <a:rPr lang="en-US" altLang="ja-JP" sz="2400" dirty="0" smtClean="0">
                <a:solidFill>
                  <a:schemeClr val="tx1"/>
                </a:solidFill>
                <a:latin typeface="+mj-lt"/>
              </a:rPr>
              <a:t>6045</a:t>
            </a:r>
            <a:r>
              <a:rPr lang="ja-JP" altLang="en-US" sz="2400" dirty="0" smtClean="0">
                <a:solidFill>
                  <a:schemeClr val="tx1"/>
                </a:solidFill>
                <a:latin typeface="+mj-lt"/>
              </a:rPr>
              <a:t>事業を通して協同の医療・介護・福祉・生活支援をすすめる。</a:t>
            </a:r>
            <a:endParaRPr lang="en-US" altLang="ja-JP" sz="24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136576" y="269568"/>
            <a:ext cx="8280920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rgbClr val="B2B2B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rgbClr val="B2B2B2"/>
                </a:solidFill>
                <a:latin typeface="Verdana" pitchFamily="34" charset="0"/>
                <a:ea typeface="ＭＳ Ｐゴシック" charset="-128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rgbClr val="B2B2B2"/>
                </a:solidFill>
                <a:latin typeface="Verdana" pitchFamily="34" charset="0"/>
                <a:ea typeface="ＭＳ Ｐゴシック" charset="-128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rgbClr val="B2B2B2"/>
                </a:solidFill>
                <a:latin typeface="Verdana" pitchFamily="34" charset="0"/>
                <a:ea typeface="ＭＳ Ｐゴシック" charset="-128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rgbClr val="B2B2B2"/>
                </a:solidFill>
                <a:latin typeface="Verdana" pitchFamily="34" charset="0"/>
                <a:ea typeface="ＭＳ Ｐゴシック" charset="-128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rgbClr val="B2B2B2"/>
                </a:solidFill>
                <a:latin typeface="Verdana" pitchFamily="34" charset="0"/>
                <a:ea typeface="ＭＳ Ｐゴシック" charset="-128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rgbClr val="B2B2B2"/>
                </a:solidFill>
                <a:latin typeface="Verdana" pitchFamily="34" charset="0"/>
                <a:ea typeface="ＭＳ Ｐゴシック" charset="-128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rgbClr val="B2B2B2"/>
                </a:solidFill>
                <a:latin typeface="Verdana" pitchFamily="34" charset="0"/>
                <a:ea typeface="ＭＳ Ｐゴシック" charset="-128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rgbClr val="B2B2B2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r>
              <a:rPr lang="en-US" altLang="ja-JP" dirty="0" smtClean="0">
                <a:solidFill>
                  <a:schemeClr val="tx1"/>
                </a:solidFill>
              </a:rPr>
              <a:t>2021</a:t>
            </a:r>
            <a:r>
              <a:rPr lang="ja-JP" altLang="en-US" dirty="0" smtClean="0">
                <a:solidFill>
                  <a:schemeClr val="tx1"/>
                </a:solidFill>
              </a:rPr>
              <a:t>年度　重点目標</a:t>
            </a:r>
            <a:endParaRPr lang="en-US" altLang="ja-JP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2030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ja-JP" dirty="0" smtClean="0">
                <a:solidFill>
                  <a:schemeClr val="tx1"/>
                </a:solidFill>
              </a:rPr>
              <a:t>2021</a:t>
            </a:r>
            <a:r>
              <a:rPr lang="ja-JP" altLang="en-US" dirty="0" smtClean="0">
                <a:solidFill>
                  <a:schemeClr val="tx1"/>
                </a:solidFill>
              </a:rPr>
              <a:t>年度　予算達成に向けて　１</a:t>
            </a:r>
            <a:endParaRPr lang="en-US" altLang="ja-JP" dirty="0">
              <a:solidFill>
                <a:schemeClr val="tx1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4569" y="1692275"/>
            <a:ext cx="8208911" cy="3824958"/>
          </a:xfrm>
          <a:noFill/>
          <a:ln/>
        </p:spPr>
        <p:txBody>
          <a:bodyPr/>
          <a:lstStyle/>
          <a:p>
            <a:pPr marL="0" indent="0">
              <a:buNone/>
            </a:pPr>
            <a:r>
              <a:rPr lang="ja-JP" altLang="en-US" dirty="0" smtClean="0">
                <a:solidFill>
                  <a:schemeClr val="tx1"/>
                </a:solidFill>
              </a:rPr>
              <a:t>■新型コロナはなくならない。感染対策を維持しつつ経営の立て直し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chemeClr val="tx1"/>
                </a:solidFill>
              </a:rPr>
              <a:t>■</a:t>
            </a:r>
            <a:r>
              <a:rPr lang="ja-JP" altLang="en-US" dirty="0" smtClean="0">
                <a:solidFill>
                  <a:schemeClr val="tx1"/>
                </a:solidFill>
              </a:rPr>
              <a:t>南生協病院の医師確保を</a:t>
            </a:r>
            <a:r>
              <a:rPr lang="ja-JP" altLang="en-US" dirty="0">
                <a:solidFill>
                  <a:schemeClr val="tx1"/>
                </a:solidFill>
              </a:rPr>
              <a:t>全職員</a:t>
            </a:r>
            <a:r>
              <a:rPr lang="ja-JP" altLang="en-US" dirty="0" smtClean="0">
                <a:solidFill>
                  <a:schemeClr val="tx1"/>
                </a:solidFill>
              </a:rPr>
              <a:t>で対応。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ja-JP" altLang="en-US" dirty="0" smtClean="0">
                <a:solidFill>
                  <a:schemeClr val="tx1"/>
                </a:solidFill>
              </a:rPr>
              <a:t>・内科・整形外科・産婦人科・・・・・</a:t>
            </a:r>
            <a:endParaRPr lang="en-US" altLang="ja-JP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ja-JP" altLang="en-US" dirty="0" smtClean="0">
                <a:solidFill>
                  <a:schemeClr val="tx1"/>
                </a:solidFill>
              </a:rPr>
              <a:t>■外来のかかりやすさ、中でも初診・紹介患者様のかかりやすさ。</a:t>
            </a:r>
            <a:endParaRPr lang="en-US" altLang="ja-JP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5926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ja-JP" dirty="0" smtClean="0">
                <a:solidFill>
                  <a:schemeClr val="tx1"/>
                </a:solidFill>
              </a:rPr>
              <a:t>2021</a:t>
            </a:r>
            <a:r>
              <a:rPr lang="ja-JP" altLang="en-US" dirty="0" smtClean="0">
                <a:solidFill>
                  <a:schemeClr val="tx1"/>
                </a:solidFill>
              </a:rPr>
              <a:t>年度　予算達成に向けて　</a:t>
            </a:r>
            <a:r>
              <a:rPr lang="en-US" altLang="ja-JP" dirty="0" smtClean="0">
                <a:solidFill>
                  <a:schemeClr val="tx1"/>
                </a:solidFill>
              </a:rPr>
              <a:t>2</a:t>
            </a:r>
            <a:endParaRPr lang="en-US" altLang="ja-JP" dirty="0">
              <a:solidFill>
                <a:schemeClr val="tx1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4569" y="1692275"/>
            <a:ext cx="8208911" cy="3824958"/>
          </a:xfrm>
          <a:noFill/>
          <a:ln/>
        </p:spPr>
        <p:txBody>
          <a:bodyPr/>
          <a:lstStyle/>
          <a:p>
            <a:pPr marL="0" indent="0">
              <a:buNone/>
            </a:pPr>
            <a:r>
              <a:rPr lang="ja-JP" altLang="en-US" dirty="0" smtClean="0">
                <a:solidFill>
                  <a:schemeClr val="tx1"/>
                </a:solidFill>
              </a:rPr>
              <a:t>■　当日受診を必ず受けるには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ja-JP" altLang="en-US" dirty="0" smtClean="0">
                <a:solidFill>
                  <a:schemeClr val="tx1"/>
                </a:solidFill>
              </a:rPr>
              <a:t>■　初診・紹介患者様を増やすには</a:t>
            </a:r>
            <a:endParaRPr lang="en-US" altLang="ja-JP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ja-JP" altLang="en-US" dirty="0" smtClean="0">
                <a:solidFill>
                  <a:schemeClr val="tx1"/>
                </a:solidFill>
              </a:rPr>
              <a:t>■　手術件数・分娩件数を増やすには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ja-JP" altLang="en-US" dirty="0" smtClean="0">
                <a:solidFill>
                  <a:schemeClr val="tx1"/>
                </a:solidFill>
              </a:rPr>
              <a:t>■　健診後受診の患者様に来て頂くには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ja-JP" altLang="en-US" dirty="0" smtClean="0">
                <a:solidFill>
                  <a:schemeClr val="tx1"/>
                </a:solidFill>
              </a:rPr>
              <a:t>■　連携医療機関・介護事業所より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chemeClr val="tx1"/>
                </a:solidFill>
              </a:rPr>
              <a:t>　</a:t>
            </a:r>
            <a:r>
              <a:rPr lang="ja-JP" altLang="en-US" dirty="0" smtClean="0">
                <a:solidFill>
                  <a:schemeClr val="tx1"/>
                </a:solidFill>
              </a:rPr>
              <a:t>　紹介して頂くには</a:t>
            </a:r>
            <a:endParaRPr lang="en-US" altLang="ja-JP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1796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ja-JP" dirty="0" smtClean="0">
                <a:solidFill>
                  <a:schemeClr val="tx1"/>
                </a:solidFill>
              </a:rPr>
              <a:t>2021</a:t>
            </a:r>
            <a:r>
              <a:rPr lang="ja-JP" altLang="en-US" dirty="0" smtClean="0">
                <a:solidFill>
                  <a:schemeClr val="tx1"/>
                </a:solidFill>
              </a:rPr>
              <a:t>年度　南生協病院　として</a:t>
            </a:r>
            <a:endParaRPr lang="en-US" altLang="ja-JP" dirty="0">
              <a:solidFill>
                <a:schemeClr val="tx1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4569" y="2204863"/>
            <a:ext cx="8136903" cy="3312369"/>
          </a:xfrm>
          <a:noFill/>
          <a:ln/>
        </p:spPr>
        <p:txBody>
          <a:bodyPr/>
          <a:lstStyle/>
          <a:p>
            <a:pPr marL="0" indent="0">
              <a:buNone/>
            </a:pPr>
            <a:r>
              <a:rPr lang="ja-JP" altLang="en-US" dirty="0" smtClean="0">
                <a:solidFill>
                  <a:schemeClr val="tx1"/>
                </a:solidFill>
              </a:rPr>
              <a:t>〇　一般急性期病院としての</a:t>
            </a:r>
            <a:r>
              <a:rPr lang="ja-JP" altLang="en-US" dirty="0">
                <a:solidFill>
                  <a:schemeClr val="tx1"/>
                </a:solidFill>
              </a:rPr>
              <a:t>役割</a:t>
            </a:r>
            <a:r>
              <a:rPr lang="ja-JP" altLang="en-US" dirty="0" smtClean="0">
                <a:solidFill>
                  <a:schemeClr val="tx1"/>
                </a:solidFill>
              </a:rPr>
              <a:t>を確立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ja-JP" altLang="en-US" dirty="0" smtClean="0">
                <a:solidFill>
                  <a:schemeClr val="tx1"/>
                </a:solidFill>
              </a:rPr>
              <a:t>〇　業務改善を</a:t>
            </a:r>
            <a:r>
              <a:rPr lang="ja-JP" altLang="en-US" dirty="0">
                <a:solidFill>
                  <a:schemeClr val="tx1"/>
                </a:solidFill>
              </a:rPr>
              <a:t>徹底的</a:t>
            </a:r>
            <a:r>
              <a:rPr lang="ja-JP" altLang="en-US" dirty="0" smtClean="0">
                <a:solidFill>
                  <a:schemeClr val="tx1"/>
                </a:solidFill>
              </a:rPr>
              <a:t>に進め医療の質を維持　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ja-JP" altLang="en-US" dirty="0" smtClean="0">
                <a:solidFill>
                  <a:schemeClr val="tx1"/>
                </a:solidFill>
              </a:rPr>
              <a:t>〇　かかりやすさの前進をすすめる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ja-JP" altLang="en-US" dirty="0" smtClean="0">
                <a:solidFill>
                  <a:schemeClr val="tx1"/>
                </a:solidFill>
              </a:rPr>
              <a:t>〇　感染対策と患者サービスの両立</a:t>
            </a:r>
            <a:endParaRPr lang="en-US" altLang="ja-JP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2431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96617" y="2420888"/>
            <a:ext cx="6984776" cy="3312368"/>
          </a:xfrm>
          <a:noFill/>
          <a:ln/>
        </p:spPr>
        <p:txBody>
          <a:bodyPr/>
          <a:lstStyle/>
          <a:p>
            <a:pPr marL="0" indent="0">
              <a:buNone/>
            </a:pPr>
            <a:r>
              <a:rPr lang="ja-JP" altLang="en-US" dirty="0" smtClean="0">
                <a:solidFill>
                  <a:schemeClr val="tx1"/>
                </a:solidFill>
              </a:rPr>
              <a:t>・・・・・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altLang="ja-JP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ja-JP" altLang="en-US" dirty="0" smtClean="0">
                <a:solidFill>
                  <a:schemeClr val="tx1"/>
                </a:solidFill>
              </a:rPr>
              <a:t>各部門、各診療科にて、</a:t>
            </a:r>
            <a:r>
              <a:rPr lang="en-US" altLang="ja-JP" dirty="0" smtClean="0">
                <a:solidFill>
                  <a:schemeClr val="tx1"/>
                </a:solidFill>
              </a:rPr>
              <a:t>2021</a:t>
            </a:r>
            <a:r>
              <a:rPr lang="ja-JP" altLang="en-US" dirty="0" smtClean="0">
                <a:solidFill>
                  <a:schemeClr val="tx1"/>
                </a:solidFill>
              </a:rPr>
              <a:t>年度の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ja-JP" altLang="en-US" dirty="0" smtClean="0">
                <a:solidFill>
                  <a:schemeClr val="tx1"/>
                </a:solidFill>
              </a:rPr>
              <a:t>予算</a:t>
            </a:r>
            <a:r>
              <a:rPr lang="ja-JP" altLang="en-US" dirty="0">
                <a:solidFill>
                  <a:schemeClr val="tx1"/>
                </a:solidFill>
              </a:rPr>
              <a:t>達成</a:t>
            </a:r>
            <a:r>
              <a:rPr lang="ja-JP" altLang="en-US" dirty="0" smtClean="0">
                <a:solidFill>
                  <a:schemeClr val="tx1"/>
                </a:solidFill>
              </a:rPr>
              <a:t>に向けた具体的な取り組みと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ja-JP" altLang="en-US" dirty="0" smtClean="0">
                <a:solidFill>
                  <a:schemeClr val="tx1"/>
                </a:solidFill>
              </a:rPr>
              <a:t>その実行</a:t>
            </a:r>
            <a:r>
              <a:rPr lang="ja-JP" altLang="en-US" dirty="0">
                <a:solidFill>
                  <a:schemeClr val="tx1"/>
                </a:solidFill>
              </a:rPr>
              <a:t>方法</a:t>
            </a:r>
            <a:r>
              <a:rPr lang="ja-JP" altLang="en-US" dirty="0" smtClean="0">
                <a:solidFill>
                  <a:schemeClr val="tx1"/>
                </a:solidFill>
              </a:rPr>
              <a:t>を確認してください。</a:t>
            </a:r>
            <a:endParaRPr lang="en-US" altLang="ja-JP" dirty="0">
              <a:solidFill>
                <a:schemeClr val="tx1"/>
              </a:soli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136576" y="836712"/>
            <a:ext cx="8281987" cy="1512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rgbClr val="B2B2B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rgbClr val="B2B2B2"/>
                </a:solidFill>
                <a:latin typeface="Verdana" pitchFamily="34" charset="0"/>
                <a:ea typeface="ＭＳ Ｐゴシック" charset="-128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rgbClr val="B2B2B2"/>
                </a:solidFill>
                <a:latin typeface="Verdana" pitchFamily="34" charset="0"/>
                <a:ea typeface="ＭＳ Ｐゴシック" charset="-128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rgbClr val="B2B2B2"/>
                </a:solidFill>
                <a:latin typeface="Verdana" pitchFamily="34" charset="0"/>
                <a:ea typeface="ＭＳ Ｐゴシック" charset="-128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rgbClr val="B2B2B2"/>
                </a:solidFill>
                <a:latin typeface="Verdana" pitchFamily="34" charset="0"/>
                <a:ea typeface="ＭＳ Ｐゴシック" charset="-128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rgbClr val="B2B2B2"/>
                </a:solidFill>
                <a:latin typeface="Verdana" pitchFamily="34" charset="0"/>
                <a:ea typeface="ＭＳ Ｐゴシック" charset="-128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rgbClr val="B2B2B2"/>
                </a:solidFill>
                <a:latin typeface="Verdana" pitchFamily="34" charset="0"/>
                <a:ea typeface="ＭＳ Ｐゴシック" charset="-128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rgbClr val="B2B2B2"/>
                </a:solidFill>
                <a:latin typeface="Verdana" pitchFamily="34" charset="0"/>
                <a:ea typeface="ＭＳ Ｐゴシック" charset="-128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rgbClr val="B2B2B2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r>
              <a:rPr lang="en-US" altLang="ja-JP" dirty="0" smtClean="0">
                <a:solidFill>
                  <a:schemeClr val="tx1"/>
                </a:solidFill>
              </a:rPr>
              <a:t>2021</a:t>
            </a:r>
            <a:r>
              <a:rPr lang="ja-JP" altLang="en-US" dirty="0" smtClean="0">
                <a:solidFill>
                  <a:schemeClr val="tx1"/>
                </a:solidFill>
              </a:rPr>
              <a:t>年度　コロナ過でも頼りにして</a:t>
            </a:r>
            <a:endParaRPr lang="en-US" altLang="ja-JP" dirty="0" smtClean="0">
              <a:solidFill>
                <a:schemeClr val="tx1"/>
              </a:solidFill>
            </a:endParaRPr>
          </a:p>
          <a:p>
            <a:r>
              <a:rPr lang="ja-JP" altLang="en-US" dirty="0" smtClean="0">
                <a:solidFill>
                  <a:schemeClr val="tx1"/>
                </a:solidFill>
              </a:rPr>
              <a:t>頂ける南生協病院をめざして　</a:t>
            </a:r>
            <a:endParaRPr lang="en-US" altLang="ja-JP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2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135509" y="549275"/>
            <a:ext cx="8281987" cy="1143000"/>
          </a:xfrm>
          <a:noFill/>
          <a:ln/>
        </p:spPr>
        <p:txBody>
          <a:bodyPr/>
          <a:lstStyle/>
          <a:p>
            <a:r>
              <a:rPr lang="en-US" altLang="ja-JP" dirty="0" smtClean="0">
                <a:solidFill>
                  <a:schemeClr val="tx1"/>
                </a:solidFill>
              </a:rPr>
              <a:t>2020</a:t>
            </a:r>
            <a:r>
              <a:rPr lang="ja-JP" altLang="en-US" dirty="0" smtClean="0">
                <a:solidFill>
                  <a:schemeClr val="tx1"/>
                </a:solidFill>
              </a:rPr>
              <a:t>年度</a:t>
            </a:r>
            <a:r>
              <a:rPr lang="ja-JP" altLang="en-US" dirty="0">
                <a:solidFill>
                  <a:schemeClr val="tx1"/>
                </a:solidFill>
              </a:rPr>
              <a:t>経営のふりかえり</a:t>
            </a:r>
            <a:endParaRPr lang="en-US" altLang="ja-JP" dirty="0">
              <a:solidFill>
                <a:schemeClr val="tx1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4568" y="1988840"/>
            <a:ext cx="7848871" cy="2808312"/>
          </a:xfrm>
          <a:noFill/>
          <a:ln/>
        </p:spPr>
        <p:txBody>
          <a:bodyPr/>
          <a:lstStyle/>
          <a:p>
            <a:pPr marL="0" indent="0">
              <a:buNone/>
            </a:pPr>
            <a:r>
              <a:rPr lang="ja-JP" altLang="en-US" sz="3600" dirty="0" smtClean="0">
                <a:solidFill>
                  <a:srgbClr val="4D4D4D"/>
                </a:solidFill>
              </a:rPr>
              <a:t>とにかく、新型コロナ脱局から始まった。</a:t>
            </a:r>
            <a:endParaRPr lang="en-US" altLang="ja-JP" sz="3600" dirty="0" smtClean="0">
              <a:solidFill>
                <a:srgbClr val="4D4D4D"/>
              </a:solidFill>
            </a:endParaRPr>
          </a:p>
          <a:p>
            <a:pPr marL="0" indent="0">
              <a:buNone/>
            </a:pPr>
            <a:r>
              <a:rPr lang="ja-JP" altLang="en-US" sz="3600" dirty="0" smtClean="0">
                <a:solidFill>
                  <a:srgbClr val="4D4D4D"/>
                </a:solidFill>
              </a:rPr>
              <a:t>　</a:t>
            </a:r>
            <a:r>
              <a:rPr lang="en-US" altLang="ja-JP" sz="3600" dirty="0" smtClean="0">
                <a:solidFill>
                  <a:srgbClr val="4D4D4D"/>
                </a:solidFill>
              </a:rPr>
              <a:t>2020/4</a:t>
            </a:r>
            <a:r>
              <a:rPr lang="ja-JP" altLang="en-US" sz="3600" dirty="0" smtClean="0">
                <a:solidFill>
                  <a:srgbClr val="4D4D4D"/>
                </a:solidFill>
              </a:rPr>
              <a:t>月　約</a:t>
            </a:r>
            <a:r>
              <a:rPr lang="en-US" altLang="ja-JP" sz="3600" dirty="0" smtClean="0">
                <a:solidFill>
                  <a:srgbClr val="4D4D4D"/>
                </a:solidFill>
              </a:rPr>
              <a:t>10000</a:t>
            </a:r>
            <a:r>
              <a:rPr lang="ja-JP" altLang="en-US" sz="3600" dirty="0" smtClean="0">
                <a:solidFill>
                  <a:srgbClr val="4D4D4D"/>
                </a:solidFill>
              </a:rPr>
              <a:t>万円の赤字</a:t>
            </a:r>
            <a:endParaRPr lang="en-US" altLang="ja-JP" sz="3600" dirty="0" smtClean="0">
              <a:solidFill>
                <a:srgbClr val="4D4D4D"/>
              </a:solidFill>
            </a:endParaRPr>
          </a:p>
          <a:p>
            <a:pPr marL="0" indent="0">
              <a:buNone/>
            </a:pPr>
            <a:r>
              <a:rPr lang="ja-JP" altLang="en-US" sz="3600" dirty="0" smtClean="0">
                <a:solidFill>
                  <a:srgbClr val="4D4D4D"/>
                </a:solidFill>
              </a:rPr>
              <a:t>　</a:t>
            </a:r>
            <a:r>
              <a:rPr lang="en-US" altLang="ja-JP" sz="3600" dirty="0" smtClean="0">
                <a:solidFill>
                  <a:srgbClr val="4D4D4D"/>
                </a:solidFill>
              </a:rPr>
              <a:t>2020/5</a:t>
            </a:r>
            <a:r>
              <a:rPr lang="ja-JP" altLang="en-US" sz="3600" dirty="0" smtClean="0">
                <a:solidFill>
                  <a:srgbClr val="4D4D4D"/>
                </a:solidFill>
              </a:rPr>
              <a:t>月　　約</a:t>
            </a:r>
            <a:r>
              <a:rPr lang="en-US" altLang="ja-JP" sz="3600" dirty="0" smtClean="0">
                <a:solidFill>
                  <a:srgbClr val="4D4D4D"/>
                </a:solidFill>
              </a:rPr>
              <a:t>6000</a:t>
            </a:r>
            <a:r>
              <a:rPr lang="ja-JP" altLang="en-US" sz="3600" dirty="0" smtClean="0">
                <a:solidFill>
                  <a:srgbClr val="4D4D4D"/>
                </a:solidFill>
              </a:rPr>
              <a:t>万円の赤字</a:t>
            </a:r>
            <a:endParaRPr lang="en-US" altLang="ja-JP" sz="3600" dirty="0" smtClean="0">
              <a:solidFill>
                <a:srgbClr val="4D4D4D"/>
              </a:solidFill>
            </a:endParaRPr>
          </a:p>
          <a:p>
            <a:pPr marL="0" indent="0">
              <a:buNone/>
            </a:pPr>
            <a:r>
              <a:rPr lang="ja-JP" altLang="en-US" sz="3600" dirty="0" smtClean="0">
                <a:solidFill>
                  <a:srgbClr val="4D4D4D"/>
                </a:solidFill>
              </a:rPr>
              <a:t>・・・　どうすれば　・・・　</a:t>
            </a:r>
            <a:endParaRPr lang="en-US" altLang="ja-JP" sz="3600" dirty="0">
              <a:solidFill>
                <a:srgbClr val="4D4D4D"/>
              </a:solidFill>
            </a:endParaRPr>
          </a:p>
        </p:txBody>
      </p:sp>
      <p:sp>
        <p:nvSpPr>
          <p:cNvPr id="4" name="右矢印 3"/>
          <p:cNvSpPr/>
          <p:nvPr/>
        </p:nvSpPr>
        <p:spPr bwMode="auto">
          <a:xfrm>
            <a:off x="2864768" y="4437112"/>
            <a:ext cx="6264696" cy="1008112"/>
          </a:xfrm>
          <a:prstGeom prst="rightArrow">
            <a:avLst/>
          </a:prstGeom>
          <a:ln>
            <a:headEnd type="none" w="sm" len="sm"/>
            <a:tailEnd type="none" w="sm" len="sm"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2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latin typeface="Arial" charset="0"/>
                <a:ea typeface="ＭＳ Ｐゴシック" charset="-128"/>
              </a:rPr>
              <a:t>2020/3</a:t>
            </a:r>
            <a:r>
              <a:rPr kumimoji="1" lang="ja-JP" altLang="en-US" sz="2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latin typeface="Arial" charset="0"/>
                <a:ea typeface="ＭＳ Ｐゴシック" charset="-128"/>
              </a:rPr>
              <a:t>月は約</a:t>
            </a:r>
            <a:r>
              <a:rPr kumimoji="1" lang="en-US" altLang="ja-JP" sz="2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latin typeface="Arial" charset="0"/>
                <a:ea typeface="ＭＳ Ｐゴシック" charset="-128"/>
              </a:rPr>
              <a:t>20000</a:t>
            </a:r>
            <a:r>
              <a:rPr kumimoji="1" lang="ja-JP" altLang="en-US" sz="2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latin typeface="Arial" charset="0"/>
                <a:ea typeface="ＭＳ Ｐゴシック" charset="-128"/>
              </a:rPr>
              <a:t>万円の赤字だった。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135509" y="549275"/>
            <a:ext cx="8281987" cy="1143000"/>
          </a:xfrm>
          <a:noFill/>
          <a:ln/>
        </p:spPr>
        <p:txBody>
          <a:bodyPr/>
          <a:lstStyle/>
          <a:p>
            <a:r>
              <a:rPr lang="en-US" altLang="ja-JP" dirty="0" smtClean="0">
                <a:solidFill>
                  <a:schemeClr val="tx1"/>
                </a:solidFill>
              </a:rPr>
              <a:t>2020</a:t>
            </a:r>
            <a:r>
              <a:rPr lang="ja-JP" altLang="en-US" dirty="0" smtClean="0">
                <a:solidFill>
                  <a:schemeClr val="tx1"/>
                </a:solidFill>
              </a:rPr>
              <a:t>年度</a:t>
            </a:r>
            <a:r>
              <a:rPr lang="ja-JP" altLang="en-US" dirty="0">
                <a:solidFill>
                  <a:schemeClr val="tx1"/>
                </a:solidFill>
              </a:rPr>
              <a:t>経営のふりかえり</a:t>
            </a:r>
            <a:endParaRPr lang="en-US" altLang="ja-JP" dirty="0">
              <a:solidFill>
                <a:schemeClr val="tx1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48544" y="1484784"/>
            <a:ext cx="8064896" cy="4617045"/>
          </a:xfrm>
          <a:noFill/>
          <a:ln/>
        </p:spPr>
        <p:txBody>
          <a:bodyPr/>
          <a:lstStyle/>
          <a:p>
            <a:pPr marL="0" indent="0">
              <a:buNone/>
            </a:pPr>
            <a:r>
              <a:rPr lang="ja-JP" altLang="en-US" sz="3600" dirty="0" smtClean="0">
                <a:solidFill>
                  <a:srgbClr val="4D4D4D"/>
                </a:solidFill>
              </a:rPr>
              <a:t>①支出の削減</a:t>
            </a:r>
            <a:endParaRPr lang="en-US" altLang="ja-JP" sz="3600" dirty="0" smtClean="0">
              <a:solidFill>
                <a:srgbClr val="4D4D4D"/>
              </a:solidFill>
            </a:endParaRPr>
          </a:p>
          <a:p>
            <a:pPr marL="0" indent="0">
              <a:buNone/>
            </a:pPr>
            <a:r>
              <a:rPr lang="ja-JP" altLang="en-US" sz="2800" dirty="0" smtClean="0">
                <a:solidFill>
                  <a:srgbClr val="4D4D4D"/>
                </a:solidFill>
              </a:rPr>
              <a:t>・夜診の見直し　・・　</a:t>
            </a:r>
            <a:r>
              <a:rPr lang="en-US" altLang="ja-JP" sz="2800" dirty="0" smtClean="0">
                <a:solidFill>
                  <a:srgbClr val="4D4D4D"/>
                </a:solidFill>
              </a:rPr>
              <a:t>6</a:t>
            </a:r>
            <a:r>
              <a:rPr lang="ja-JP" altLang="en-US" sz="2800" dirty="0" smtClean="0">
                <a:solidFill>
                  <a:srgbClr val="4D4D4D"/>
                </a:solidFill>
              </a:rPr>
              <a:t>月末にて休止。</a:t>
            </a:r>
            <a:endParaRPr lang="en-US" altLang="ja-JP" sz="2800" dirty="0" smtClean="0">
              <a:solidFill>
                <a:srgbClr val="4D4D4D"/>
              </a:solidFill>
            </a:endParaRPr>
          </a:p>
          <a:p>
            <a:pPr marL="0" indent="0">
              <a:buNone/>
            </a:pPr>
            <a:r>
              <a:rPr lang="ja-JP" altLang="en-US" sz="2800" dirty="0" smtClean="0">
                <a:solidFill>
                  <a:srgbClr val="4D4D4D"/>
                </a:solidFill>
              </a:rPr>
              <a:t>　→　非常勤医師の単位適正化。</a:t>
            </a:r>
            <a:endParaRPr lang="en-US" altLang="ja-JP" sz="2800" dirty="0" smtClean="0">
              <a:solidFill>
                <a:srgbClr val="4D4D4D"/>
              </a:solidFill>
            </a:endParaRPr>
          </a:p>
          <a:p>
            <a:pPr marL="0" indent="0">
              <a:buNone/>
            </a:pPr>
            <a:r>
              <a:rPr lang="ja-JP" altLang="en-US" sz="2800" dirty="0" smtClean="0">
                <a:solidFill>
                  <a:srgbClr val="4D4D4D"/>
                </a:solidFill>
              </a:rPr>
              <a:t>・派遣・委託業務の適正化・・・年度当初から</a:t>
            </a:r>
            <a:endParaRPr lang="en-US" altLang="ja-JP" sz="2800" dirty="0" smtClean="0">
              <a:solidFill>
                <a:srgbClr val="4D4D4D"/>
              </a:solidFill>
            </a:endParaRPr>
          </a:p>
          <a:p>
            <a:pPr marL="0" indent="0">
              <a:buNone/>
            </a:pPr>
            <a:r>
              <a:rPr lang="ja-JP" altLang="en-US" sz="2800" dirty="0" smtClean="0">
                <a:solidFill>
                  <a:srgbClr val="4D4D4D"/>
                </a:solidFill>
              </a:rPr>
              <a:t>　→　夏頃から漸減、年度末には月</a:t>
            </a:r>
            <a:r>
              <a:rPr lang="en-US" altLang="ja-JP" sz="2800" dirty="0" smtClean="0">
                <a:solidFill>
                  <a:srgbClr val="4D4D4D"/>
                </a:solidFill>
              </a:rPr>
              <a:t>500</a:t>
            </a:r>
            <a:r>
              <a:rPr lang="ja-JP" altLang="en-US" sz="2800" dirty="0" smtClean="0">
                <a:solidFill>
                  <a:srgbClr val="4D4D4D"/>
                </a:solidFill>
              </a:rPr>
              <a:t>万円の削減。　</a:t>
            </a:r>
            <a:endParaRPr lang="en-US" altLang="ja-JP" sz="2800" dirty="0" smtClean="0">
              <a:solidFill>
                <a:srgbClr val="4D4D4D"/>
              </a:solidFill>
            </a:endParaRPr>
          </a:p>
          <a:p>
            <a:pPr marL="0" indent="0">
              <a:buNone/>
            </a:pPr>
            <a:r>
              <a:rPr lang="ja-JP" altLang="en-US" sz="2800" dirty="0" smtClean="0">
                <a:solidFill>
                  <a:srgbClr val="4D4D4D"/>
                </a:solidFill>
              </a:rPr>
              <a:t>・医薬品、医療材料の適正化（チェック強化）</a:t>
            </a:r>
            <a:endParaRPr lang="en-US" altLang="ja-JP" sz="2800" dirty="0" smtClean="0">
              <a:solidFill>
                <a:srgbClr val="4D4D4D"/>
              </a:solidFill>
            </a:endParaRPr>
          </a:p>
          <a:p>
            <a:pPr marL="0" indent="0">
              <a:buNone/>
            </a:pPr>
            <a:r>
              <a:rPr lang="ja-JP" altLang="en-US" sz="2800" dirty="0">
                <a:solidFill>
                  <a:srgbClr val="4D4D4D"/>
                </a:solidFill>
              </a:rPr>
              <a:t>　</a:t>
            </a:r>
            <a:r>
              <a:rPr lang="ja-JP" altLang="en-US" sz="2800" dirty="0" smtClean="0">
                <a:solidFill>
                  <a:srgbClr val="4D4D4D"/>
                </a:solidFill>
              </a:rPr>
              <a:t>→　医薬品は</a:t>
            </a:r>
            <a:r>
              <a:rPr lang="en-US" altLang="ja-JP" sz="2800" dirty="0" smtClean="0">
                <a:solidFill>
                  <a:srgbClr val="4D4D4D"/>
                </a:solidFill>
              </a:rPr>
              <a:t>10</a:t>
            </a:r>
            <a:r>
              <a:rPr lang="ja-JP" altLang="en-US" sz="2800" dirty="0" smtClean="0">
                <a:solidFill>
                  <a:srgbClr val="4D4D4D"/>
                </a:solidFill>
              </a:rPr>
              <a:t>月</a:t>
            </a:r>
            <a:r>
              <a:rPr lang="en-US" altLang="ja-JP" sz="2800" dirty="0" smtClean="0">
                <a:solidFill>
                  <a:srgbClr val="4D4D4D"/>
                </a:solidFill>
              </a:rPr>
              <a:t>~11</a:t>
            </a:r>
            <a:r>
              <a:rPr lang="ja-JP" altLang="en-US" sz="2800" dirty="0" smtClean="0">
                <a:solidFill>
                  <a:srgbClr val="4D4D4D"/>
                </a:solidFill>
              </a:rPr>
              <a:t>月で徐々に成果。</a:t>
            </a:r>
            <a:endParaRPr lang="en-US" altLang="ja-JP" sz="2800" dirty="0" smtClean="0">
              <a:solidFill>
                <a:srgbClr val="4D4D4D"/>
              </a:solidFill>
            </a:endParaRPr>
          </a:p>
          <a:p>
            <a:pPr marL="0" indent="0">
              <a:buNone/>
            </a:pPr>
            <a:r>
              <a:rPr lang="ja-JP" altLang="en-US" sz="2800" dirty="0">
                <a:solidFill>
                  <a:srgbClr val="4D4D4D"/>
                </a:solidFill>
              </a:rPr>
              <a:t>　</a:t>
            </a:r>
            <a:r>
              <a:rPr lang="ja-JP" altLang="en-US" sz="2800" dirty="0" smtClean="0">
                <a:solidFill>
                  <a:srgbClr val="4D4D4D"/>
                </a:solidFill>
              </a:rPr>
              <a:t>→　医療材料は年末頃に対応できた。　・・・・　等々</a:t>
            </a:r>
            <a:endParaRPr lang="en-US" altLang="ja-JP" sz="2800" dirty="0">
              <a:solidFill>
                <a:srgbClr val="4D4D4D"/>
              </a:solidFill>
            </a:endParaRPr>
          </a:p>
        </p:txBody>
      </p:sp>
      <p:sp>
        <p:nvSpPr>
          <p:cNvPr id="4" name="右矢印 3"/>
          <p:cNvSpPr/>
          <p:nvPr/>
        </p:nvSpPr>
        <p:spPr bwMode="auto">
          <a:xfrm>
            <a:off x="2792760" y="5517232"/>
            <a:ext cx="6840760" cy="864096"/>
          </a:xfrm>
          <a:prstGeom prst="rightArrow">
            <a:avLst/>
          </a:prstGeom>
          <a:ln>
            <a:headEnd type="none" w="sm" len="sm"/>
            <a:tailEnd type="none" w="sm" len="sm"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rPr>
              <a:t>　</a:t>
            </a:r>
            <a:r>
              <a:rPr kumimoji="1" lang="ja-JP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rPr>
              <a:t>職員の賞与カットも実施しなければならなかった。</a:t>
            </a:r>
          </a:p>
        </p:txBody>
      </p:sp>
    </p:spTree>
    <p:extLst>
      <p:ext uri="{BB962C8B-B14F-4D97-AF65-F5344CB8AC3E}">
        <p14:creationId xmlns:p14="http://schemas.microsoft.com/office/powerpoint/2010/main" val="876132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135509" y="549275"/>
            <a:ext cx="8281987" cy="1143000"/>
          </a:xfrm>
          <a:noFill/>
          <a:ln/>
        </p:spPr>
        <p:txBody>
          <a:bodyPr/>
          <a:lstStyle/>
          <a:p>
            <a:r>
              <a:rPr lang="en-US" altLang="ja-JP" dirty="0" smtClean="0">
                <a:solidFill>
                  <a:schemeClr val="tx1"/>
                </a:solidFill>
              </a:rPr>
              <a:t>2020</a:t>
            </a:r>
            <a:r>
              <a:rPr lang="ja-JP" altLang="en-US" dirty="0" smtClean="0">
                <a:solidFill>
                  <a:schemeClr val="tx1"/>
                </a:solidFill>
              </a:rPr>
              <a:t>年度</a:t>
            </a:r>
            <a:r>
              <a:rPr lang="ja-JP" altLang="en-US" dirty="0">
                <a:solidFill>
                  <a:schemeClr val="tx1"/>
                </a:solidFill>
              </a:rPr>
              <a:t>経営のふりかえり</a:t>
            </a:r>
            <a:endParaRPr lang="en-US" altLang="ja-JP" dirty="0">
              <a:solidFill>
                <a:schemeClr val="tx1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0553" y="1484784"/>
            <a:ext cx="8352928" cy="2664296"/>
          </a:xfrm>
          <a:noFill/>
          <a:ln/>
        </p:spPr>
        <p:txBody>
          <a:bodyPr/>
          <a:lstStyle/>
          <a:p>
            <a:pPr marL="0" indent="0">
              <a:buNone/>
            </a:pPr>
            <a:r>
              <a:rPr lang="ja-JP" altLang="en-US" sz="3600" dirty="0" smtClean="0">
                <a:solidFill>
                  <a:schemeClr val="tx1"/>
                </a:solidFill>
              </a:rPr>
              <a:t>②予算</a:t>
            </a:r>
            <a:r>
              <a:rPr lang="ja-JP" altLang="en-US" sz="3600" dirty="0">
                <a:solidFill>
                  <a:schemeClr val="tx1"/>
                </a:solidFill>
              </a:rPr>
              <a:t>未達成</a:t>
            </a:r>
            <a:r>
              <a:rPr lang="ja-JP" altLang="en-US" sz="3600" dirty="0" smtClean="0">
                <a:solidFill>
                  <a:schemeClr val="tx1"/>
                </a:solidFill>
              </a:rPr>
              <a:t>、新型コロナから脱局できず。</a:t>
            </a:r>
            <a:endParaRPr lang="en-US" altLang="ja-JP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chemeClr val="tx1"/>
                </a:solidFill>
              </a:rPr>
              <a:t>　</a:t>
            </a:r>
            <a:r>
              <a:rPr lang="ja-JP" altLang="en-US" sz="3600" dirty="0" smtClean="0">
                <a:solidFill>
                  <a:srgbClr val="FF3399"/>
                </a:solidFill>
              </a:rPr>
              <a:t>入院は</a:t>
            </a:r>
            <a:r>
              <a:rPr lang="en-US" altLang="ja-JP" sz="3600" dirty="0" smtClean="0">
                <a:solidFill>
                  <a:srgbClr val="FF3399"/>
                </a:solidFill>
              </a:rPr>
              <a:t>1</a:t>
            </a:r>
            <a:r>
              <a:rPr lang="ja-JP" altLang="en-US" sz="3600" dirty="0" smtClean="0">
                <a:solidFill>
                  <a:srgbClr val="FF3399"/>
                </a:solidFill>
              </a:rPr>
              <a:t>月になってやっと昨年並み</a:t>
            </a:r>
            <a:endParaRPr lang="en-US" altLang="ja-JP" sz="3600" dirty="0">
              <a:solidFill>
                <a:srgbClr val="FF3399"/>
              </a:solidFill>
            </a:endParaRPr>
          </a:p>
          <a:p>
            <a:pPr marL="0" indent="0">
              <a:buNone/>
            </a:pPr>
            <a:r>
              <a:rPr lang="ja-JP" altLang="en-US" sz="3600" dirty="0">
                <a:solidFill>
                  <a:schemeClr val="tx1"/>
                </a:solidFill>
              </a:rPr>
              <a:t>　</a:t>
            </a:r>
            <a:r>
              <a:rPr lang="ja-JP" altLang="en-US" sz="3600" dirty="0" smtClean="0">
                <a:solidFill>
                  <a:srgbClr val="FF3399"/>
                </a:solidFill>
              </a:rPr>
              <a:t>外来は全く</a:t>
            </a:r>
            <a:r>
              <a:rPr lang="ja-JP" altLang="en-US" sz="3600" dirty="0">
                <a:solidFill>
                  <a:srgbClr val="FF3399"/>
                </a:solidFill>
              </a:rPr>
              <a:t>戻</a:t>
            </a:r>
            <a:r>
              <a:rPr lang="ja-JP" altLang="en-US" sz="3600" dirty="0" smtClean="0">
                <a:solidFill>
                  <a:srgbClr val="FF3399"/>
                </a:solidFill>
              </a:rPr>
              <a:t>らず</a:t>
            </a:r>
            <a:endParaRPr lang="en-US" altLang="ja-JP" sz="3600" dirty="0">
              <a:solidFill>
                <a:srgbClr val="FF3399"/>
              </a:solidFill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9857061"/>
              </p:ext>
            </p:extLst>
          </p:nvPr>
        </p:nvGraphicFramePr>
        <p:xfrm>
          <a:off x="1568624" y="3717032"/>
          <a:ext cx="7154429" cy="1381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950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82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162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049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2019</a:t>
                      </a:r>
                      <a:r>
                        <a:rPr kumimoji="1" lang="ja-JP" altLang="en-US" dirty="0" smtClean="0"/>
                        <a:t>年度</a:t>
                      </a:r>
                      <a:endParaRPr kumimoji="1" lang="en-US" altLang="ja-JP" dirty="0" smtClean="0"/>
                    </a:p>
                    <a:p>
                      <a:pPr algn="ctr"/>
                      <a:r>
                        <a:rPr kumimoji="1" lang="en-US" altLang="ja-JP" dirty="0" smtClean="0"/>
                        <a:t>(</a:t>
                      </a:r>
                      <a:r>
                        <a:rPr kumimoji="1" lang="ja-JP" altLang="en-US" dirty="0" smtClean="0"/>
                        <a:t>平均</a:t>
                      </a:r>
                      <a:r>
                        <a:rPr kumimoji="1" lang="en-US" altLang="ja-JP" dirty="0" smtClean="0"/>
                        <a:t>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2020</a:t>
                      </a:r>
                      <a:r>
                        <a:rPr kumimoji="1" lang="ja-JP" altLang="en-US" dirty="0" smtClean="0"/>
                        <a:t>年度</a:t>
                      </a:r>
                      <a:endParaRPr kumimoji="1" lang="en-US" altLang="ja-JP" dirty="0" smtClean="0"/>
                    </a:p>
                    <a:p>
                      <a:pPr algn="ctr"/>
                      <a:r>
                        <a:rPr kumimoji="1" lang="en-US" altLang="ja-JP" dirty="0" smtClean="0"/>
                        <a:t>(</a:t>
                      </a:r>
                      <a:r>
                        <a:rPr kumimoji="1" lang="ja-JP" altLang="en-US" dirty="0" smtClean="0"/>
                        <a:t>予算</a:t>
                      </a:r>
                      <a:r>
                        <a:rPr kumimoji="1" lang="en-US" altLang="ja-JP" dirty="0" smtClean="0"/>
                        <a:t>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2020</a:t>
                      </a:r>
                      <a:r>
                        <a:rPr kumimoji="1" lang="ja-JP" altLang="en-US" dirty="0" smtClean="0"/>
                        <a:t>年度</a:t>
                      </a:r>
                      <a:endParaRPr kumimoji="1" lang="en-US" altLang="ja-JP" dirty="0" smtClean="0"/>
                    </a:p>
                    <a:p>
                      <a:pPr algn="ctr"/>
                      <a:r>
                        <a:rPr kumimoji="1" lang="en-US" altLang="ja-JP" dirty="0" smtClean="0"/>
                        <a:t>(</a:t>
                      </a:r>
                      <a:r>
                        <a:rPr kumimoji="1" lang="ja-JP" altLang="en-US" dirty="0" smtClean="0"/>
                        <a:t>実績</a:t>
                      </a:r>
                      <a:r>
                        <a:rPr kumimoji="1" lang="en-US" altLang="ja-JP" dirty="0" smtClean="0"/>
                        <a:t>)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</a:t>
                      </a:r>
                      <a:r>
                        <a:rPr kumimoji="1" lang="ja-JP" altLang="en-US" dirty="0" smtClean="0"/>
                        <a:t>日入院患者数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279.7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273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259.8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</a:t>
                      </a:r>
                      <a:r>
                        <a:rPr kumimoji="1" lang="ja-JP" altLang="en-US" dirty="0" smtClean="0"/>
                        <a:t>日外来患者数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763.4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745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624.3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6685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solidFill>
                  <a:schemeClr val="tx1"/>
                </a:solidFill>
              </a:rPr>
              <a:t>2020</a:t>
            </a:r>
            <a:r>
              <a:rPr lang="ja-JP" altLang="en-US" dirty="0" smtClean="0">
                <a:solidFill>
                  <a:schemeClr val="tx1"/>
                </a:solidFill>
              </a:rPr>
              <a:t>年度</a:t>
            </a:r>
            <a:r>
              <a:rPr lang="ja-JP" altLang="en-US" dirty="0">
                <a:solidFill>
                  <a:schemeClr val="tx1"/>
                </a:solidFill>
              </a:rPr>
              <a:t>経営のふりかえり</a:t>
            </a:r>
            <a:endParaRPr kumimoji="1" lang="ja-JP" alt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1424608" y="1565935"/>
            <a:ext cx="8281987" cy="1008261"/>
          </a:xfrm>
          <a:noFill/>
          <a:ln/>
        </p:spPr>
        <p:txBody>
          <a:bodyPr/>
          <a:lstStyle/>
          <a:p>
            <a:pPr marL="0" indent="0">
              <a:buNone/>
            </a:pPr>
            <a:r>
              <a:rPr lang="ja-JP" altLang="en-US" sz="1800" dirty="0">
                <a:solidFill>
                  <a:schemeClr val="tx1"/>
                </a:solidFill>
              </a:rPr>
              <a:t>　</a:t>
            </a:r>
            <a:r>
              <a:rPr lang="ja-JP" altLang="en-US" sz="3600" dirty="0" smtClean="0">
                <a:solidFill>
                  <a:schemeClr val="tx1"/>
                </a:solidFill>
              </a:rPr>
              <a:t>③</a:t>
            </a:r>
            <a:r>
              <a:rPr lang="ja-JP" altLang="en-US" sz="3600" dirty="0">
                <a:solidFill>
                  <a:schemeClr val="tx1"/>
                </a:solidFill>
              </a:rPr>
              <a:t>　</a:t>
            </a:r>
            <a:r>
              <a:rPr lang="ja-JP" altLang="en-US" sz="3600" dirty="0" smtClean="0">
                <a:solidFill>
                  <a:schemeClr val="tx1"/>
                </a:solidFill>
              </a:rPr>
              <a:t>救外・救急車</a:t>
            </a:r>
            <a:r>
              <a:rPr lang="ja-JP" altLang="en-US" sz="3600" dirty="0">
                <a:solidFill>
                  <a:schemeClr val="tx1"/>
                </a:solidFill>
              </a:rPr>
              <a:t>受入の減少</a:t>
            </a:r>
            <a:endParaRPr lang="en-US" altLang="ja-JP" sz="36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altLang="ja-JP" dirty="0">
              <a:solidFill>
                <a:srgbClr val="FF3399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640632" y="4797152"/>
            <a:ext cx="6840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solidFill>
                  <a:srgbClr val="4D4D4D"/>
                </a:solidFill>
              </a:rPr>
              <a:t>※</a:t>
            </a:r>
            <a:r>
              <a:rPr kumimoji="1" lang="ja-JP" altLang="en-US" b="1" dirty="0" smtClean="0">
                <a:solidFill>
                  <a:srgbClr val="4D4D4D"/>
                </a:solidFill>
              </a:rPr>
              <a:t>　医師体制の不足は影響が続いている。</a:t>
            </a:r>
            <a:endParaRPr kumimoji="1" lang="en-US" altLang="ja-JP" b="1" dirty="0" smtClean="0">
              <a:solidFill>
                <a:srgbClr val="4D4D4D"/>
              </a:solidFill>
            </a:endParaRPr>
          </a:p>
          <a:p>
            <a:r>
              <a:rPr kumimoji="1" lang="en-US" altLang="ja-JP" b="1" dirty="0" smtClean="0">
                <a:solidFill>
                  <a:srgbClr val="4D4D4D"/>
                </a:solidFill>
              </a:rPr>
              <a:t>※</a:t>
            </a:r>
            <a:r>
              <a:rPr kumimoji="1" lang="ja-JP" altLang="en-US" b="1" dirty="0" smtClean="0">
                <a:solidFill>
                  <a:srgbClr val="4D4D4D"/>
                </a:solidFill>
              </a:rPr>
              <a:t>　特に救急外来に来院される患者様は激減。</a:t>
            </a:r>
            <a:endParaRPr kumimoji="1" lang="ja-JP" altLang="en-US" b="1" dirty="0">
              <a:solidFill>
                <a:srgbClr val="4D4D4D"/>
              </a:solidFill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8478524"/>
              </p:ext>
            </p:extLst>
          </p:nvPr>
        </p:nvGraphicFramePr>
        <p:xfrm>
          <a:off x="776536" y="2348880"/>
          <a:ext cx="8640960" cy="2304256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7363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641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682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6263">
                <a:tc>
                  <a:txBody>
                    <a:bodyPr/>
                    <a:lstStyle/>
                    <a:p>
                      <a:pPr algn="ctr" fontAlgn="ctr"/>
                      <a:endParaRPr lang="ja-JP" altLang="en-US" sz="24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 smtClean="0">
                          <a:effectLst/>
                        </a:rPr>
                        <a:t>2018</a:t>
                      </a:r>
                      <a:r>
                        <a:rPr lang="ja-JP" altLang="en-US" sz="2400" u="none" strike="noStrike" dirty="0" smtClean="0">
                          <a:effectLst/>
                        </a:rPr>
                        <a:t>年度</a:t>
                      </a:r>
                      <a:endParaRPr lang="ja-JP" altLang="en-US" sz="24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 smtClean="0">
                          <a:effectLst/>
                        </a:rPr>
                        <a:t>2019</a:t>
                      </a:r>
                      <a:r>
                        <a:rPr lang="ja-JP" altLang="en-US" sz="2400" u="none" strike="noStrike" dirty="0" smtClean="0">
                          <a:effectLst/>
                        </a:rPr>
                        <a:t>年度</a:t>
                      </a:r>
                      <a:endParaRPr lang="ja-JP" altLang="en-US" sz="24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 smtClean="0">
                          <a:effectLst/>
                        </a:rPr>
                        <a:t>2020</a:t>
                      </a:r>
                      <a:r>
                        <a:rPr lang="ja-JP" altLang="en-US" sz="2400" u="none" strike="noStrike" dirty="0" smtClean="0">
                          <a:effectLst/>
                        </a:rPr>
                        <a:t>年度</a:t>
                      </a:r>
                      <a:endParaRPr lang="ja-JP" altLang="en-US" sz="14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933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u="none" strike="noStrike">
                          <a:effectLst/>
                        </a:rPr>
                        <a:t>救外患者数</a:t>
                      </a:r>
                      <a:endParaRPr lang="ja-JP" altLang="en-US" sz="24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u="none" strike="noStrike" dirty="0" smtClean="0">
                          <a:effectLst/>
                        </a:rPr>
                        <a:t>1858.8</a:t>
                      </a:r>
                      <a:endParaRPr lang="en-US" altLang="ja-JP" sz="20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u="none" strike="noStrike" dirty="0" smtClean="0">
                          <a:effectLst/>
                        </a:rPr>
                        <a:t>1554.3</a:t>
                      </a:r>
                      <a:endParaRPr lang="en-US" altLang="ja-JP" sz="20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u="none" strike="noStrike" dirty="0" smtClean="0">
                          <a:effectLst/>
                        </a:rPr>
                        <a:t>950.4</a:t>
                      </a:r>
                      <a:endParaRPr lang="en-US" altLang="ja-JP" sz="20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933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u="none" strike="noStrike">
                          <a:effectLst/>
                        </a:rPr>
                        <a:t>救急車受入</a:t>
                      </a:r>
                      <a:endParaRPr lang="ja-JP" altLang="en-US" sz="24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u="none" strike="noStrike" dirty="0" smtClean="0">
                          <a:effectLst/>
                        </a:rPr>
                        <a:t>207.4</a:t>
                      </a:r>
                      <a:endParaRPr lang="en-US" altLang="ja-JP" sz="20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u="none" strike="noStrike" dirty="0" smtClean="0">
                          <a:effectLst/>
                        </a:rPr>
                        <a:t>222.3</a:t>
                      </a:r>
                      <a:endParaRPr lang="en-US" altLang="ja-JP" sz="20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u="none" strike="noStrike" dirty="0" smtClean="0">
                          <a:effectLst/>
                        </a:rPr>
                        <a:t>200.3</a:t>
                      </a:r>
                      <a:endParaRPr lang="en-US" altLang="ja-JP" sz="20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933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u="none" strike="noStrike">
                          <a:effectLst/>
                        </a:rPr>
                        <a:t>救急からの入院</a:t>
                      </a:r>
                      <a:endParaRPr lang="ja-JP" altLang="en-US" sz="24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u="none" strike="noStrike" dirty="0" smtClean="0">
                          <a:effectLst/>
                        </a:rPr>
                        <a:t>195.9</a:t>
                      </a:r>
                      <a:endParaRPr lang="en-US" altLang="ja-JP" sz="20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u="none" strike="noStrike" dirty="0" smtClean="0">
                          <a:effectLst/>
                        </a:rPr>
                        <a:t>178.7</a:t>
                      </a:r>
                      <a:endParaRPr lang="en-US" altLang="ja-JP" sz="20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u="none" strike="noStrike" dirty="0" smtClean="0">
                          <a:effectLst/>
                        </a:rPr>
                        <a:t>167.8</a:t>
                      </a:r>
                      <a:endParaRPr lang="en-US" altLang="ja-JP" sz="20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6818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424608" y="453728"/>
            <a:ext cx="8281987" cy="1008112"/>
          </a:xfrm>
          <a:noFill/>
          <a:ln/>
        </p:spPr>
        <p:txBody>
          <a:bodyPr/>
          <a:lstStyle/>
          <a:p>
            <a:r>
              <a:rPr lang="en-US" altLang="ja-JP" dirty="0" smtClean="0">
                <a:solidFill>
                  <a:schemeClr val="tx1"/>
                </a:solidFill>
              </a:rPr>
              <a:t>2020</a:t>
            </a:r>
            <a:r>
              <a:rPr lang="ja-JP" altLang="en-US" dirty="0" smtClean="0">
                <a:solidFill>
                  <a:schemeClr val="tx1"/>
                </a:solidFill>
              </a:rPr>
              <a:t>年度</a:t>
            </a:r>
            <a:r>
              <a:rPr lang="ja-JP" altLang="en-US" dirty="0">
                <a:solidFill>
                  <a:schemeClr val="tx1"/>
                </a:solidFill>
              </a:rPr>
              <a:t>経営のふりかえり</a:t>
            </a:r>
            <a:endParaRPr lang="en-US" altLang="ja-JP" dirty="0">
              <a:solidFill>
                <a:schemeClr val="tx1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52600" y="1412776"/>
            <a:ext cx="8353995" cy="4608512"/>
          </a:xfrm>
          <a:noFill/>
          <a:ln/>
        </p:spPr>
        <p:txBody>
          <a:bodyPr/>
          <a:lstStyle/>
          <a:p>
            <a:pPr marL="0" indent="0">
              <a:buNone/>
            </a:pPr>
            <a:r>
              <a:rPr lang="ja-JP" altLang="en-US" sz="2800" dirty="0" smtClean="0">
                <a:solidFill>
                  <a:srgbClr val="FF3399"/>
                </a:solidFill>
              </a:rPr>
              <a:t>④</a:t>
            </a:r>
            <a:r>
              <a:rPr lang="ja-JP" altLang="en-US" sz="2800" dirty="0">
                <a:solidFill>
                  <a:srgbClr val="FF3399"/>
                </a:solidFill>
              </a:rPr>
              <a:t>　</a:t>
            </a:r>
            <a:r>
              <a:rPr lang="ja-JP" altLang="en-US" sz="2800" dirty="0" smtClean="0">
                <a:solidFill>
                  <a:srgbClr val="FF3399"/>
                </a:solidFill>
              </a:rPr>
              <a:t>収入不足は明確だった。</a:t>
            </a:r>
            <a:endParaRPr lang="en-US" altLang="ja-JP" sz="2800" dirty="0">
              <a:solidFill>
                <a:srgbClr val="FF3399"/>
              </a:solidFill>
            </a:endParaRPr>
          </a:p>
          <a:p>
            <a:pPr marL="0" indent="0">
              <a:buNone/>
            </a:pPr>
            <a:r>
              <a:rPr lang="ja-JP" altLang="en-US" sz="2800" dirty="0">
                <a:solidFill>
                  <a:srgbClr val="FF3399"/>
                </a:solidFill>
              </a:rPr>
              <a:t>　　</a:t>
            </a:r>
            <a:r>
              <a:rPr lang="ja-JP" altLang="en-US" sz="2800" dirty="0" smtClean="0">
                <a:solidFill>
                  <a:schemeClr val="tx1"/>
                </a:solidFill>
              </a:rPr>
              <a:t>収入対策と支出削減を同時に進めてきた</a:t>
            </a:r>
            <a:r>
              <a:rPr lang="ja-JP" altLang="en-US" sz="2800" dirty="0" smtClean="0">
                <a:solidFill>
                  <a:schemeClr val="tx1">
                    <a:lumMod val="75000"/>
                  </a:schemeClr>
                </a:solidFill>
              </a:rPr>
              <a:t>。</a:t>
            </a:r>
            <a:endParaRPr lang="en-US" altLang="ja-JP" sz="2800" dirty="0" smtClean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altLang="ja-JP" dirty="0">
              <a:solidFill>
                <a:srgbClr val="FF3399"/>
              </a:solidFill>
            </a:endParaRPr>
          </a:p>
          <a:p>
            <a:pPr marL="0" indent="0">
              <a:buNone/>
            </a:pPr>
            <a:endParaRPr lang="en-US" altLang="ja-JP" dirty="0" smtClean="0">
              <a:solidFill>
                <a:srgbClr val="FF3399"/>
              </a:solidFill>
            </a:endParaRPr>
          </a:p>
          <a:p>
            <a:pPr marL="0" indent="0">
              <a:buNone/>
            </a:pPr>
            <a:endParaRPr lang="en-US" altLang="ja-JP" dirty="0">
              <a:solidFill>
                <a:srgbClr val="FF3399"/>
              </a:solidFill>
            </a:endParaRPr>
          </a:p>
          <a:p>
            <a:pPr marL="0" indent="0">
              <a:buNone/>
            </a:pPr>
            <a:endParaRPr lang="en-US" altLang="ja-JP" dirty="0" smtClean="0">
              <a:solidFill>
                <a:srgbClr val="FF3399"/>
              </a:solidFill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rgbClr val="FF3399"/>
                </a:solidFill>
              </a:rPr>
              <a:t>　　</a:t>
            </a:r>
            <a:endParaRPr lang="en-US" altLang="ja-JP" dirty="0">
              <a:solidFill>
                <a:srgbClr val="FF3399"/>
              </a:solidFill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6167522"/>
              </p:ext>
            </p:extLst>
          </p:nvPr>
        </p:nvGraphicFramePr>
        <p:xfrm>
          <a:off x="1640632" y="2492897"/>
          <a:ext cx="7560840" cy="2773144"/>
        </p:xfrm>
        <a:graphic>
          <a:graphicData uri="http://schemas.openxmlformats.org/drawingml/2006/table">
            <a:tbl>
              <a:tblPr>
                <a:tableStyleId>{1E171933-4619-4E11-9A3F-F7608DF75F80}</a:tableStyleId>
              </a:tblPr>
              <a:tblGrid>
                <a:gridCol w="19785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09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26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787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1400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 dirty="0">
                          <a:effectLst/>
                        </a:rPr>
                        <a:t>経営指標</a:t>
                      </a:r>
                      <a:endParaRPr lang="ja-JP" altLang="en-US" sz="1800" b="1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u="none" strike="noStrike" dirty="0" smtClean="0">
                          <a:effectLst/>
                        </a:rPr>
                        <a:t>予算（千円）</a:t>
                      </a:r>
                      <a:endParaRPr lang="ja-JP" altLang="en-US" sz="1800" b="1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u="none" strike="noStrike" dirty="0" smtClean="0">
                          <a:effectLst/>
                        </a:rPr>
                        <a:t>実績（千円）</a:t>
                      </a:r>
                      <a:endParaRPr lang="ja-JP" altLang="en-US" sz="1800" b="1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u="none" strike="noStrike" dirty="0">
                          <a:effectLst/>
                        </a:rPr>
                        <a:t>比率</a:t>
                      </a:r>
                      <a:endParaRPr lang="ja-JP" altLang="en-US" sz="1800" b="1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539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 dirty="0">
                          <a:effectLst/>
                        </a:rPr>
                        <a:t>入院収入</a:t>
                      </a:r>
                      <a:endParaRPr lang="ja-JP" altLang="en-US" sz="1800" b="1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u="none" strike="noStrike" dirty="0" smtClean="0">
                          <a:effectLst/>
                        </a:rPr>
                        <a:t>4,763,031</a:t>
                      </a:r>
                      <a:endParaRPr lang="en-US" altLang="ja-JP" sz="16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u="none" strike="noStrike" dirty="0" smtClean="0">
                          <a:effectLst/>
                        </a:rPr>
                        <a:t>4,491,141</a:t>
                      </a:r>
                      <a:endParaRPr lang="en-US" altLang="ja-JP" sz="16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u="none" strike="noStrike" dirty="0" smtClean="0">
                          <a:effectLst/>
                        </a:rPr>
                        <a:t>94.3</a:t>
                      </a:r>
                      <a:endParaRPr lang="en-US" altLang="ja-JP" sz="16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468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 dirty="0">
                          <a:effectLst/>
                        </a:rPr>
                        <a:t>外来収入</a:t>
                      </a:r>
                      <a:endParaRPr lang="ja-JP" altLang="en-US" sz="1800" b="1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u="none" strike="noStrike" dirty="0" smtClean="0">
                          <a:effectLst/>
                        </a:rPr>
                        <a:t>2,137,818</a:t>
                      </a:r>
                      <a:endParaRPr lang="en-US" altLang="ja-JP" sz="16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u="none" strike="noStrike" dirty="0" smtClean="0">
                          <a:effectLst/>
                        </a:rPr>
                        <a:t>1,876,025</a:t>
                      </a:r>
                      <a:endParaRPr lang="en-US" altLang="ja-JP" sz="16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u="none" strike="noStrike" dirty="0" smtClean="0">
                          <a:effectLst/>
                        </a:rPr>
                        <a:t>87.8</a:t>
                      </a:r>
                      <a:endParaRPr lang="en-US" altLang="ja-JP" sz="16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966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 dirty="0" smtClean="0">
                          <a:effectLst/>
                        </a:rPr>
                        <a:t>医薬・材料費</a:t>
                      </a:r>
                      <a:endParaRPr lang="ja-JP" altLang="en-US" sz="1800" b="1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u="none" strike="noStrike" dirty="0" smtClean="0">
                          <a:effectLst/>
                        </a:rPr>
                        <a:t>1,375,000</a:t>
                      </a:r>
                      <a:endParaRPr lang="en-US" altLang="ja-JP" sz="16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u="none" strike="noStrike" dirty="0" smtClean="0">
                          <a:effectLst/>
                        </a:rPr>
                        <a:t>1,247,212</a:t>
                      </a:r>
                      <a:endParaRPr lang="en-US" altLang="ja-JP" sz="16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u="none" strike="noStrike" dirty="0" smtClean="0">
                          <a:effectLst/>
                        </a:rPr>
                        <a:t>90.7</a:t>
                      </a:r>
                      <a:endParaRPr lang="en-US" altLang="ja-JP" sz="16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969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 dirty="0">
                          <a:effectLst/>
                        </a:rPr>
                        <a:t>人件費</a:t>
                      </a:r>
                      <a:endParaRPr lang="ja-JP" altLang="en-US" sz="1800" b="1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u="none" strike="noStrike" dirty="0" smtClean="0">
                          <a:effectLst/>
                        </a:rPr>
                        <a:t>3,460,928</a:t>
                      </a:r>
                      <a:endParaRPr lang="en-US" altLang="ja-JP" sz="16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u="none" strike="noStrike" dirty="0" smtClean="0">
                          <a:effectLst/>
                        </a:rPr>
                        <a:t>3,260,176</a:t>
                      </a:r>
                      <a:endParaRPr lang="en-US" altLang="ja-JP" sz="16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u="none" strike="noStrike" dirty="0" smtClean="0">
                          <a:effectLst/>
                        </a:rPr>
                        <a:t>94.2</a:t>
                      </a:r>
                      <a:endParaRPr lang="en-US" altLang="ja-JP" sz="16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969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 dirty="0">
                          <a:effectLst/>
                        </a:rPr>
                        <a:t>経常剰余</a:t>
                      </a:r>
                      <a:endParaRPr lang="ja-JP" altLang="en-US" sz="1800" b="1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u="none" strike="noStrike" dirty="0" smtClean="0">
                          <a:effectLst/>
                        </a:rPr>
                        <a:t>118,270</a:t>
                      </a:r>
                      <a:endParaRPr lang="en-US" altLang="ja-JP" sz="16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u="none" strike="noStrike" dirty="0" smtClean="0">
                          <a:effectLst/>
                        </a:rPr>
                        <a:t>548,412</a:t>
                      </a:r>
                      <a:endParaRPr lang="en-US" altLang="ja-JP" sz="16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u="none" strike="noStrike" dirty="0" smtClean="0">
                          <a:effectLst/>
                        </a:rPr>
                        <a:t>463.7</a:t>
                      </a:r>
                      <a:endParaRPr lang="en-US" altLang="ja-JP" sz="16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右矢印 1"/>
          <p:cNvSpPr/>
          <p:nvPr/>
        </p:nvSpPr>
        <p:spPr bwMode="auto">
          <a:xfrm>
            <a:off x="1136576" y="4725144"/>
            <a:ext cx="6912768" cy="1008112"/>
          </a:xfrm>
          <a:prstGeom prst="rightArrow">
            <a:avLst/>
          </a:prstGeom>
          <a:ln>
            <a:headEnd type="none" w="sm" len="sm"/>
            <a:tailEnd type="none" w="sm" len="sm"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rPr>
              <a:t>コロナ補助金を除くと、</a:t>
            </a:r>
            <a:r>
              <a:rPr kumimoji="1" lang="en-US" altLang="ja-JP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rPr>
              <a:t>9000</a:t>
            </a:r>
            <a:r>
              <a:rPr kumimoji="1" lang="ja-JP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rPr>
              <a:t>万円の剰余となった。</a:t>
            </a:r>
            <a:endParaRPr kumimoji="1" lang="en-US" altLang="ja-JP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6" name="右矢印 5"/>
          <p:cNvSpPr/>
          <p:nvPr/>
        </p:nvSpPr>
        <p:spPr bwMode="auto">
          <a:xfrm>
            <a:off x="1136576" y="2924944"/>
            <a:ext cx="3744416" cy="936104"/>
          </a:xfrm>
          <a:prstGeom prst="rightArrow">
            <a:avLst/>
          </a:prstGeom>
          <a:ln>
            <a:headEnd type="none" w="sm" len="sm"/>
            <a:tailEnd type="none" w="sm" len="sm"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2400" dirty="0" smtClean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収入</a:t>
            </a:r>
            <a:r>
              <a:rPr lang="ja-JP" altLang="en-US" sz="2400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不足</a:t>
            </a:r>
            <a:r>
              <a:rPr lang="ja-JP" altLang="en-US" sz="2400" dirty="0" smtClean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は、</a:t>
            </a:r>
            <a:r>
              <a:rPr lang="en-US" altLang="ja-JP" sz="2400" dirty="0" smtClean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53000</a:t>
            </a:r>
            <a:r>
              <a:rPr lang="ja-JP" altLang="en-US" sz="2400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万</a:t>
            </a:r>
            <a:r>
              <a:rPr lang="ja-JP" altLang="en-US" sz="2400" dirty="0" smtClean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円</a:t>
            </a:r>
            <a:endParaRPr kumimoji="1" lang="en-US" altLang="ja-JP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51425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ja-JP" dirty="0" smtClean="0">
                <a:solidFill>
                  <a:schemeClr val="tx1"/>
                </a:solidFill>
              </a:rPr>
              <a:t>2020</a:t>
            </a:r>
            <a:r>
              <a:rPr lang="ja-JP" altLang="en-US" dirty="0" smtClean="0">
                <a:solidFill>
                  <a:schemeClr val="tx1"/>
                </a:solidFill>
              </a:rPr>
              <a:t>年度　経営はどうだったのか</a:t>
            </a:r>
            <a:endParaRPr lang="en-US" altLang="ja-JP" dirty="0">
              <a:solidFill>
                <a:schemeClr val="tx1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4568" y="1844675"/>
            <a:ext cx="8208913" cy="4495800"/>
          </a:xfrm>
          <a:noFill/>
          <a:ln/>
        </p:spPr>
        <p:txBody>
          <a:bodyPr/>
          <a:lstStyle/>
          <a:p>
            <a:pPr marL="0" indent="0">
              <a:buNone/>
            </a:pPr>
            <a:r>
              <a:rPr lang="ja-JP" altLang="en-US" dirty="0" smtClean="0">
                <a:solidFill>
                  <a:schemeClr val="tx1"/>
                </a:solidFill>
              </a:rPr>
              <a:t>■とにかく新型コロナとの戦いに終始。</a:t>
            </a:r>
            <a:endParaRPr lang="en-US" altLang="ja-JP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ja-JP" altLang="en-US" dirty="0" smtClean="0">
                <a:solidFill>
                  <a:schemeClr val="tx1"/>
                </a:solidFill>
              </a:rPr>
              <a:t>■その</a:t>
            </a:r>
            <a:r>
              <a:rPr lang="ja-JP" altLang="en-US" dirty="0">
                <a:solidFill>
                  <a:schemeClr val="tx1"/>
                </a:solidFill>
              </a:rPr>
              <a:t>中</a:t>
            </a:r>
            <a:r>
              <a:rPr lang="ja-JP" altLang="en-US" dirty="0" smtClean="0">
                <a:solidFill>
                  <a:schemeClr val="tx1"/>
                </a:solidFill>
              </a:rPr>
              <a:t>でも、どうやって経営を立て直すのか</a:t>
            </a:r>
            <a:endParaRPr lang="en-US" altLang="ja-JP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ja-JP" altLang="en-US" dirty="0" smtClean="0">
                <a:solidFill>
                  <a:schemeClr val="tx1"/>
                </a:solidFill>
              </a:rPr>
              <a:t>■南生協</a:t>
            </a:r>
            <a:r>
              <a:rPr lang="ja-JP" altLang="en-US" dirty="0">
                <a:solidFill>
                  <a:schemeClr val="tx1"/>
                </a:solidFill>
              </a:rPr>
              <a:t>病院が</a:t>
            </a:r>
            <a:r>
              <a:rPr lang="ja-JP" altLang="en-US" dirty="0" smtClean="0">
                <a:solidFill>
                  <a:schemeClr val="tx1"/>
                </a:solidFill>
              </a:rPr>
              <a:t>、今後も地域</a:t>
            </a:r>
            <a:r>
              <a:rPr lang="ja-JP" altLang="en-US" dirty="0">
                <a:solidFill>
                  <a:schemeClr val="tx1"/>
                </a:solidFill>
              </a:rPr>
              <a:t>に役に立つ場所と</a:t>
            </a:r>
            <a:r>
              <a:rPr lang="ja-JP" altLang="en-US" dirty="0" smtClean="0">
                <a:solidFill>
                  <a:schemeClr val="tx1"/>
                </a:solidFill>
              </a:rPr>
              <a:t>して活用</a:t>
            </a:r>
            <a:r>
              <a:rPr lang="ja-JP" altLang="en-US" dirty="0">
                <a:solidFill>
                  <a:schemeClr val="tx1"/>
                </a:solidFill>
              </a:rPr>
              <a:t>されて</a:t>
            </a:r>
            <a:r>
              <a:rPr lang="ja-JP" altLang="en-US" dirty="0" smtClean="0">
                <a:solidFill>
                  <a:schemeClr val="tx1"/>
                </a:solidFill>
              </a:rPr>
              <a:t>いけるのか。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ja-JP" altLang="en-US" dirty="0" smtClean="0">
                <a:solidFill>
                  <a:schemeClr val="tx1"/>
                </a:solidFill>
              </a:rPr>
              <a:t>■外来利用の減少は新型コロナの影響だけなのか、かかりやすさはどうだったのか。</a:t>
            </a:r>
            <a:endParaRPr lang="en-US" altLang="ja-JP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2926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ja-JP" dirty="0" smtClean="0">
                <a:solidFill>
                  <a:schemeClr val="tx1"/>
                </a:solidFill>
              </a:rPr>
              <a:t>2021</a:t>
            </a:r>
            <a:r>
              <a:rPr lang="ja-JP" altLang="en-US" dirty="0" smtClean="0">
                <a:solidFill>
                  <a:schemeClr val="tx1"/>
                </a:solidFill>
              </a:rPr>
              <a:t>年度　南生協病院予算①</a:t>
            </a:r>
            <a:endParaRPr lang="en-US" altLang="ja-JP" dirty="0">
              <a:solidFill>
                <a:schemeClr val="tx1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4569" y="1692275"/>
            <a:ext cx="8208911" cy="3824958"/>
          </a:xfrm>
          <a:noFill/>
          <a:ln/>
        </p:spPr>
        <p:txBody>
          <a:bodyPr/>
          <a:lstStyle/>
          <a:p>
            <a:pPr marL="0" indent="0">
              <a:buNone/>
            </a:pPr>
            <a:r>
              <a:rPr lang="ja-JP" altLang="en-US" dirty="0" smtClean="0">
                <a:solidFill>
                  <a:schemeClr val="tx1"/>
                </a:solidFill>
              </a:rPr>
              <a:t>■外来　患者数　</a:t>
            </a:r>
            <a:r>
              <a:rPr lang="en-US" altLang="ja-JP" dirty="0" smtClean="0">
                <a:solidFill>
                  <a:schemeClr val="tx1"/>
                </a:solidFill>
              </a:rPr>
              <a:t>675</a:t>
            </a:r>
            <a:r>
              <a:rPr lang="ja-JP" altLang="en-US" dirty="0" smtClean="0">
                <a:solidFill>
                  <a:schemeClr val="tx1"/>
                </a:solidFill>
              </a:rPr>
              <a:t>　名　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chemeClr val="tx1"/>
                </a:solidFill>
              </a:rPr>
              <a:t>　</a:t>
            </a:r>
            <a:r>
              <a:rPr lang="ja-JP" altLang="en-US" dirty="0" smtClean="0">
                <a:solidFill>
                  <a:schemeClr val="tx1"/>
                </a:solidFill>
              </a:rPr>
              <a:t>　　　　 日当点　</a:t>
            </a:r>
            <a:r>
              <a:rPr lang="en-US" altLang="ja-JP" dirty="0" smtClean="0">
                <a:solidFill>
                  <a:schemeClr val="tx1"/>
                </a:solidFill>
              </a:rPr>
              <a:t>1010</a:t>
            </a:r>
            <a:r>
              <a:rPr lang="ja-JP" altLang="en-US" dirty="0" smtClean="0">
                <a:solidFill>
                  <a:schemeClr val="tx1"/>
                </a:solidFill>
              </a:rPr>
              <a:t>点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ja-JP" altLang="en-US" dirty="0" smtClean="0">
                <a:solidFill>
                  <a:schemeClr val="tx1"/>
                </a:solidFill>
              </a:rPr>
              <a:t>■入院　患者数　</a:t>
            </a:r>
            <a:r>
              <a:rPr lang="en-US" altLang="ja-JP" dirty="0" smtClean="0">
                <a:solidFill>
                  <a:schemeClr val="tx1"/>
                </a:solidFill>
              </a:rPr>
              <a:t>273</a:t>
            </a:r>
            <a:r>
              <a:rPr lang="ja-JP" altLang="en-US" dirty="0" smtClean="0">
                <a:solidFill>
                  <a:schemeClr val="tx1"/>
                </a:solidFill>
              </a:rPr>
              <a:t>　名　（稼働率</a:t>
            </a:r>
            <a:r>
              <a:rPr lang="en-US" altLang="ja-JP" dirty="0" smtClean="0">
                <a:solidFill>
                  <a:schemeClr val="tx1"/>
                </a:solidFill>
              </a:rPr>
              <a:t>88</a:t>
            </a:r>
            <a:r>
              <a:rPr lang="ja-JP" altLang="en-US" dirty="0" smtClean="0">
                <a:solidFill>
                  <a:schemeClr val="tx1"/>
                </a:solidFill>
              </a:rPr>
              <a:t>％）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chemeClr val="tx1"/>
                </a:solidFill>
              </a:rPr>
              <a:t>　</a:t>
            </a:r>
            <a:r>
              <a:rPr lang="ja-JP" altLang="en-US" dirty="0" smtClean="0">
                <a:solidFill>
                  <a:schemeClr val="tx1"/>
                </a:solidFill>
              </a:rPr>
              <a:t>　　　　 日当点　</a:t>
            </a:r>
            <a:r>
              <a:rPr lang="en-US" altLang="ja-JP" dirty="0" smtClean="0">
                <a:solidFill>
                  <a:schemeClr val="tx1"/>
                </a:solidFill>
              </a:rPr>
              <a:t>4820</a:t>
            </a:r>
            <a:r>
              <a:rPr lang="ja-JP" altLang="en-US" dirty="0" smtClean="0">
                <a:solidFill>
                  <a:schemeClr val="tx1"/>
                </a:solidFill>
              </a:rPr>
              <a:t>点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ja-JP" altLang="en-US" dirty="0" smtClean="0">
                <a:solidFill>
                  <a:schemeClr val="tx1"/>
                </a:solidFill>
              </a:rPr>
              <a:t>　■　診療会議にて検討をすすめ、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chemeClr val="tx1"/>
                </a:solidFill>
              </a:rPr>
              <a:t>　</a:t>
            </a:r>
            <a:r>
              <a:rPr lang="ja-JP" altLang="en-US" dirty="0" smtClean="0">
                <a:solidFill>
                  <a:schemeClr val="tx1"/>
                </a:solidFill>
              </a:rPr>
              <a:t>　　 積み上げた予算となっています。</a:t>
            </a:r>
            <a:endParaRPr lang="en-US" altLang="ja-JP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altLang="ja-JP" dirty="0">
              <a:solidFill>
                <a:schemeClr val="tx1"/>
              </a:solidFill>
            </a:endParaRPr>
          </a:p>
        </p:txBody>
      </p:sp>
      <p:sp>
        <p:nvSpPr>
          <p:cNvPr id="4" name="右矢印 3"/>
          <p:cNvSpPr/>
          <p:nvPr/>
        </p:nvSpPr>
        <p:spPr bwMode="auto">
          <a:xfrm>
            <a:off x="1928664" y="5049181"/>
            <a:ext cx="7344816" cy="936104"/>
          </a:xfrm>
          <a:prstGeom prst="rightArrow">
            <a:avLst/>
          </a:prstGeom>
          <a:ln>
            <a:headEnd type="none" w="sm" len="sm"/>
            <a:tailEnd type="none" w="sm" len="sm"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2400" dirty="0" smtClean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　補助金は考えず、剰余</a:t>
            </a:r>
            <a:r>
              <a:rPr lang="en-US" altLang="ja-JP" sz="2400" dirty="0" smtClean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2.3%</a:t>
            </a:r>
            <a:r>
              <a:rPr lang="ja-JP" altLang="en-US" sz="2400" dirty="0" smtClean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　</a:t>
            </a:r>
            <a:r>
              <a:rPr lang="en-US" altLang="ja-JP" sz="2400" dirty="0" smtClean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17000</a:t>
            </a:r>
            <a:r>
              <a:rPr lang="ja-JP" altLang="en-US" sz="2400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万</a:t>
            </a:r>
            <a:r>
              <a:rPr lang="ja-JP" altLang="en-US" sz="2400" dirty="0" smtClean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円の予算</a:t>
            </a:r>
            <a:endParaRPr kumimoji="1" lang="ja-JP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6350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solidFill>
                  <a:schemeClr val="tx1"/>
                </a:solidFill>
              </a:rPr>
              <a:t>2021</a:t>
            </a:r>
            <a:r>
              <a:rPr lang="ja-JP" altLang="en-US" dirty="0" smtClean="0">
                <a:solidFill>
                  <a:schemeClr val="tx1"/>
                </a:solidFill>
              </a:rPr>
              <a:t>年度　南生協病院予算②</a:t>
            </a:r>
            <a:endParaRPr kumimoji="1" lang="ja-JP" alt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1424608" y="1565935"/>
            <a:ext cx="8281367" cy="350897"/>
          </a:xfrm>
          <a:noFill/>
          <a:ln/>
        </p:spPr>
        <p:txBody>
          <a:bodyPr/>
          <a:lstStyle/>
          <a:p>
            <a:pPr marL="0" indent="0">
              <a:buNone/>
            </a:pPr>
            <a:r>
              <a:rPr lang="ja-JP" altLang="en-US" sz="1800" dirty="0">
                <a:solidFill>
                  <a:schemeClr val="tx1"/>
                </a:solidFill>
              </a:rPr>
              <a:t>　</a:t>
            </a:r>
            <a:endParaRPr lang="en-US" altLang="ja-JP" sz="36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altLang="ja-JP" dirty="0">
              <a:solidFill>
                <a:srgbClr val="FF3399"/>
              </a:solidFill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5656921"/>
              </p:ext>
            </p:extLst>
          </p:nvPr>
        </p:nvGraphicFramePr>
        <p:xfrm>
          <a:off x="632520" y="1772816"/>
          <a:ext cx="8784976" cy="2304256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0162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242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682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6263">
                <a:tc>
                  <a:txBody>
                    <a:bodyPr/>
                    <a:lstStyle/>
                    <a:p>
                      <a:pPr algn="ctr" fontAlgn="ctr"/>
                      <a:endParaRPr lang="ja-JP" altLang="en-US" sz="24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u="none" strike="noStrike" dirty="0" smtClean="0">
                          <a:effectLst/>
                        </a:rPr>
                        <a:t>2019</a:t>
                      </a:r>
                      <a:r>
                        <a:rPr lang="ja-JP" altLang="en-US" sz="2000" u="none" strike="noStrike" dirty="0" smtClean="0">
                          <a:effectLst/>
                        </a:rPr>
                        <a:t>年度予算</a:t>
                      </a:r>
                      <a:endParaRPr lang="ja-JP" altLang="en-US" sz="20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u="none" strike="noStrike" dirty="0" smtClean="0">
                          <a:effectLst/>
                        </a:rPr>
                        <a:t>2019</a:t>
                      </a:r>
                      <a:r>
                        <a:rPr lang="ja-JP" altLang="en-US" sz="2000" u="none" strike="noStrike" dirty="0" smtClean="0">
                          <a:effectLst/>
                        </a:rPr>
                        <a:t>年度実績</a:t>
                      </a:r>
                      <a:endParaRPr lang="ja-JP" altLang="en-US" sz="20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u="none" strike="noStrike" dirty="0" smtClean="0">
                          <a:effectLst/>
                        </a:rPr>
                        <a:t>2021</a:t>
                      </a:r>
                      <a:r>
                        <a:rPr lang="ja-JP" altLang="en-US" sz="2000" u="none" strike="noStrike" dirty="0" smtClean="0">
                          <a:effectLst/>
                        </a:rPr>
                        <a:t>年度予算</a:t>
                      </a:r>
                      <a:endParaRPr lang="ja-JP" altLang="en-US" sz="20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933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u="none" strike="noStrike" dirty="0" smtClean="0">
                          <a:effectLst/>
                        </a:rPr>
                        <a:t>入院収入</a:t>
                      </a:r>
                      <a:endParaRPr lang="ja-JP" altLang="en-US" sz="24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effectLst/>
                          <a:latin typeface="+mj-lt"/>
                        </a:rPr>
                        <a:t>4,671,368</a:t>
                      </a:r>
                      <a:endParaRPr lang="en-US" altLang="ja-JP" sz="2000" b="0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effectLst/>
                          <a:latin typeface="+mj-lt"/>
                        </a:rPr>
                        <a:t>4,556,251</a:t>
                      </a:r>
                      <a:endParaRPr lang="en-US" altLang="ja-JP" sz="2000" b="0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effectLst/>
                          <a:latin typeface="+mj-lt"/>
                        </a:rPr>
                        <a:t>4,802,889</a:t>
                      </a:r>
                      <a:endParaRPr lang="en-US" altLang="ja-JP" sz="2000" b="0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933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u="none" strike="noStrike" dirty="0" smtClean="0">
                          <a:effectLst/>
                        </a:rPr>
                        <a:t>外来収入</a:t>
                      </a:r>
                      <a:endParaRPr lang="ja-JP" altLang="en-US" sz="24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effectLst/>
                          <a:latin typeface="+mj-lt"/>
                        </a:rPr>
                        <a:t>2,255,508</a:t>
                      </a:r>
                      <a:endParaRPr lang="en-US" altLang="ja-JP" sz="2000" b="0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effectLst/>
                          <a:latin typeface="+mj-lt"/>
                        </a:rPr>
                        <a:t>2,178,036</a:t>
                      </a:r>
                      <a:endParaRPr lang="en-US" altLang="ja-JP" sz="2000" b="0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effectLst/>
                          <a:latin typeface="+mj-lt"/>
                        </a:rPr>
                        <a:t>2,017,163</a:t>
                      </a:r>
                      <a:endParaRPr lang="en-US" altLang="ja-JP" sz="2000" b="0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933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u="none" strike="noStrike" dirty="0" smtClean="0">
                          <a:effectLst/>
                        </a:rPr>
                        <a:t>健診その他</a:t>
                      </a:r>
                      <a:endParaRPr lang="ja-JP" altLang="en-US" sz="24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effectLst/>
                          <a:latin typeface="+mj-lt"/>
                        </a:rPr>
                        <a:t>234,266</a:t>
                      </a:r>
                      <a:endParaRPr lang="en-US" altLang="ja-JP" sz="2000" b="0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effectLst/>
                          <a:latin typeface="+mj-lt"/>
                        </a:rPr>
                        <a:t>183,110</a:t>
                      </a:r>
                      <a:endParaRPr lang="en-US" altLang="ja-JP" sz="2000" b="0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effectLst/>
                          <a:latin typeface="+mj-lt"/>
                        </a:rPr>
                        <a:t>241,015</a:t>
                      </a:r>
                      <a:endParaRPr lang="en-US" altLang="ja-JP" sz="2000" b="0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6821225"/>
              </p:ext>
            </p:extLst>
          </p:nvPr>
        </p:nvGraphicFramePr>
        <p:xfrm>
          <a:off x="632520" y="4221088"/>
          <a:ext cx="8784976" cy="639331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0162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242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682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3933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u="none" strike="noStrike" dirty="0" smtClean="0">
                          <a:effectLst/>
                        </a:rPr>
                        <a:t>医療収入計</a:t>
                      </a:r>
                      <a:endParaRPr lang="ja-JP" altLang="en-US" sz="24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effectLst/>
                          <a:latin typeface="+mn-lt"/>
                        </a:rPr>
                        <a:t>7,161,142</a:t>
                      </a:r>
                      <a:endParaRPr lang="en-US" altLang="ja-JP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effectLst/>
                          <a:latin typeface="+mn-lt"/>
                        </a:rPr>
                        <a:t>6,950,976</a:t>
                      </a:r>
                      <a:endParaRPr lang="en-US" altLang="ja-JP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effectLst/>
                          <a:latin typeface="+mn-lt"/>
                        </a:rPr>
                        <a:t>7,061,067</a:t>
                      </a:r>
                      <a:endParaRPr lang="en-US" altLang="ja-JP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2594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atural_028">
  <a:themeElements>
    <a:clrScheme name="">
      <a:dk1>
        <a:srgbClr val="5F5F5F"/>
      </a:dk1>
      <a:lt1>
        <a:srgbClr val="FFFFFF"/>
      </a:lt1>
      <a:dk2>
        <a:srgbClr val="6666FF"/>
      </a:dk2>
      <a:lt2>
        <a:srgbClr val="808080"/>
      </a:lt2>
      <a:accent1>
        <a:srgbClr val="99CCFF"/>
      </a:accent1>
      <a:accent2>
        <a:srgbClr val="9933FF"/>
      </a:accent2>
      <a:accent3>
        <a:srgbClr val="FFFFFF"/>
      </a:accent3>
      <a:accent4>
        <a:srgbClr val="505050"/>
      </a:accent4>
      <a:accent5>
        <a:srgbClr val="CAE2FF"/>
      </a:accent5>
      <a:accent6>
        <a:srgbClr val="8A2DE7"/>
      </a:accent6>
      <a:hlink>
        <a:srgbClr val="CC66FF"/>
      </a:hlink>
      <a:folHlink>
        <a:srgbClr val="FF00FF"/>
      </a:folHlink>
    </a:clrScheme>
    <a:fontScheme name="natural_028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natural_028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tural_028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tural_028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tural_028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tural_02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tural_02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tural_02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5F5F5F"/>
    </a:dk1>
    <a:lt1>
      <a:srgbClr val="FFFFFF"/>
    </a:lt1>
    <a:dk2>
      <a:srgbClr val="6666FF"/>
    </a:dk2>
    <a:lt2>
      <a:srgbClr val="808080"/>
    </a:lt2>
    <a:accent1>
      <a:srgbClr val="99CCFF"/>
    </a:accent1>
    <a:accent2>
      <a:srgbClr val="9933FF"/>
    </a:accent2>
    <a:accent3>
      <a:srgbClr val="FFFFFF"/>
    </a:accent3>
    <a:accent4>
      <a:srgbClr val="505050"/>
    </a:accent4>
    <a:accent5>
      <a:srgbClr val="CAE2FF"/>
    </a:accent5>
    <a:accent6>
      <a:srgbClr val="8A2DE7"/>
    </a:accent6>
    <a:hlink>
      <a:srgbClr val="CC66FF"/>
    </a:hlink>
    <a:folHlink>
      <a:srgbClr val="FF00F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BZ-TMP-PP-PO-030</Template>
  <TotalTime>977</TotalTime>
  <Words>396</Words>
  <Application>Microsoft Office PowerPoint</Application>
  <PresentationFormat>A4 210 x 297 mm</PresentationFormat>
  <Paragraphs>168</Paragraphs>
  <Slides>14</Slides>
  <Notes>12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20" baseType="lpstr">
      <vt:lpstr>ＭＳ Ｐゴシック</vt:lpstr>
      <vt:lpstr>ＭＳ Ｐ明朝</vt:lpstr>
      <vt:lpstr>Arial</vt:lpstr>
      <vt:lpstr>Times New Roman</vt:lpstr>
      <vt:lpstr>Verdana</vt:lpstr>
      <vt:lpstr>natural_028</vt:lpstr>
      <vt:lpstr>南生協病院 2020年度ふりかえりと2021年度方針</vt:lpstr>
      <vt:lpstr>2020年度経営のふりかえり</vt:lpstr>
      <vt:lpstr>2020年度経営のふりかえり</vt:lpstr>
      <vt:lpstr>2020年度経営のふりかえり</vt:lpstr>
      <vt:lpstr>2020年度経営のふりかえり</vt:lpstr>
      <vt:lpstr>2020年度経営のふりかえり</vt:lpstr>
      <vt:lpstr>2020年度　経営はどうだったのか</vt:lpstr>
      <vt:lpstr>2021年度　南生協病院予算①</vt:lpstr>
      <vt:lpstr>2021年度　南生協病院予算②</vt:lpstr>
      <vt:lpstr>PowerPoint プレゼンテーション</vt:lpstr>
      <vt:lpstr>2021年度　予算達成に向けて　１</vt:lpstr>
      <vt:lpstr>2021年度　予算達成に向けて　2</vt:lpstr>
      <vt:lpstr>2021年度　南生協病院　として</vt:lpstr>
      <vt:lpstr>PowerPoint プレゼンテーション</vt:lpstr>
    </vt:vector>
  </TitlesOfParts>
  <Company>リコージャパン株式会社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地域と事業所の予算方針検討会</dc:title>
  <dc:creator>SSIUSER</dc:creator>
  <cp:keywords>パワーポイント; PowerPoint</cp:keywords>
  <cp:lastModifiedBy>minamiuser</cp:lastModifiedBy>
  <cp:revision>58</cp:revision>
  <cp:lastPrinted>2021-05-07T05:24:56Z</cp:lastPrinted>
  <dcterms:created xsi:type="dcterms:W3CDTF">2018-02-27T02:33:12Z</dcterms:created>
  <dcterms:modified xsi:type="dcterms:W3CDTF">2021-06-11T10:04:26Z</dcterms:modified>
</cp:coreProperties>
</file>